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8.xml" ContentType="application/vnd.openxmlformats-officedocument.presentationml.notesSlide+xml"/>
  <Override PartName="/ppt/tags/tag54.xml" ContentType="application/vnd.openxmlformats-officedocument.presentationml.tags+xml"/>
  <Override PartName="/ppt/charts/chart3.xml" ContentType="application/vnd.openxmlformats-officedocument.drawingml.chart+xml"/>
  <Override PartName="/ppt/drawings/drawing1.xml" ContentType="application/vnd.openxmlformats-officedocument.drawingml.chartshapes+xml"/>
  <Override PartName="/ppt/tags/tag55.xml" ContentType="application/vnd.openxmlformats-officedocument.presentationml.tags+xml"/>
  <Override PartName="/ppt/tags/tag56.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ags/tag57.xml" ContentType="application/vnd.openxmlformats-officedocument.presentationml.tags+xml"/>
  <Override PartName="/ppt/tags/tag58.xml" ContentType="application/vnd.openxmlformats-officedocument.presentationml.tags+xml"/>
  <Override PartName="/ppt/notesSlides/notesSlide1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charts/chart7.xml" ContentType="application/vnd.openxmlformats-officedocument.drawingml.chart+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37" r:id="rId4"/>
    <p:sldMasterId id="2147484202" r:id="rId5"/>
    <p:sldMasterId id="2147484230" r:id="rId6"/>
    <p:sldMasterId id="2147484307" r:id="rId7"/>
  </p:sldMasterIdLst>
  <p:notesMasterIdLst>
    <p:notesMasterId r:id="rId50"/>
  </p:notesMasterIdLst>
  <p:handoutMasterIdLst>
    <p:handoutMasterId r:id="rId51"/>
  </p:handoutMasterIdLst>
  <p:sldIdLst>
    <p:sldId id="2310" r:id="rId8"/>
    <p:sldId id="638" r:id="rId9"/>
    <p:sldId id="1834" r:id="rId10"/>
    <p:sldId id="2528" r:id="rId11"/>
    <p:sldId id="2529" r:id="rId12"/>
    <p:sldId id="2541" r:id="rId13"/>
    <p:sldId id="2540" r:id="rId14"/>
    <p:sldId id="1836" r:id="rId15"/>
    <p:sldId id="2504" r:id="rId16"/>
    <p:sldId id="2325" r:id="rId17"/>
    <p:sldId id="2514" r:id="rId18"/>
    <p:sldId id="2509" r:id="rId19"/>
    <p:sldId id="2510" r:id="rId20"/>
    <p:sldId id="2511" r:id="rId21"/>
    <p:sldId id="2512" r:id="rId22"/>
    <p:sldId id="1850" r:id="rId23"/>
    <p:sldId id="2523" r:id="rId24"/>
    <p:sldId id="2524" r:id="rId25"/>
    <p:sldId id="2323" r:id="rId26"/>
    <p:sldId id="2525" r:id="rId27"/>
    <p:sldId id="2313" r:id="rId28"/>
    <p:sldId id="2517" r:id="rId29"/>
    <p:sldId id="2549" r:id="rId30"/>
    <p:sldId id="2543" r:id="rId31"/>
    <p:sldId id="2544" r:id="rId32"/>
    <p:sldId id="2546" r:id="rId33"/>
    <p:sldId id="2506" r:id="rId34"/>
    <p:sldId id="2505" r:id="rId35"/>
    <p:sldId id="2547" r:id="rId36"/>
    <p:sldId id="2507" r:id="rId37"/>
    <p:sldId id="1837" r:id="rId38"/>
    <p:sldId id="2530" r:id="rId39"/>
    <p:sldId id="2519" r:id="rId40"/>
    <p:sldId id="2531" r:id="rId41"/>
    <p:sldId id="2532" r:id="rId42"/>
    <p:sldId id="2548" r:id="rId43"/>
    <p:sldId id="2542" r:id="rId44"/>
    <p:sldId id="2533" r:id="rId45"/>
    <p:sldId id="1845" r:id="rId46"/>
    <p:sldId id="1858" r:id="rId47"/>
    <p:sldId id="340" r:id="rId48"/>
    <p:sldId id="1811" r:id="rId49"/>
  </p:sldIdLst>
  <p:sldSz cx="12192000" cy="6858000"/>
  <p:notesSz cx="6735763" cy="9869488"/>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7" userDrawn="1">
          <p15:clr>
            <a:srgbClr val="A4A3A4"/>
          </p15:clr>
        </p15:guide>
        <p15:guide id="3" orient="horz" pos="572" userDrawn="1">
          <p15:clr>
            <a:srgbClr val="A4A3A4"/>
          </p15:clr>
        </p15:guide>
        <p15:guide id="4" pos="302" userDrawn="1">
          <p15:clr>
            <a:srgbClr val="A4A3A4"/>
          </p15:clr>
        </p15:guide>
        <p15:guide id="5" pos="3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 Henning" initials="JH" lastIdx="3" clrIdx="0">
    <p:extLst>
      <p:ext uri="{19B8F6BF-5375-455C-9EA6-DF929625EA0E}">
        <p15:presenceInfo xmlns:p15="http://schemas.microsoft.com/office/powerpoint/2012/main" userId="Jaco Henning" providerId="None"/>
      </p:ext>
    </p:extLst>
  </p:cmAuthor>
  <p:cmAuthor id="2" name="Jaco Henning" initials="JH [2]" lastIdx="3" clrIdx="1">
    <p:extLst>
      <p:ext uri="{19B8F6BF-5375-455C-9EA6-DF929625EA0E}">
        <p15:presenceInfo xmlns:p15="http://schemas.microsoft.com/office/powerpoint/2012/main" userId="S::jaco.henning@ascendishealth.com::8e232eff-e8f7-4fc6-93e5-c1bf23bf0e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a:srgbClr val="BFBFBF"/>
    <a:srgbClr val="C7EBEB"/>
    <a:srgbClr val="173963"/>
    <a:srgbClr val="3FACAD"/>
    <a:srgbClr val="81B733"/>
    <a:srgbClr val="E84E21"/>
    <a:srgbClr val="70CACB"/>
    <a:srgbClr val="003764"/>
    <a:srgbClr val="113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D6A3E-477F-46C7-BE69-317242219B7F}" v="459" dt="2021-03-30T20:19:02.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96" autoAdjust="0"/>
  </p:normalViewPr>
  <p:slideViewPr>
    <p:cSldViewPr snapToGrid="0">
      <p:cViewPr varScale="1">
        <p:scale>
          <a:sx n="62" d="100"/>
          <a:sy n="62" d="100"/>
        </p:scale>
        <p:origin x="804" y="48"/>
      </p:cViewPr>
      <p:guideLst>
        <p:guide pos="3817"/>
        <p:guide orient="horz" pos="572"/>
        <p:guide pos="302"/>
        <p:guide pos="36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South Africa</c:v>
                </c:pt>
              </c:strCache>
            </c:strRef>
          </c:tx>
          <c:spPr>
            <a:solidFill>
              <a:schemeClr val="bg1">
                <a:lumMod val="85000"/>
              </a:schemeClr>
            </a:solidFill>
            <a:ln>
              <a:noFill/>
            </a:ln>
            <a:effectLst/>
          </c:spPr>
          <c:invertIfNegative val="0"/>
          <c:dLbls>
            <c:dLbl>
              <c:idx val="1"/>
              <c:layout>
                <c:manualLayout>
                  <c:x val="-1.5905476881891479E-3"/>
                  <c:y val="-2.0125912599206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20-46FE-AE9D-A240ECF6D6D8}"/>
                </c:ext>
              </c:extLst>
            </c:dLbl>
            <c:numFmt formatCode="#,##0" sourceLinked="0"/>
            <c:spPr>
              <a:noFill/>
              <a:ln>
                <a:noFill/>
              </a:ln>
              <a:effectLst/>
            </c:spPr>
            <c:txPr>
              <a:bodyPr rot="0" spcFirstLastPara="1" vertOverflow="ellipsis" vert="horz" wrap="square" anchor="ctr" anchorCtr="1"/>
              <a:lstStyle/>
              <a:p>
                <a:pPr>
                  <a:defRPr sz="1500" b="0" i="0" u="none" strike="noStrike" kern="1200" baseline="0">
                    <a:solidFill>
                      <a:srgbClr val="17396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 2020</c:v>
                </c:pt>
                <c:pt idx="1">
                  <c:v>H1 2021</c:v>
                </c:pt>
              </c:strCache>
            </c:strRef>
          </c:cat>
          <c:val>
            <c:numRef>
              <c:f>Sheet1!$B$2:$B$3</c:f>
              <c:numCache>
                <c:formatCode>General</c:formatCode>
                <c:ptCount val="2"/>
                <c:pt idx="0">
                  <c:v>1389</c:v>
                </c:pt>
                <c:pt idx="1">
                  <c:v>1804</c:v>
                </c:pt>
              </c:numCache>
            </c:numRef>
          </c:val>
          <c:extLst>
            <c:ext xmlns:c16="http://schemas.microsoft.com/office/drawing/2014/chart" uri="{C3380CC4-5D6E-409C-BE32-E72D297353CC}">
              <c16:uniqueId val="{00000000-97C9-42D8-956E-17263A85B787}"/>
            </c:ext>
          </c:extLst>
        </c:ser>
        <c:ser>
          <c:idx val="1"/>
          <c:order val="1"/>
          <c:tx>
            <c:strRef>
              <c:f>Sheet1!$C$1</c:f>
              <c:strCache>
                <c:ptCount val="1"/>
                <c:pt idx="0">
                  <c:v>International</c:v>
                </c:pt>
              </c:strCache>
            </c:strRef>
          </c:tx>
          <c:spPr>
            <a:solidFill>
              <a:schemeClr val="accent2"/>
            </a:solidFill>
            <a:ln>
              <a:noFill/>
            </a:ln>
            <a:effectLst/>
          </c:spPr>
          <c:invertIfNegative val="0"/>
          <c:dLbls>
            <c:dLbl>
              <c:idx val="1"/>
              <c:layout>
                <c:manualLayout>
                  <c:x val="0"/>
                  <c:y val="-3.7376694827097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89-4A37-A2E2-6DA5670658D1}"/>
                </c:ext>
              </c:extLst>
            </c:dLbl>
            <c:numFmt formatCode="#,##0" sourceLinked="0"/>
            <c:spPr>
              <a:noFill/>
              <a:ln>
                <a:noFill/>
              </a:ln>
              <a:effectLst/>
            </c:spPr>
            <c:txPr>
              <a:bodyPr rot="0" spcFirstLastPara="1" vertOverflow="ellipsis" vert="horz" wrap="square" anchor="ctr" anchorCtr="1"/>
              <a:lstStyle/>
              <a:p>
                <a:pPr>
                  <a:defRPr sz="1500" b="0" i="0" u="none" strike="noStrike" kern="1200" baseline="0">
                    <a:solidFill>
                      <a:srgbClr val="17396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 2020</c:v>
                </c:pt>
                <c:pt idx="1">
                  <c:v>H1 2021</c:v>
                </c:pt>
              </c:strCache>
            </c:strRef>
          </c:cat>
          <c:val>
            <c:numRef>
              <c:f>Sheet1!$C$2:$C$3</c:f>
              <c:numCache>
                <c:formatCode>General</c:formatCode>
                <c:ptCount val="2"/>
                <c:pt idx="0">
                  <c:v>1614</c:v>
                </c:pt>
                <c:pt idx="1">
                  <c:v>2179</c:v>
                </c:pt>
              </c:numCache>
            </c:numRef>
          </c:val>
          <c:extLst>
            <c:ext xmlns:c16="http://schemas.microsoft.com/office/drawing/2014/chart" uri="{C3380CC4-5D6E-409C-BE32-E72D297353CC}">
              <c16:uniqueId val="{00000001-97C9-42D8-956E-17263A85B787}"/>
            </c:ext>
          </c:extLst>
        </c:ser>
        <c:dLbls>
          <c:showLegendKey val="0"/>
          <c:showVal val="0"/>
          <c:showCatName val="0"/>
          <c:showSerName val="0"/>
          <c:showPercent val="0"/>
          <c:showBubbleSize val="0"/>
        </c:dLbls>
        <c:gapWidth val="150"/>
        <c:overlap val="100"/>
        <c:axId val="457397976"/>
        <c:axId val="457399616"/>
      </c:barChart>
      <c:catAx>
        <c:axId val="45739797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500" b="0" i="0" u="none" strike="noStrike" kern="1200" baseline="0">
                <a:solidFill>
                  <a:srgbClr val="173963"/>
                </a:solidFill>
                <a:latin typeface="+mn-lt"/>
                <a:ea typeface="+mn-ea"/>
                <a:cs typeface="+mn-cs"/>
              </a:defRPr>
            </a:pPr>
            <a:endParaRPr lang="en-US"/>
          </a:p>
        </c:txPr>
        <c:crossAx val="457399616"/>
        <c:crosses val="autoZero"/>
        <c:auto val="1"/>
        <c:lblAlgn val="ctr"/>
        <c:lblOffset val="100"/>
        <c:noMultiLvlLbl val="0"/>
      </c:catAx>
      <c:valAx>
        <c:axId val="457399616"/>
        <c:scaling>
          <c:orientation val="minMax"/>
        </c:scaling>
        <c:delete val="1"/>
        <c:axPos val="l"/>
        <c:numFmt formatCode="General" sourceLinked="1"/>
        <c:majorTickMark val="none"/>
        <c:minorTickMark val="none"/>
        <c:tickLblPos val="nextTo"/>
        <c:crossAx val="457397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173963"/>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South Africa</c:v>
                </c:pt>
              </c:strCache>
            </c:strRef>
          </c:tx>
          <c:spPr>
            <a:solidFill>
              <a:schemeClr val="bg1">
                <a:lumMod val="85000"/>
              </a:schemeClr>
            </a:solidFill>
            <a:ln>
              <a:noFill/>
            </a:ln>
            <a:effectLst/>
          </c:spPr>
          <c:invertIfNegative val="0"/>
          <c:dLbls>
            <c:dLbl>
              <c:idx val="0"/>
              <c:layout>
                <c:manualLayout>
                  <c:x val="0"/>
                  <c:y val="-5.156072696565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7E-4D1D-A1EE-1272595879E2}"/>
                </c:ext>
              </c:extLst>
            </c:dLbl>
            <c:dLbl>
              <c:idx val="1"/>
              <c:layout>
                <c:manualLayout>
                  <c:x val="-1.5904825847163054E-3"/>
                  <c:y val="-3.6238665267354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E-4D1D-A1EE-1272595879E2}"/>
                </c:ext>
              </c:extLst>
            </c:dLbl>
            <c:numFmt formatCode="#,##0" sourceLinked="0"/>
            <c:spPr>
              <a:noFill/>
              <a:ln>
                <a:noFill/>
              </a:ln>
              <a:effectLst/>
            </c:spPr>
            <c:txPr>
              <a:bodyPr rot="0" spcFirstLastPara="1" vertOverflow="ellipsis" vert="horz" wrap="square" anchor="ctr" anchorCtr="1"/>
              <a:lstStyle/>
              <a:p>
                <a:pPr>
                  <a:defRPr sz="1500" b="0" i="0" u="none" strike="noStrike" kern="1200" baseline="0">
                    <a:solidFill>
                      <a:srgbClr val="17396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 2020</c:v>
                </c:pt>
                <c:pt idx="1">
                  <c:v>H1 2021</c:v>
                </c:pt>
              </c:strCache>
            </c:strRef>
          </c:cat>
          <c:val>
            <c:numRef>
              <c:f>Sheet1!$B$2:$B$3</c:f>
              <c:numCache>
                <c:formatCode>General</c:formatCode>
                <c:ptCount val="2"/>
                <c:pt idx="0">
                  <c:v>180</c:v>
                </c:pt>
                <c:pt idx="1">
                  <c:v>231</c:v>
                </c:pt>
              </c:numCache>
            </c:numRef>
          </c:val>
          <c:extLst>
            <c:ext xmlns:c16="http://schemas.microsoft.com/office/drawing/2014/chart" uri="{C3380CC4-5D6E-409C-BE32-E72D297353CC}">
              <c16:uniqueId val="{00000001-6D7E-4D1D-A1EE-1272595879E2}"/>
            </c:ext>
          </c:extLst>
        </c:ser>
        <c:ser>
          <c:idx val="1"/>
          <c:order val="1"/>
          <c:tx>
            <c:strRef>
              <c:f>Sheet1!$C$1</c:f>
              <c:strCache>
                <c:ptCount val="1"/>
                <c:pt idx="0">
                  <c:v>International</c:v>
                </c:pt>
              </c:strCache>
            </c:strRef>
          </c:tx>
          <c:spPr>
            <a:solidFill>
              <a:schemeClr val="accent2"/>
            </a:solidFill>
            <a:ln>
              <a:noFill/>
            </a:ln>
            <a:effectLst/>
          </c:spPr>
          <c:invertIfNegative val="0"/>
          <c:dLbls>
            <c:dLbl>
              <c:idx val="1"/>
              <c:layout>
                <c:manualLayout>
                  <c:x val="0"/>
                  <c:y val="-3.73766948270971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7E-4D1D-A1EE-1272595879E2}"/>
                </c:ext>
              </c:extLst>
            </c:dLbl>
            <c:numFmt formatCode="#,##0" sourceLinked="0"/>
            <c:spPr>
              <a:noFill/>
              <a:ln>
                <a:noFill/>
              </a:ln>
              <a:effectLst/>
            </c:spPr>
            <c:txPr>
              <a:bodyPr rot="0" spcFirstLastPara="1" vertOverflow="ellipsis" vert="horz" wrap="square" anchor="ctr" anchorCtr="1"/>
              <a:lstStyle/>
              <a:p>
                <a:pPr>
                  <a:defRPr sz="1500" b="0" i="0" u="none" strike="noStrike" kern="1200" baseline="0">
                    <a:solidFill>
                      <a:srgbClr val="17396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H1 2020</c:v>
                </c:pt>
                <c:pt idx="1">
                  <c:v>H1 2021</c:v>
                </c:pt>
              </c:strCache>
            </c:strRef>
          </c:cat>
          <c:val>
            <c:numRef>
              <c:f>Sheet1!$C$2:$C$3</c:f>
              <c:numCache>
                <c:formatCode>General</c:formatCode>
                <c:ptCount val="2"/>
                <c:pt idx="0">
                  <c:v>404</c:v>
                </c:pt>
                <c:pt idx="1">
                  <c:v>630</c:v>
                </c:pt>
              </c:numCache>
            </c:numRef>
          </c:val>
          <c:extLst>
            <c:ext xmlns:c16="http://schemas.microsoft.com/office/drawing/2014/chart" uri="{C3380CC4-5D6E-409C-BE32-E72D297353CC}">
              <c16:uniqueId val="{00000003-6D7E-4D1D-A1EE-1272595879E2}"/>
            </c:ext>
          </c:extLst>
        </c:ser>
        <c:dLbls>
          <c:showLegendKey val="0"/>
          <c:showVal val="0"/>
          <c:showCatName val="0"/>
          <c:showSerName val="0"/>
          <c:showPercent val="0"/>
          <c:showBubbleSize val="0"/>
        </c:dLbls>
        <c:gapWidth val="150"/>
        <c:overlap val="100"/>
        <c:axId val="457397976"/>
        <c:axId val="457399616"/>
      </c:barChart>
      <c:catAx>
        <c:axId val="45739797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500" b="0" i="0" u="none" strike="noStrike" kern="1200" baseline="0">
                <a:solidFill>
                  <a:srgbClr val="173963"/>
                </a:solidFill>
                <a:latin typeface="+mn-lt"/>
                <a:ea typeface="+mn-ea"/>
                <a:cs typeface="+mn-cs"/>
              </a:defRPr>
            </a:pPr>
            <a:endParaRPr lang="en-US"/>
          </a:p>
        </c:txPr>
        <c:crossAx val="457399616"/>
        <c:crosses val="autoZero"/>
        <c:auto val="1"/>
        <c:lblAlgn val="ctr"/>
        <c:lblOffset val="100"/>
        <c:noMultiLvlLbl val="0"/>
      </c:catAx>
      <c:valAx>
        <c:axId val="457399616"/>
        <c:scaling>
          <c:orientation val="minMax"/>
        </c:scaling>
        <c:delete val="1"/>
        <c:axPos val="l"/>
        <c:numFmt formatCode="General" sourceLinked="1"/>
        <c:majorTickMark val="none"/>
        <c:minorTickMark val="none"/>
        <c:tickLblPos val="nextTo"/>
        <c:crossAx val="457397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rgbClr val="173963"/>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74346697150167096"/>
          <c:h val="0.75026854600447013"/>
        </c:manualLayout>
      </c:layout>
      <c:barChart>
        <c:barDir val="col"/>
        <c:grouping val="stacked"/>
        <c:varyColors val="0"/>
        <c:ser>
          <c:idx val="0"/>
          <c:order val="0"/>
          <c:tx>
            <c:strRef>
              <c:f>Sheet1!$A$2</c:f>
              <c:strCache>
                <c:ptCount val="1"/>
              </c:strCache>
            </c:strRef>
          </c:tx>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1-D084-4261-9D7C-C864E1E0423F}"/>
              </c:ext>
            </c:extLst>
          </c:dPt>
          <c:dPt>
            <c:idx val="3"/>
            <c:invertIfNegative val="0"/>
            <c:bubble3D val="0"/>
            <c:extLst>
              <c:ext xmlns:c16="http://schemas.microsoft.com/office/drawing/2014/chart" uri="{C3380CC4-5D6E-409C-BE32-E72D297353CC}">
                <c16:uniqueId val="{00000002-D084-4261-9D7C-C864E1E0423F}"/>
              </c:ext>
            </c:extLst>
          </c:dPt>
          <c:dPt>
            <c:idx val="5"/>
            <c:invertIfNegative val="0"/>
            <c:bubble3D val="0"/>
            <c:extLst>
              <c:ext xmlns:c16="http://schemas.microsoft.com/office/drawing/2014/chart" uri="{C3380CC4-5D6E-409C-BE32-E72D297353CC}">
                <c16:uniqueId val="{00000003-D084-4261-9D7C-C864E1E0423F}"/>
              </c:ext>
            </c:extLst>
          </c:dPt>
          <c:dPt>
            <c:idx val="6"/>
            <c:invertIfNegative val="0"/>
            <c:bubble3D val="0"/>
            <c:spPr>
              <a:solidFill>
                <a:srgbClr val="70CACB"/>
              </a:solidFill>
              <a:ln>
                <a:noFill/>
              </a:ln>
            </c:spPr>
            <c:extLst>
              <c:ext xmlns:c16="http://schemas.microsoft.com/office/drawing/2014/chart" uri="{C3380CC4-5D6E-409C-BE32-E72D297353CC}">
                <c16:uniqueId val="{00000004-D084-4261-9D7C-C864E1E0423F}"/>
              </c:ext>
            </c:extLst>
          </c:dPt>
          <c:dPt>
            <c:idx val="7"/>
            <c:invertIfNegative val="0"/>
            <c:bubble3D val="0"/>
            <c:spPr>
              <a:solidFill>
                <a:srgbClr val="C7EBEB"/>
              </a:solidFill>
              <a:ln>
                <a:noFill/>
              </a:ln>
            </c:spPr>
            <c:extLst>
              <c:ext xmlns:c16="http://schemas.microsoft.com/office/drawing/2014/chart" uri="{C3380CC4-5D6E-409C-BE32-E72D297353CC}">
                <c16:uniqueId val="{00000005-D084-4261-9D7C-C864E1E0423F}"/>
              </c:ext>
            </c:extLst>
          </c:dPt>
          <c:dPt>
            <c:idx val="8"/>
            <c:invertIfNegative val="0"/>
            <c:bubble3D val="0"/>
            <c:spPr>
              <a:solidFill>
                <a:schemeClr val="accent2"/>
              </a:solidFill>
              <a:ln>
                <a:noFill/>
              </a:ln>
            </c:spPr>
            <c:extLst>
              <c:ext xmlns:c16="http://schemas.microsoft.com/office/drawing/2014/chart" uri="{C3380CC4-5D6E-409C-BE32-E72D297353CC}">
                <c16:uniqueId val="{00000007-D084-4261-9D7C-C864E1E0423F}"/>
              </c:ext>
            </c:extLst>
          </c:dPt>
          <c:dPt>
            <c:idx val="12"/>
            <c:invertIfNegative val="0"/>
            <c:bubble3D val="0"/>
            <c:spPr>
              <a:solidFill>
                <a:schemeClr val="accent2"/>
              </a:solidFill>
              <a:ln>
                <a:noFill/>
              </a:ln>
            </c:spPr>
            <c:extLst>
              <c:ext xmlns:c16="http://schemas.microsoft.com/office/drawing/2014/chart" uri="{C3380CC4-5D6E-409C-BE32-E72D297353CC}">
                <c16:uniqueId val="{00000009-D084-4261-9D7C-C864E1E0423F}"/>
              </c:ext>
            </c:extLst>
          </c:dPt>
          <c:dLbls>
            <c:dLbl>
              <c:idx val="1"/>
              <c:delete val="1"/>
              <c:extLst>
                <c:ext xmlns:c15="http://schemas.microsoft.com/office/drawing/2012/chart" uri="{CE6537A1-D6FC-4f65-9D91-7224C49458BB}"/>
                <c:ext xmlns:c16="http://schemas.microsoft.com/office/drawing/2014/chart" uri="{C3380CC4-5D6E-409C-BE32-E72D297353CC}">
                  <c16:uniqueId val="{0000000A-D084-4261-9D7C-C864E1E0423F}"/>
                </c:ext>
              </c:extLst>
            </c:dLbl>
            <c:dLbl>
              <c:idx val="2"/>
              <c:delete val="1"/>
              <c:extLst>
                <c:ext xmlns:c15="http://schemas.microsoft.com/office/drawing/2012/chart" uri="{CE6537A1-D6FC-4f65-9D91-7224C49458BB}"/>
                <c:ext xmlns:c16="http://schemas.microsoft.com/office/drawing/2014/chart" uri="{C3380CC4-5D6E-409C-BE32-E72D297353CC}">
                  <c16:uniqueId val="{0000000B-D084-4261-9D7C-C864E1E0423F}"/>
                </c:ext>
              </c:extLst>
            </c:dLbl>
            <c:dLbl>
              <c:idx val="3"/>
              <c:delete val="1"/>
              <c:extLst>
                <c:ext xmlns:c15="http://schemas.microsoft.com/office/drawing/2012/chart" uri="{CE6537A1-D6FC-4f65-9D91-7224C49458BB}"/>
                <c:ext xmlns:c16="http://schemas.microsoft.com/office/drawing/2014/chart" uri="{C3380CC4-5D6E-409C-BE32-E72D297353CC}">
                  <c16:uniqueId val="{00000002-D084-4261-9D7C-C864E1E0423F}"/>
                </c:ext>
              </c:extLst>
            </c:dLbl>
            <c:dLbl>
              <c:idx val="4"/>
              <c:delete val="1"/>
              <c:extLst>
                <c:ext xmlns:c15="http://schemas.microsoft.com/office/drawing/2012/chart" uri="{CE6537A1-D6FC-4f65-9D91-7224C49458BB}"/>
                <c:ext xmlns:c16="http://schemas.microsoft.com/office/drawing/2014/chart" uri="{C3380CC4-5D6E-409C-BE32-E72D297353CC}">
                  <c16:uniqueId val="{0000000C-D084-4261-9D7C-C864E1E0423F}"/>
                </c:ext>
              </c:extLst>
            </c:dLbl>
            <c:dLbl>
              <c:idx val="5"/>
              <c:delete val="1"/>
              <c:extLst>
                <c:ext xmlns:c15="http://schemas.microsoft.com/office/drawing/2012/chart" uri="{CE6537A1-D6FC-4f65-9D91-7224C49458BB}"/>
                <c:ext xmlns:c16="http://schemas.microsoft.com/office/drawing/2014/chart" uri="{C3380CC4-5D6E-409C-BE32-E72D297353CC}">
                  <c16:uniqueId val="{00000003-D084-4261-9D7C-C864E1E0423F}"/>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84-4261-9D7C-C864E1E0423F}"/>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84-4261-9D7C-C864E1E0423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084-4261-9D7C-C864E1E0423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084-4261-9D7C-C864E1E0423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084-4261-9D7C-C864E1E0423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084-4261-9D7C-C864E1E0423F}"/>
                </c:ext>
              </c:extLst>
            </c:dLbl>
            <c:numFmt formatCode="#,##0" sourceLinked="0"/>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Finance 
costs
H1 2020</c:v>
                </c:pt>
                <c:pt idx="1">
                  <c:v>Refinancing
and interim 
stability 
agreements 
with lenders</c:v>
                </c:pt>
                <c:pt idx="2">
                  <c:v>Deferred 
vendor 
liability 
interest</c:v>
                </c:pt>
                <c:pt idx="3">
                  <c:v>Debt 
capitalisation 
fees</c:v>
                </c:pt>
                <c:pt idx="4">
                  <c:v>IFRS 16 
impact</c:v>
                </c:pt>
                <c:pt idx="5">
                  <c:v>Other</c:v>
                </c:pt>
                <c:pt idx="6">
                  <c:v>Finance 
costs
H1 2021</c:v>
                </c:pt>
                <c:pt idx="7">
                  <c:v>Finance 
costs 
FY 2020</c:v>
                </c:pt>
              </c:strCache>
            </c:strRef>
          </c:cat>
          <c:val>
            <c:numRef>
              <c:f>Sheet1!$B$2:$I$2</c:f>
              <c:numCache>
                <c:formatCode>General</c:formatCode>
                <c:ptCount val="8"/>
                <c:pt idx="0">
                  <c:v>246</c:v>
                </c:pt>
                <c:pt idx="1">
                  <c:v>246</c:v>
                </c:pt>
                <c:pt idx="2">
                  <c:v>535</c:v>
                </c:pt>
                <c:pt idx="3">
                  <c:v>537</c:v>
                </c:pt>
                <c:pt idx="4">
                  <c:v>533</c:v>
                </c:pt>
                <c:pt idx="5">
                  <c:v>533</c:v>
                </c:pt>
                <c:pt idx="6">
                  <c:v>545</c:v>
                </c:pt>
                <c:pt idx="7">
                  <c:v>856</c:v>
                </c:pt>
              </c:numCache>
            </c:numRef>
          </c:val>
          <c:extLst>
            <c:ext xmlns:c16="http://schemas.microsoft.com/office/drawing/2014/chart" uri="{C3380CC4-5D6E-409C-BE32-E72D297353CC}">
              <c16:uniqueId val="{00000010-D084-4261-9D7C-C864E1E0423F}"/>
            </c:ext>
          </c:extLst>
        </c:ser>
        <c:ser>
          <c:idx val="1"/>
          <c:order val="1"/>
          <c:tx>
            <c:strRef>
              <c:f>Sheet1!$A$3</c:f>
              <c:strCache>
                <c:ptCount val="1"/>
              </c:strCache>
            </c:strRef>
          </c:tx>
          <c:spPr>
            <a:solidFill>
              <a:schemeClr val="accent1"/>
            </a:solidFill>
            <a:ln>
              <a:noFill/>
            </a:ln>
          </c:spPr>
          <c:invertIfNegative val="0"/>
          <c:dPt>
            <c:idx val="1"/>
            <c:invertIfNegative val="0"/>
            <c:bubble3D val="0"/>
            <c:spPr>
              <a:solidFill>
                <a:srgbClr val="E84E21"/>
              </a:solidFill>
              <a:ln>
                <a:noFill/>
              </a:ln>
            </c:spPr>
            <c:extLst>
              <c:ext xmlns:c16="http://schemas.microsoft.com/office/drawing/2014/chart" uri="{C3380CC4-5D6E-409C-BE32-E72D297353CC}">
                <c16:uniqueId val="{00000012-D084-4261-9D7C-C864E1E0423F}"/>
              </c:ext>
            </c:extLst>
          </c:dPt>
          <c:dPt>
            <c:idx val="2"/>
            <c:invertIfNegative val="0"/>
            <c:bubble3D val="0"/>
            <c:spPr>
              <a:solidFill>
                <a:schemeClr val="accent3"/>
              </a:solidFill>
              <a:ln>
                <a:noFill/>
              </a:ln>
            </c:spPr>
            <c:extLst>
              <c:ext xmlns:c16="http://schemas.microsoft.com/office/drawing/2014/chart" uri="{C3380CC4-5D6E-409C-BE32-E72D297353CC}">
                <c16:uniqueId val="{00000014-D084-4261-9D7C-C864E1E0423F}"/>
              </c:ext>
            </c:extLst>
          </c:dPt>
          <c:dPt>
            <c:idx val="3"/>
            <c:invertIfNegative val="0"/>
            <c:bubble3D val="0"/>
            <c:spPr>
              <a:solidFill>
                <a:srgbClr val="E84E21"/>
              </a:solidFill>
              <a:ln>
                <a:noFill/>
              </a:ln>
            </c:spPr>
            <c:extLst>
              <c:ext xmlns:c16="http://schemas.microsoft.com/office/drawing/2014/chart" uri="{C3380CC4-5D6E-409C-BE32-E72D297353CC}">
                <c16:uniqueId val="{00000016-D084-4261-9D7C-C864E1E0423F}"/>
              </c:ext>
            </c:extLst>
          </c:dPt>
          <c:dPt>
            <c:idx val="4"/>
            <c:invertIfNegative val="0"/>
            <c:bubble3D val="0"/>
            <c:spPr>
              <a:solidFill>
                <a:srgbClr val="81B733"/>
              </a:solidFill>
              <a:ln>
                <a:noFill/>
              </a:ln>
            </c:spPr>
            <c:extLst>
              <c:ext xmlns:c16="http://schemas.microsoft.com/office/drawing/2014/chart" uri="{C3380CC4-5D6E-409C-BE32-E72D297353CC}">
                <c16:uniqueId val="{00000018-D084-4261-9D7C-C864E1E0423F}"/>
              </c:ext>
            </c:extLst>
          </c:dPt>
          <c:dPt>
            <c:idx val="5"/>
            <c:invertIfNegative val="0"/>
            <c:bubble3D val="0"/>
            <c:spPr>
              <a:solidFill>
                <a:srgbClr val="E84E21"/>
              </a:solidFill>
              <a:ln>
                <a:noFill/>
              </a:ln>
            </c:spPr>
            <c:extLst>
              <c:ext xmlns:c16="http://schemas.microsoft.com/office/drawing/2014/chart" uri="{C3380CC4-5D6E-409C-BE32-E72D297353CC}">
                <c16:uniqueId val="{0000001A-D084-4261-9D7C-C864E1E0423F}"/>
              </c:ext>
            </c:extLst>
          </c:dPt>
          <c:dPt>
            <c:idx val="6"/>
            <c:invertIfNegative val="0"/>
            <c:bubble3D val="0"/>
            <c:spPr>
              <a:solidFill>
                <a:srgbClr val="81B733"/>
              </a:solidFill>
              <a:ln>
                <a:noFill/>
              </a:ln>
            </c:spPr>
            <c:extLst>
              <c:ext xmlns:c16="http://schemas.microsoft.com/office/drawing/2014/chart" uri="{C3380CC4-5D6E-409C-BE32-E72D297353CC}">
                <c16:uniqueId val="{0000001C-D084-4261-9D7C-C864E1E0423F}"/>
              </c:ext>
            </c:extLst>
          </c:dPt>
          <c:dPt>
            <c:idx val="7"/>
            <c:invertIfNegative val="0"/>
            <c:bubble3D val="0"/>
            <c:spPr>
              <a:solidFill>
                <a:srgbClr val="BFBFBF"/>
              </a:solidFill>
              <a:ln>
                <a:noFill/>
              </a:ln>
            </c:spPr>
            <c:extLst>
              <c:ext xmlns:c16="http://schemas.microsoft.com/office/drawing/2014/chart" uri="{C3380CC4-5D6E-409C-BE32-E72D297353CC}">
                <c16:uniqueId val="{0000001E-D084-4261-9D7C-C864E1E0423F}"/>
              </c:ext>
            </c:extLst>
          </c:dPt>
          <c:dPt>
            <c:idx val="9"/>
            <c:invertIfNegative val="0"/>
            <c:bubble3D val="0"/>
            <c:spPr>
              <a:solidFill>
                <a:schemeClr val="accent3"/>
              </a:solidFill>
              <a:ln>
                <a:noFill/>
              </a:ln>
            </c:spPr>
            <c:extLst>
              <c:ext xmlns:c16="http://schemas.microsoft.com/office/drawing/2014/chart" uri="{C3380CC4-5D6E-409C-BE32-E72D297353CC}">
                <c16:uniqueId val="{00000020-D084-4261-9D7C-C864E1E0423F}"/>
              </c:ext>
            </c:extLst>
          </c:dPt>
          <c:dLbls>
            <c:dLbl>
              <c:idx val="1"/>
              <c:layout>
                <c:manualLayout>
                  <c:x val="-2.3316870765784786E-3"/>
                  <c:y val="-0.160178079484055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84-4261-9D7C-C864E1E0423F}"/>
                </c:ext>
              </c:extLst>
            </c:dLbl>
            <c:dLbl>
              <c:idx val="2"/>
              <c:layout>
                <c:manualLayout>
                  <c:x val="0"/>
                  <c:y val="-4.2013922487621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084-4261-9D7C-C864E1E0423F}"/>
                </c:ext>
              </c:extLst>
            </c:dLbl>
            <c:dLbl>
              <c:idx val="3"/>
              <c:layout>
                <c:manualLayout>
                  <c:x val="-4.2747102585761952E-17"/>
                  <c:y val="-4.20139224876212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084-4261-9D7C-C864E1E0423F}"/>
                </c:ext>
              </c:extLst>
            </c:dLbl>
            <c:dLbl>
              <c:idx val="4"/>
              <c:layout>
                <c:manualLayout>
                  <c:x val="-1.1080599018576103E-16"/>
                  <c:y val="4.4639792643097517E-2"/>
                </c:manualLayout>
              </c:layout>
              <c:tx>
                <c:rich>
                  <a:bodyPr/>
                  <a:lstStyle/>
                  <a:p>
                    <a:r>
                      <a:rPr lang="en-US">
                        <a:solidFill>
                          <a:srgbClr val="003764"/>
                        </a:solidFill>
                      </a:rPr>
                      <a:t>(</a:t>
                    </a:r>
                    <a:fld id="{23FBC982-24FC-461D-A6F3-2E148A8F6DBA}" type="VALUE">
                      <a:rPr lang="en-US" smtClean="0">
                        <a:solidFill>
                          <a:srgbClr val="003764"/>
                        </a:solidFill>
                      </a:rPr>
                      <a:pPr/>
                      <a:t>[VALUE]</a:t>
                    </a:fld>
                    <a:r>
                      <a:rPr lang="en-US">
                        <a:solidFill>
                          <a:srgbClr val="003764"/>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D084-4261-9D7C-C864E1E0423F}"/>
                </c:ext>
              </c:extLst>
            </c:dLbl>
            <c:dLbl>
              <c:idx val="5"/>
              <c:layout>
                <c:manualLayout>
                  <c:x val="-2.3316870765784786E-3"/>
                  <c:y val="-5.2517403109526489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4742137441019331E-2"/>
                      <c:h val="5.6193621327193348E-2"/>
                    </c:manualLayout>
                  </c15:layout>
                </c:ext>
                <c:ext xmlns:c16="http://schemas.microsoft.com/office/drawing/2014/chart" uri="{C3380CC4-5D6E-409C-BE32-E72D297353CC}">
                  <c16:uniqueId val="{0000001A-D084-4261-9D7C-C864E1E0423F}"/>
                </c:ext>
              </c:extLst>
            </c:dLbl>
            <c:dLbl>
              <c:idx val="6"/>
              <c:layout>
                <c:manualLayout>
                  <c:x val="-3.0220164607095029E-3"/>
                  <c:y val="-3.26517649569150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084-4261-9D7C-C864E1E0423F}"/>
                </c:ext>
              </c:extLst>
            </c:dLbl>
            <c:dLbl>
              <c:idx val="7"/>
              <c:layout>
                <c:manualLayout>
                  <c:x val="-1.5110082303548622E-3"/>
                  <c:y val="3.75123126431305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084-4261-9D7C-C864E1E0423F}"/>
                </c:ext>
              </c:extLst>
            </c:dLbl>
            <c:numFmt formatCode="#,##0" sourceLinked="0"/>
            <c:spPr>
              <a:noFill/>
              <a:ln>
                <a:noFill/>
              </a:ln>
              <a:effectLst/>
            </c:spPr>
            <c:txPr>
              <a:bodyPr/>
              <a:lstStyle/>
              <a:p>
                <a:pPr>
                  <a:defRPr sz="1600" b="1">
                    <a:solidFill>
                      <a:srgbClr val="003764"/>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Finance 
costs
H1 2020</c:v>
                </c:pt>
                <c:pt idx="1">
                  <c:v>Refinancing
and interim 
stability 
agreements 
with lenders</c:v>
                </c:pt>
                <c:pt idx="2">
                  <c:v>Deferred 
vendor 
liability 
interest</c:v>
                </c:pt>
                <c:pt idx="3">
                  <c:v>Debt 
capitalisation 
fees</c:v>
                </c:pt>
                <c:pt idx="4">
                  <c:v>IFRS 16 
impact</c:v>
                </c:pt>
                <c:pt idx="5">
                  <c:v>Other</c:v>
                </c:pt>
                <c:pt idx="6">
                  <c:v>Finance 
costs
H1 2021</c:v>
                </c:pt>
                <c:pt idx="7">
                  <c:v>Finance 
costs 
FY 2020</c:v>
                </c:pt>
              </c:strCache>
            </c:strRef>
          </c:cat>
          <c:val>
            <c:numRef>
              <c:f>Sheet1!$B$3:$I$3</c:f>
              <c:numCache>
                <c:formatCode>General</c:formatCode>
                <c:ptCount val="8"/>
                <c:pt idx="1">
                  <c:v>289</c:v>
                </c:pt>
                <c:pt idx="2">
                  <c:v>2</c:v>
                </c:pt>
                <c:pt idx="3">
                  <c:v>7</c:v>
                </c:pt>
                <c:pt idx="4">
                  <c:v>11</c:v>
                </c:pt>
                <c:pt idx="5">
                  <c:v>12</c:v>
                </c:pt>
              </c:numCache>
            </c:numRef>
          </c:val>
          <c:extLst>
            <c:ext xmlns:c16="http://schemas.microsoft.com/office/drawing/2014/chart" uri="{C3380CC4-5D6E-409C-BE32-E72D297353CC}">
              <c16:uniqueId val="{00000021-D084-4261-9D7C-C864E1E0423F}"/>
            </c:ext>
          </c:extLst>
        </c:ser>
        <c:dLbls>
          <c:showLegendKey val="0"/>
          <c:showVal val="0"/>
          <c:showCatName val="0"/>
          <c:showSerName val="0"/>
          <c:showPercent val="0"/>
          <c:showBubbleSize val="0"/>
        </c:dLbls>
        <c:gapWidth val="31"/>
        <c:overlap val="100"/>
        <c:axId val="2059745936"/>
        <c:axId val="1"/>
      </c:barChart>
      <c:catAx>
        <c:axId val="2059745936"/>
        <c:scaling>
          <c:orientation val="minMax"/>
        </c:scaling>
        <c:delete val="0"/>
        <c:axPos val="b"/>
        <c:majorGridlines>
          <c:spPr>
            <a:ln>
              <a:noFill/>
            </a:ln>
          </c:spPr>
        </c:majorGridlines>
        <c:numFmt formatCode="General" sourceLinked="1"/>
        <c:majorTickMark val="none"/>
        <c:minorTickMark val="none"/>
        <c:tickLblPos val="nextTo"/>
        <c:spPr>
          <a:ln>
            <a:solidFill>
              <a:schemeClr val="accent1">
                <a:lumMod val="60000"/>
                <a:lumOff val="40000"/>
              </a:schemeClr>
            </a:solidFill>
          </a:ln>
        </c:spPr>
        <c:txPr>
          <a:bodyPr rot="0"/>
          <a:lstStyle/>
          <a:p>
            <a:pPr>
              <a:defRPr sz="1400"/>
            </a:pPr>
            <a:endParaRPr lang="en-US"/>
          </a:p>
        </c:txPr>
        <c:crossAx val="1"/>
        <c:crosses val="min"/>
        <c:auto val="0"/>
        <c:lblAlgn val="ctr"/>
        <c:lblOffset val="100"/>
        <c:tickLblSkip val="1"/>
        <c:noMultiLvlLbl val="0"/>
      </c:catAx>
      <c:valAx>
        <c:axId val="1"/>
        <c:scaling>
          <c:orientation val="minMax"/>
          <c:max val="900"/>
          <c:min val="0"/>
        </c:scaling>
        <c:delete val="1"/>
        <c:axPos val="l"/>
        <c:numFmt formatCode="General" sourceLinked="1"/>
        <c:majorTickMark val="out"/>
        <c:minorTickMark val="none"/>
        <c:tickLblPos val="nextTo"/>
        <c:crossAx val="2059745936"/>
        <c:crossesAt val="1"/>
        <c:crossBetween val="between"/>
      </c:valAx>
    </c:plotArea>
    <c:plotVisOnly val="0"/>
    <c:dispBlanksAs val="gap"/>
    <c:showDLblsOverMax val="1"/>
  </c:chart>
  <c:spPr>
    <a:ln>
      <a:noFill/>
    </a:ln>
  </c:spPr>
  <c:txPr>
    <a:bodyPr/>
    <a:lstStyle/>
    <a:p>
      <a:pPr>
        <a:defRPr sz="14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5963263978622E-2"/>
          <c:y val="0.14584707201266156"/>
          <c:w val="0.94730610448668262"/>
          <c:h val="0.71374313458567284"/>
        </c:manualLayout>
      </c:layout>
      <c:barChart>
        <c:barDir val="col"/>
        <c:grouping val="stacked"/>
        <c:varyColors val="0"/>
        <c:ser>
          <c:idx val="0"/>
          <c:order val="0"/>
          <c:tx>
            <c:strRef>
              <c:f>Sheet1!$A$2</c:f>
              <c:strCache>
                <c:ptCount val="1"/>
                <c:pt idx="0">
                  <c:v>Equity</c:v>
                </c:pt>
              </c:strCache>
            </c:strRef>
          </c:tx>
          <c:spPr>
            <a:solidFill>
              <a:schemeClr val="accent2"/>
            </a:solidFill>
            <a:ln>
              <a:noFill/>
            </a:ln>
          </c:spPr>
          <c:invertIfNegative val="0"/>
          <c:dLbls>
            <c:numFmt formatCode="#,##0" sourceLinked="0"/>
            <c:spPr>
              <a:noFill/>
              <a:ln>
                <a:noFill/>
              </a:ln>
              <a:effectLst/>
            </c:spPr>
            <c:txPr>
              <a:bodyPr wrap="square" lIns="38100" tIns="19050" rIns="38100" bIns="19050" anchor="ctr">
                <a:spAutoFit/>
              </a:bodyPr>
              <a:lstStyle/>
              <a:p>
                <a:pPr>
                  <a:defRPr sz="14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 FY2019* </c:v>
                </c:pt>
                <c:pt idx="1">
                  <c:v> H1 2020** </c:v>
                </c:pt>
                <c:pt idx="2">
                  <c:v> FY2020** </c:v>
                </c:pt>
                <c:pt idx="3">
                  <c:v> H1 2021 </c:v>
                </c:pt>
              </c:strCache>
            </c:strRef>
          </c:cat>
          <c:val>
            <c:numRef>
              <c:f>Sheet1!$B$2:$E$2</c:f>
              <c:numCache>
                <c:formatCode>_ * #\ ##0_ ;_ * \-#\ ##0_ ;_ * "-"??_ ;_ @_ </c:formatCode>
                <c:ptCount val="4"/>
                <c:pt idx="0">
                  <c:v>2091</c:v>
                </c:pt>
                <c:pt idx="1">
                  <c:v>2257</c:v>
                </c:pt>
                <c:pt idx="2">
                  <c:v>1440</c:v>
                </c:pt>
                <c:pt idx="3">
                  <c:v>1038</c:v>
                </c:pt>
              </c:numCache>
            </c:numRef>
          </c:val>
          <c:extLst>
            <c:ext xmlns:c16="http://schemas.microsoft.com/office/drawing/2014/chart" uri="{C3380CC4-5D6E-409C-BE32-E72D297353CC}">
              <c16:uniqueId val="{00000000-5176-4479-928F-EA6BF4E0FB75}"/>
            </c:ext>
          </c:extLst>
        </c:ser>
        <c:ser>
          <c:idx val="1"/>
          <c:order val="1"/>
          <c:tx>
            <c:strRef>
              <c:f>Sheet1!$A$3</c:f>
              <c:strCache>
                <c:ptCount val="1"/>
                <c:pt idx="0">
                  <c:v>Net bank debt</c:v>
                </c:pt>
              </c:strCache>
            </c:strRef>
          </c:tx>
          <c:spPr>
            <a:solidFill>
              <a:schemeClr val="bg1">
                <a:lumMod val="75000"/>
              </a:schemeClr>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E67-4BAE-BF67-1095EB315A52}"/>
                </c:ext>
              </c:extLst>
            </c:dLbl>
            <c:dLbl>
              <c:idx val="1"/>
              <c:delete val="1"/>
              <c:extLst>
                <c:ext xmlns:c15="http://schemas.microsoft.com/office/drawing/2012/chart" uri="{CE6537A1-D6FC-4f65-9D91-7224C49458BB}"/>
                <c:ext xmlns:c16="http://schemas.microsoft.com/office/drawing/2014/chart" uri="{C3380CC4-5D6E-409C-BE32-E72D297353CC}">
                  <c16:uniqueId val="{00000000-C191-467E-B545-A2E5752C6439}"/>
                </c:ext>
              </c:extLst>
            </c:dLbl>
            <c:dLbl>
              <c:idx val="2"/>
              <c:delete val="1"/>
              <c:extLst>
                <c:ext xmlns:c15="http://schemas.microsoft.com/office/drawing/2012/chart" uri="{CE6537A1-D6FC-4f65-9D91-7224C49458BB}"/>
                <c:ext xmlns:c16="http://schemas.microsoft.com/office/drawing/2014/chart" uri="{C3380CC4-5D6E-409C-BE32-E72D297353CC}">
                  <c16:uniqueId val="{00000000-6D7D-4422-995B-1A75D7501180}"/>
                </c:ext>
              </c:extLst>
            </c:dLbl>
            <c:dLbl>
              <c:idx val="3"/>
              <c:delete val="1"/>
              <c:extLst>
                <c:ext xmlns:c15="http://schemas.microsoft.com/office/drawing/2012/chart" uri="{CE6537A1-D6FC-4f65-9D91-7224C49458BB}"/>
                <c:ext xmlns:c16="http://schemas.microsoft.com/office/drawing/2014/chart" uri="{C3380CC4-5D6E-409C-BE32-E72D297353CC}">
                  <c16:uniqueId val="{00000000-017B-4045-85E3-D22044AF8246}"/>
                </c:ext>
              </c:extLst>
            </c:dLbl>
            <c:dLbl>
              <c:idx val="4"/>
              <c:delete val="1"/>
              <c:extLst>
                <c:ext xmlns:c15="http://schemas.microsoft.com/office/drawing/2012/chart" uri="{CE6537A1-D6FC-4f65-9D91-7224C49458BB}"/>
                <c:ext xmlns:c16="http://schemas.microsoft.com/office/drawing/2014/chart" uri="{C3380CC4-5D6E-409C-BE32-E72D297353CC}">
                  <c16:uniqueId val="{00000001-017B-4045-85E3-D22044AF8246}"/>
                </c:ext>
              </c:extLst>
            </c:dLbl>
            <c:numFmt formatCode="#,##0" sourceLinked="0"/>
            <c:spPr>
              <a:noFill/>
              <a:ln>
                <a:noFill/>
              </a:ln>
              <a:effectLst/>
            </c:spPr>
            <c:txPr>
              <a:bodyPr wrap="square" lIns="38100" tIns="19050" rIns="38100" bIns="19050" anchor="ctr">
                <a:spAutoFit/>
              </a:bodyPr>
              <a:lstStyle/>
              <a:p>
                <a:pPr>
                  <a:defRPr sz="14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 FY2019* </c:v>
                </c:pt>
                <c:pt idx="1">
                  <c:v> H1 2020** </c:v>
                </c:pt>
                <c:pt idx="2">
                  <c:v> FY2020** </c:v>
                </c:pt>
                <c:pt idx="3">
                  <c:v> H1 2021 </c:v>
                </c:pt>
              </c:strCache>
            </c:strRef>
          </c:cat>
          <c:val>
            <c:numRef>
              <c:f>Sheet1!$B$3:$E$3</c:f>
              <c:numCache>
                <c:formatCode>_ * #\ ##0_ ;_ * \-#\ ##0_ ;_ * "-"??_ ;_ @_ </c:formatCode>
                <c:ptCount val="4"/>
                <c:pt idx="0">
                  <c:v>5274</c:v>
                </c:pt>
                <c:pt idx="1">
                  <c:v>5081</c:v>
                </c:pt>
                <c:pt idx="2">
                  <c:v>6481</c:v>
                </c:pt>
                <c:pt idx="3">
                  <c:v>6577</c:v>
                </c:pt>
              </c:numCache>
            </c:numRef>
          </c:val>
          <c:extLst>
            <c:ext xmlns:c16="http://schemas.microsoft.com/office/drawing/2014/chart" uri="{C3380CC4-5D6E-409C-BE32-E72D297353CC}">
              <c16:uniqueId val="{00000001-5176-4479-928F-EA6BF4E0FB75}"/>
            </c:ext>
          </c:extLst>
        </c:ser>
        <c:dLbls>
          <c:showLegendKey val="0"/>
          <c:showVal val="1"/>
          <c:showCatName val="0"/>
          <c:showSerName val="0"/>
          <c:showPercent val="0"/>
          <c:showBubbleSize val="0"/>
        </c:dLbls>
        <c:gapWidth val="57"/>
        <c:overlap val="100"/>
        <c:axId val="322598912"/>
        <c:axId val="1"/>
      </c:barChart>
      <c:lineChart>
        <c:grouping val="standard"/>
        <c:varyColors val="0"/>
        <c:ser>
          <c:idx val="2"/>
          <c:order val="2"/>
          <c:tx>
            <c:strRef>
              <c:f>Sheet1!#REF!</c:f>
              <c:strCache>
                <c:ptCount val="1"/>
                <c:pt idx="0">
                  <c:v>#REF!</c:v>
                </c:pt>
              </c:strCache>
            </c:strRef>
          </c:tx>
          <c:spPr>
            <a:ln w="28575">
              <a:solidFill>
                <a:schemeClr val="tx2"/>
              </a:solidFill>
              <a:prstDash val="sysDot"/>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017B-4045-85E3-D22044AF8246}"/>
                </c:ext>
              </c:extLst>
            </c:dLbl>
            <c:numFmt formatCode="#,##0.0" sourceLinked="0"/>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 FY2019* </c:v>
                </c:pt>
                <c:pt idx="1">
                  <c:v> H1 2020** </c:v>
                </c:pt>
                <c:pt idx="2">
                  <c:v> FY2020** </c:v>
                </c:pt>
                <c:pt idx="3">
                  <c:v> H1 2021 </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5176-4479-928F-EA6BF4E0FB75}"/>
            </c:ext>
          </c:extLst>
        </c:ser>
        <c:ser>
          <c:idx val="3"/>
          <c:order val="3"/>
          <c:tx>
            <c:strRef>
              <c:f>Sheet1!#REF!</c:f>
              <c:strCache>
                <c:ptCount val="1"/>
                <c:pt idx="0">
                  <c:v>#REF!</c:v>
                </c:pt>
              </c:strCache>
            </c:strRef>
          </c:tx>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017B-4045-85E3-D22044AF82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 FY2019* </c:v>
                </c:pt>
                <c:pt idx="1">
                  <c:v> H1 2020** </c:v>
                </c:pt>
                <c:pt idx="2">
                  <c:v> FY2020** </c:v>
                </c:pt>
                <c:pt idx="3">
                  <c:v> H1 2021 </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0-BD9F-4B02-B2CB-83D6F0FB6087}"/>
            </c:ext>
          </c:extLst>
        </c:ser>
        <c:dLbls>
          <c:showLegendKey val="0"/>
          <c:showVal val="1"/>
          <c:showCatName val="0"/>
          <c:showSerName val="0"/>
          <c:showPercent val="0"/>
          <c:showBubbleSize val="0"/>
        </c:dLbls>
        <c:marker val="1"/>
        <c:smooth val="0"/>
        <c:axId val="322598912"/>
        <c:axId val="2"/>
      </c:lineChart>
      <c:catAx>
        <c:axId val="322598912"/>
        <c:scaling>
          <c:orientation val="minMax"/>
        </c:scaling>
        <c:delete val="0"/>
        <c:axPos val="b"/>
        <c:majorGridlines>
          <c:spPr>
            <a:ln>
              <a:noFill/>
            </a:ln>
          </c:spPr>
        </c:majorGridlines>
        <c:numFmt formatCode="General" sourceLinked="1"/>
        <c:majorTickMark val="none"/>
        <c:minorTickMark val="none"/>
        <c:tickLblPos val="nextTo"/>
        <c:spPr>
          <a:ln w="9525">
            <a:solidFill>
              <a:schemeClr val="accent1">
                <a:lumMod val="60000"/>
                <a:lumOff val="40000"/>
              </a:schemeClr>
            </a:solidFill>
            <a:prstDash val="solid"/>
          </a:ln>
        </c:spPr>
        <c:txPr>
          <a:bodyPr/>
          <a:lstStyle/>
          <a:p>
            <a:pPr>
              <a:defRPr sz="1400"/>
            </a:pPr>
            <a:endParaRPr lang="en-US"/>
          </a:p>
        </c:txPr>
        <c:crossAx val="1"/>
        <c:crosses val="min"/>
        <c:auto val="0"/>
        <c:lblAlgn val="ctr"/>
        <c:lblOffset val="100"/>
        <c:noMultiLvlLbl val="0"/>
      </c:catAx>
      <c:valAx>
        <c:axId val="1"/>
        <c:scaling>
          <c:orientation val="minMax"/>
          <c:max val="12000"/>
          <c:min val="0"/>
        </c:scaling>
        <c:delete val="0"/>
        <c:axPos val="l"/>
        <c:majorGridlines>
          <c:spPr>
            <a:ln>
              <a:noFill/>
            </a:ln>
          </c:spPr>
        </c:majorGridlines>
        <c:numFmt formatCode="#,##0;&quot;-&quot;#,##0" sourceLinked="0"/>
        <c:majorTickMark val="out"/>
        <c:minorTickMark val="none"/>
        <c:tickLblPos val="nextTo"/>
        <c:spPr>
          <a:ln w="9525">
            <a:noFill/>
            <a:prstDash val="solid"/>
          </a:ln>
        </c:spPr>
        <c:txPr>
          <a:bodyPr/>
          <a:lstStyle/>
          <a:p>
            <a:pPr>
              <a:defRPr>
                <a:solidFill>
                  <a:schemeClr val="bg1"/>
                </a:solidFill>
              </a:defRPr>
            </a:pPr>
            <a:endParaRPr lang="en-US"/>
          </a:p>
        </c:txPr>
        <c:crossAx val="322598912"/>
        <c:crosses val="min"/>
        <c:crossBetween val="between"/>
        <c:majorUnit val="1000"/>
      </c:valAx>
      <c:valAx>
        <c:axId val="2"/>
        <c:scaling>
          <c:orientation val="minMax"/>
          <c:max val="6"/>
          <c:min val="0"/>
        </c:scaling>
        <c:delete val="0"/>
        <c:axPos val="r"/>
        <c:majorGridlines>
          <c:spPr>
            <a:ln>
              <a:noFill/>
            </a:ln>
          </c:spPr>
        </c:majorGridlines>
        <c:numFmt formatCode="#,##0;&quot;-&quot;#,##0" sourceLinked="0"/>
        <c:majorTickMark val="out"/>
        <c:minorTickMark val="none"/>
        <c:tickLblPos val="none"/>
        <c:spPr>
          <a:ln w="9525">
            <a:noFill/>
            <a:prstDash val="solid"/>
          </a:ln>
        </c:spPr>
        <c:crossAx val="322598912"/>
        <c:crosses val="max"/>
        <c:crossBetween val="between"/>
        <c:majorUnit val="1"/>
      </c:valAx>
    </c:plotArea>
    <c:plotVisOnly val="0"/>
    <c:dispBlanksAs val="gap"/>
    <c:showDLblsOverMax val="1"/>
  </c:chart>
  <c:txPr>
    <a:bodyPr/>
    <a:lstStyle/>
    <a:p>
      <a:pPr>
        <a:defRPr sz="9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tx2"/>
              </a:solidFill>
              <a:prstDash val="dash"/>
              <a:round/>
            </a:ln>
            <a:effectLst/>
          </c:spPr>
          <c:marker>
            <c:symbol val="none"/>
          </c:marker>
          <c:dLbls>
            <c:numFmt formatCode="#,##0.0" sourceLinked="0"/>
            <c:spPr>
              <a:noFill/>
              <a:ln>
                <a:noFill/>
              </a:ln>
              <a:effectLst/>
            </c:spPr>
            <c:txPr>
              <a:bodyPr rot="0" spcFirstLastPara="1" vertOverflow="ellipsis" vert="horz" wrap="square" anchor="t" anchorCtr="1"/>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FY2019</c:v>
                </c:pt>
                <c:pt idx="1">
                  <c:v>H1 2020</c:v>
                </c:pt>
                <c:pt idx="2">
                  <c:v>FY2020</c:v>
                </c:pt>
                <c:pt idx="3">
                  <c:v>H1 2021</c:v>
                </c:pt>
              </c:strCache>
            </c:strRef>
          </c:cat>
          <c:val>
            <c:numRef>
              <c:f>Sheet1!$B$2:$B$5</c:f>
              <c:numCache>
                <c:formatCode>General</c:formatCode>
                <c:ptCount val="4"/>
                <c:pt idx="0">
                  <c:v>3.8</c:v>
                </c:pt>
                <c:pt idx="1">
                  <c:v>3.8</c:v>
                </c:pt>
                <c:pt idx="2">
                  <c:v>5.9</c:v>
                </c:pt>
                <c:pt idx="3">
                  <c:v>7.3</c:v>
                </c:pt>
              </c:numCache>
            </c:numRef>
          </c:val>
          <c:smooth val="0"/>
          <c:extLst>
            <c:ext xmlns:c16="http://schemas.microsoft.com/office/drawing/2014/chart" uri="{C3380CC4-5D6E-409C-BE32-E72D297353CC}">
              <c16:uniqueId val="{00000000-EC59-425A-9D40-F5CAC2FE9DC3}"/>
            </c:ext>
          </c:extLst>
        </c:ser>
        <c:dLbls>
          <c:showLegendKey val="0"/>
          <c:showVal val="0"/>
          <c:showCatName val="0"/>
          <c:showSerName val="0"/>
          <c:showPercent val="0"/>
          <c:showBubbleSize val="0"/>
        </c:dLbls>
        <c:smooth val="0"/>
        <c:axId val="514394088"/>
        <c:axId val="514402944"/>
      </c:lineChart>
      <c:catAx>
        <c:axId val="514394088"/>
        <c:scaling>
          <c:orientation val="minMax"/>
        </c:scaling>
        <c:delete val="1"/>
        <c:axPos val="b"/>
        <c:numFmt formatCode="General" sourceLinked="1"/>
        <c:majorTickMark val="none"/>
        <c:minorTickMark val="none"/>
        <c:tickLblPos val="nextTo"/>
        <c:crossAx val="514402944"/>
        <c:crosses val="autoZero"/>
        <c:auto val="1"/>
        <c:lblAlgn val="ctr"/>
        <c:lblOffset val="100"/>
        <c:noMultiLvlLbl val="0"/>
      </c:catAx>
      <c:valAx>
        <c:axId val="514402944"/>
        <c:scaling>
          <c:orientation val="minMax"/>
        </c:scaling>
        <c:delete val="1"/>
        <c:axPos val="l"/>
        <c:numFmt formatCode="General" sourceLinked="1"/>
        <c:majorTickMark val="none"/>
        <c:minorTickMark val="none"/>
        <c:tickLblPos val="nextTo"/>
        <c:crossAx val="514394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67101555408253E-2"/>
          <c:y val="7.2454146949664858E-2"/>
          <c:w val="0.96406579688918348"/>
          <c:h val="0.85509170610067031"/>
        </c:manualLayout>
      </c:layout>
      <c:lineChart>
        <c:grouping val="standard"/>
        <c:varyColors val="0"/>
        <c:ser>
          <c:idx val="0"/>
          <c:order val="0"/>
          <c:tx>
            <c:strRef>
              <c:f>Sheet1!$B$1</c:f>
              <c:strCache>
                <c:ptCount val="1"/>
                <c:pt idx="0">
                  <c:v>Column2</c:v>
                </c:pt>
              </c:strCache>
            </c:strRef>
          </c:tx>
          <c:spPr>
            <a:ln w="28575" cap="rnd">
              <a:solidFill>
                <a:schemeClr val="tx2"/>
              </a:solidFill>
              <a:prstDash val="sysDot"/>
              <a:round/>
            </a:ln>
            <a:effectLst/>
          </c:spPr>
          <c:marker>
            <c:symbol val="none"/>
          </c:marker>
          <c:dLbls>
            <c:dLbl>
              <c:idx val="2"/>
              <c:layout>
                <c:manualLayout>
                  <c:x val="-2.9776387395917495E-2"/>
                  <c:y val="0.111645253708801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79-456C-86FB-C5FD2223C0DF}"/>
                </c:ext>
              </c:extLst>
            </c:dLbl>
            <c:dLbl>
              <c:idx val="3"/>
              <c:layout>
                <c:manualLayout>
                  <c:x val="-2.6509641658570539E-2"/>
                  <c:y val="9.8471772445226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5E-4F10-A03A-65B5B1F53612}"/>
                </c:ext>
              </c:extLst>
            </c:dLbl>
            <c:numFmt formatCode="#,##0.0" sourceLinked="0"/>
            <c:spPr>
              <a:noFill/>
              <a:ln>
                <a:noFill/>
              </a:ln>
              <a:effectLst/>
            </c:spPr>
            <c:txPr>
              <a:bodyPr rot="0" spcFirstLastPara="1" vertOverflow="ellipsis" vert="horz" wrap="square" anchor="t" anchorCtr="1"/>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FY2019</c:v>
                </c:pt>
                <c:pt idx="1">
                  <c:v>H1 2020</c:v>
                </c:pt>
                <c:pt idx="2">
                  <c:v>FY2020</c:v>
                </c:pt>
                <c:pt idx="3">
                  <c:v>H1 2021</c:v>
                </c:pt>
              </c:strCache>
            </c:strRef>
          </c:cat>
          <c:val>
            <c:numRef>
              <c:f>Sheet1!$B$2:$B$5</c:f>
              <c:numCache>
                <c:formatCode>General</c:formatCode>
                <c:ptCount val="4"/>
                <c:pt idx="0">
                  <c:v>6</c:v>
                </c:pt>
                <c:pt idx="1">
                  <c:v>6.1</c:v>
                </c:pt>
                <c:pt idx="2">
                  <c:v>4.7</c:v>
                </c:pt>
                <c:pt idx="3">
                  <c:v>4.4000000000000004</c:v>
                </c:pt>
              </c:numCache>
            </c:numRef>
          </c:val>
          <c:smooth val="0"/>
          <c:extLst>
            <c:ext xmlns:c16="http://schemas.microsoft.com/office/drawing/2014/chart" uri="{C3380CC4-5D6E-409C-BE32-E72D297353CC}">
              <c16:uniqueId val="{00000000-7693-466A-B712-E057A00B8A3F}"/>
            </c:ext>
          </c:extLst>
        </c:ser>
        <c:dLbls>
          <c:showLegendKey val="0"/>
          <c:showVal val="0"/>
          <c:showCatName val="0"/>
          <c:showSerName val="0"/>
          <c:showPercent val="0"/>
          <c:showBubbleSize val="0"/>
        </c:dLbls>
        <c:smooth val="0"/>
        <c:axId val="514394088"/>
        <c:axId val="514402944"/>
      </c:lineChart>
      <c:catAx>
        <c:axId val="514394088"/>
        <c:scaling>
          <c:orientation val="minMax"/>
        </c:scaling>
        <c:delete val="1"/>
        <c:axPos val="b"/>
        <c:numFmt formatCode="General" sourceLinked="1"/>
        <c:majorTickMark val="none"/>
        <c:minorTickMark val="none"/>
        <c:tickLblPos val="nextTo"/>
        <c:crossAx val="514402944"/>
        <c:crosses val="autoZero"/>
        <c:auto val="1"/>
        <c:lblAlgn val="ctr"/>
        <c:lblOffset val="100"/>
        <c:noMultiLvlLbl val="0"/>
      </c:catAx>
      <c:valAx>
        <c:axId val="514402944"/>
        <c:scaling>
          <c:orientation val="minMax"/>
        </c:scaling>
        <c:delete val="1"/>
        <c:axPos val="l"/>
        <c:numFmt formatCode="General" sourceLinked="1"/>
        <c:majorTickMark val="none"/>
        <c:minorTickMark val="none"/>
        <c:tickLblPos val="nextTo"/>
        <c:crossAx val="514394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6987284018104447"/>
          <c:h val="0.78589430274420358"/>
        </c:manualLayout>
      </c:layout>
      <c:barChart>
        <c:barDir val="col"/>
        <c:grouping val="stacked"/>
        <c:varyColors val="0"/>
        <c:ser>
          <c:idx val="0"/>
          <c:order val="0"/>
          <c:tx>
            <c:strRef>
              <c:f>Sheet1!$A$2</c:f>
              <c:strCache>
                <c:ptCount val="1"/>
              </c:strCache>
            </c:strRef>
          </c:tx>
          <c:spPr>
            <a:no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1-9FA4-4F50-AD71-A6E1C72E7B4F}"/>
              </c:ext>
            </c:extLst>
          </c:dPt>
          <c:dPt>
            <c:idx val="3"/>
            <c:invertIfNegative val="0"/>
            <c:bubble3D val="0"/>
            <c:extLst>
              <c:ext xmlns:c16="http://schemas.microsoft.com/office/drawing/2014/chart" uri="{C3380CC4-5D6E-409C-BE32-E72D297353CC}">
                <c16:uniqueId val="{00000002-9FA4-4F50-AD71-A6E1C72E7B4F}"/>
              </c:ext>
            </c:extLst>
          </c:dPt>
          <c:dPt>
            <c:idx val="5"/>
            <c:invertIfNegative val="0"/>
            <c:bubble3D val="0"/>
            <c:extLst>
              <c:ext xmlns:c16="http://schemas.microsoft.com/office/drawing/2014/chart" uri="{C3380CC4-5D6E-409C-BE32-E72D297353CC}">
                <c16:uniqueId val="{00000003-9FA4-4F50-AD71-A6E1C72E7B4F}"/>
              </c:ext>
            </c:extLst>
          </c:dPt>
          <c:dPt>
            <c:idx val="6"/>
            <c:invertIfNegative val="0"/>
            <c:bubble3D val="0"/>
            <c:extLst>
              <c:ext xmlns:c16="http://schemas.microsoft.com/office/drawing/2014/chart" uri="{C3380CC4-5D6E-409C-BE32-E72D297353CC}">
                <c16:uniqueId val="{00000004-9FA4-4F50-AD71-A6E1C72E7B4F}"/>
              </c:ext>
            </c:extLst>
          </c:dPt>
          <c:dPt>
            <c:idx val="7"/>
            <c:invertIfNegative val="0"/>
            <c:bubble3D val="0"/>
            <c:extLst>
              <c:ext xmlns:c16="http://schemas.microsoft.com/office/drawing/2014/chart" uri="{C3380CC4-5D6E-409C-BE32-E72D297353CC}">
                <c16:uniqueId val="{00000006-9FA4-4F50-AD71-A6E1C72E7B4F}"/>
              </c:ext>
            </c:extLst>
          </c:dPt>
          <c:dPt>
            <c:idx val="8"/>
            <c:invertIfNegative val="0"/>
            <c:bubble3D val="0"/>
            <c:spPr>
              <a:solidFill>
                <a:srgbClr val="70CACB"/>
              </a:solidFill>
              <a:ln>
                <a:noFill/>
              </a:ln>
            </c:spPr>
            <c:extLst>
              <c:ext xmlns:c16="http://schemas.microsoft.com/office/drawing/2014/chart" uri="{C3380CC4-5D6E-409C-BE32-E72D297353CC}">
                <c16:uniqueId val="{0000000C-9FA4-4F50-AD71-A6E1C72E7B4F}"/>
              </c:ext>
            </c:extLst>
          </c:dPt>
          <c:dPt>
            <c:idx val="9"/>
            <c:invertIfNegative val="0"/>
            <c:bubble3D val="0"/>
            <c:extLst>
              <c:ext xmlns:c16="http://schemas.microsoft.com/office/drawing/2014/chart" uri="{C3380CC4-5D6E-409C-BE32-E72D297353CC}">
                <c16:uniqueId val="{0000000D-9FA4-4F50-AD71-A6E1C72E7B4F}"/>
              </c:ext>
            </c:extLst>
          </c:dPt>
          <c:dPt>
            <c:idx val="10"/>
            <c:invertIfNegative val="0"/>
            <c:bubble3D val="0"/>
            <c:spPr>
              <a:solidFill>
                <a:srgbClr val="70CACB"/>
              </a:solidFill>
              <a:ln>
                <a:noFill/>
              </a:ln>
            </c:spPr>
            <c:extLst>
              <c:ext xmlns:c16="http://schemas.microsoft.com/office/drawing/2014/chart" uri="{C3380CC4-5D6E-409C-BE32-E72D297353CC}">
                <c16:uniqueId val="{0000000E-9FA4-4F50-AD71-A6E1C72E7B4F}"/>
              </c:ext>
            </c:extLst>
          </c:dPt>
          <c:dPt>
            <c:idx val="12"/>
            <c:invertIfNegative val="0"/>
            <c:bubble3D val="0"/>
            <c:spPr>
              <a:solidFill>
                <a:schemeClr val="accent2"/>
              </a:solidFill>
              <a:ln>
                <a:noFill/>
              </a:ln>
            </c:spPr>
            <c:extLst>
              <c:ext xmlns:c16="http://schemas.microsoft.com/office/drawing/2014/chart" uri="{C3380CC4-5D6E-409C-BE32-E72D297353CC}">
                <c16:uniqueId val="{00000008-9FA4-4F50-AD71-A6E1C72E7B4F}"/>
              </c:ext>
            </c:extLst>
          </c:dPt>
          <c:dLbls>
            <c:dLbl>
              <c:idx val="1"/>
              <c:delete val="1"/>
              <c:extLst>
                <c:ext xmlns:c15="http://schemas.microsoft.com/office/drawing/2012/chart" uri="{CE6537A1-D6FC-4f65-9D91-7224C49458BB}"/>
                <c:ext xmlns:c16="http://schemas.microsoft.com/office/drawing/2014/chart" uri="{C3380CC4-5D6E-409C-BE32-E72D297353CC}">
                  <c16:uniqueId val="{00000009-9FA4-4F50-AD71-A6E1C72E7B4F}"/>
                </c:ext>
              </c:extLst>
            </c:dLbl>
            <c:dLbl>
              <c:idx val="2"/>
              <c:delete val="1"/>
              <c:extLst>
                <c:ext xmlns:c15="http://schemas.microsoft.com/office/drawing/2012/chart" uri="{CE6537A1-D6FC-4f65-9D91-7224C49458BB}"/>
                <c:ext xmlns:c16="http://schemas.microsoft.com/office/drawing/2014/chart" uri="{C3380CC4-5D6E-409C-BE32-E72D297353CC}">
                  <c16:uniqueId val="{0000000A-9FA4-4F50-AD71-A6E1C72E7B4F}"/>
                </c:ext>
              </c:extLst>
            </c:dLbl>
            <c:dLbl>
              <c:idx val="3"/>
              <c:delete val="1"/>
              <c:extLst>
                <c:ext xmlns:c15="http://schemas.microsoft.com/office/drawing/2012/chart" uri="{CE6537A1-D6FC-4f65-9D91-7224C49458BB}"/>
                <c:ext xmlns:c16="http://schemas.microsoft.com/office/drawing/2014/chart" uri="{C3380CC4-5D6E-409C-BE32-E72D297353CC}">
                  <c16:uniqueId val="{00000002-9FA4-4F50-AD71-A6E1C72E7B4F}"/>
                </c:ext>
              </c:extLst>
            </c:dLbl>
            <c:dLbl>
              <c:idx val="4"/>
              <c:delete val="1"/>
              <c:extLst>
                <c:ext xmlns:c15="http://schemas.microsoft.com/office/drawing/2012/chart" uri="{CE6537A1-D6FC-4f65-9D91-7224C49458BB}"/>
                <c:ext xmlns:c16="http://schemas.microsoft.com/office/drawing/2014/chart" uri="{C3380CC4-5D6E-409C-BE32-E72D297353CC}">
                  <c16:uniqueId val="{0000000B-9FA4-4F50-AD71-A6E1C72E7B4F}"/>
                </c:ext>
              </c:extLst>
            </c:dLbl>
            <c:dLbl>
              <c:idx val="5"/>
              <c:delete val="1"/>
              <c:extLst>
                <c:ext xmlns:c15="http://schemas.microsoft.com/office/drawing/2012/chart" uri="{CE6537A1-D6FC-4f65-9D91-7224C49458BB}"/>
                <c:ext xmlns:c16="http://schemas.microsoft.com/office/drawing/2014/chart" uri="{C3380CC4-5D6E-409C-BE32-E72D297353CC}">
                  <c16:uniqueId val="{00000003-9FA4-4F50-AD71-A6E1C72E7B4F}"/>
                </c:ext>
              </c:extLst>
            </c:dLbl>
            <c:dLbl>
              <c:idx val="6"/>
              <c:delete val="1"/>
              <c:extLst>
                <c:ext xmlns:c15="http://schemas.microsoft.com/office/drawing/2012/chart" uri="{CE6537A1-D6FC-4f65-9D91-7224C49458BB}"/>
                <c:ext xmlns:c16="http://schemas.microsoft.com/office/drawing/2014/chart" uri="{C3380CC4-5D6E-409C-BE32-E72D297353CC}">
                  <c16:uniqueId val="{00000004-9FA4-4F50-AD71-A6E1C72E7B4F}"/>
                </c:ext>
              </c:extLst>
            </c:dLbl>
            <c:dLbl>
              <c:idx val="7"/>
              <c:delete val="1"/>
              <c:extLst>
                <c:ext xmlns:c15="http://schemas.microsoft.com/office/drawing/2012/chart" uri="{CE6537A1-D6FC-4f65-9D91-7224C49458BB}"/>
                <c:ext xmlns:c16="http://schemas.microsoft.com/office/drawing/2014/chart" uri="{C3380CC4-5D6E-409C-BE32-E72D297353CC}">
                  <c16:uniqueId val="{00000006-9FA4-4F50-AD71-A6E1C72E7B4F}"/>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A4-4F50-AD71-A6E1C72E7B4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A4-4F50-AD71-A6E1C72E7B4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A4-4F50-AD71-A6E1C72E7B4F}"/>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FA4-4F50-AD71-A6E1C72E7B4F}"/>
                </c:ext>
              </c:extLst>
            </c:dLbl>
            <c:numFmt formatCode="#,##0" sourceLinked="0"/>
            <c:spPr>
              <a:noFill/>
              <a:ln>
                <a:noFill/>
              </a:ln>
              <a:effectLst/>
            </c:spPr>
            <c:txPr>
              <a:bodyPr/>
              <a:lstStyle/>
              <a:p>
                <a:pPr>
                  <a:defRPr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Cash FY2020 
(incl discont ops)</c:v>
                </c:pt>
                <c:pt idx="1">
                  <c:v>Cash generated by operations</c:v>
                </c:pt>
                <c:pt idx="2">
                  <c:v>Changes in working capital</c:v>
                </c:pt>
                <c:pt idx="3">
                  <c:v>Net finance costs paid</c:v>
                </c:pt>
                <c:pt idx="4">
                  <c:v>Capex*</c:v>
                </c:pt>
                <c:pt idx="5">
                  <c:v>Net repayment of 
borrowings</c:v>
                </c:pt>
                <c:pt idx="6">
                  <c:v>Other investing/
financing activities</c:v>
                </c:pt>
                <c:pt idx="7">
                  <c:v>Assets held for sale and FX impact on cash balances</c:v>
                </c:pt>
                <c:pt idx="8">
                  <c:v>Cash held by continuing operations H1 2021</c:v>
                </c:pt>
              </c:strCache>
            </c:strRef>
          </c:cat>
          <c:val>
            <c:numRef>
              <c:f>Sheet1!$B$2:$J$2</c:f>
              <c:numCache>
                <c:formatCode>_-* #\ ##0_-;\-* #\ ##0_-;_-* "-"??_-;_-@_-</c:formatCode>
                <c:ptCount val="9"/>
                <c:pt idx="0">
                  <c:v>344</c:v>
                </c:pt>
                <c:pt idx="1">
                  <c:v>344</c:v>
                </c:pt>
                <c:pt idx="2">
                  <c:v>677</c:v>
                </c:pt>
                <c:pt idx="3">
                  <c:v>489</c:v>
                </c:pt>
                <c:pt idx="4">
                  <c:v>292</c:v>
                </c:pt>
                <c:pt idx="5">
                  <c:v>229</c:v>
                </c:pt>
                <c:pt idx="6">
                  <c:v>229</c:v>
                </c:pt>
                <c:pt idx="7">
                  <c:v>271</c:v>
                </c:pt>
                <c:pt idx="8">
                  <c:v>311</c:v>
                </c:pt>
              </c:numCache>
            </c:numRef>
          </c:val>
          <c:extLst>
            <c:ext xmlns:c16="http://schemas.microsoft.com/office/drawing/2014/chart" uri="{C3380CC4-5D6E-409C-BE32-E72D297353CC}">
              <c16:uniqueId val="{00000010-9FA4-4F50-AD71-A6E1C72E7B4F}"/>
            </c:ext>
          </c:extLst>
        </c:ser>
        <c:ser>
          <c:idx val="1"/>
          <c:order val="1"/>
          <c:tx>
            <c:strRef>
              <c:f>Sheet1!$A$3</c:f>
              <c:strCache>
                <c:ptCount val="1"/>
              </c:strCache>
            </c:strRef>
          </c:tx>
          <c:spPr>
            <a:solidFill>
              <a:schemeClr val="accent1"/>
            </a:solidFill>
            <a:ln>
              <a:noFill/>
            </a:ln>
          </c:spPr>
          <c:invertIfNegative val="0"/>
          <c:dPt>
            <c:idx val="1"/>
            <c:invertIfNegative val="0"/>
            <c:bubble3D val="0"/>
            <c:spPr>
              <a:solidFill>
                <a:srgbClr val="81B733"/>
              </a:solidFill>
              <a:ln>
                <a:noFill/>
              </a:ln>
            </c:spPr>
            <c:extLst>
              <c:ext xmlns:c16="http://schemas.microsoft.com/office/drawing/2014/chart" uri="{C3380CC4-5D6E-409C-BE32-E72D297353CC}">
                <c16:uniqueId val="{00000011-9FA4-4F50-AD71-A6E1C72E7B4F}"/>
              </c:ext>
            </c:extLst>
          </c:dPt>
          <c:dPt>
            <c:idx val="2"/>
            <c:invertIfNegative val="0"/>
            <c:bubble3D val="0"/>
            <c:spPr>
              <a:solidFill>
                <a:schemeClr val="accent3"/>
              </a:solidFill>
              <a:ln>
                <a:noFill/>
              </a:ln>
            </c:spPr>
            <c:extLst>
              <c:ext xmlns:c16="http://schemas.microsoft.com/office/drawing/2014/chart" uri="{C3380CC4-5D6E-409C-BE32-E72D297353CC}">
                <c16:uniqueId val="{00000013-9FA4-4F50-AD71-A6E1C72E7B4F}"/>
              </c:ext>
            </c:extLst>
          </c:dPt>
          <c:dPt>
            <c:idx val="3"/>
            <c:invertIfNegative val="0"/>
            <c:bubble3D val="0"/>
            <c:spPr>
              <a:solidFill>
                <a:srgbClr val="E84E21"/>
              </a:solidFill>
              <a:ln>
                <a:noFill/>
              </a:ln>
            </c:spPr>
            <c:extLst>
              <c:ext xmlns:c16="http://schemas.microsoft.com/office/drawing/2014/chart" uri="{C3380CC4-5D6E-409C-BE32-E72D297353CC}">
                <c16:uniqueId val="{00000014-9FA4-4F50-AD71-A6E1C72E7B4F}"/>
              </c:ext>
            </c:extLst>
          </c:dPt>
          <c:dPt>
            <c:idx val="4"/>
            <c:invertIfNegative val="0"/>
            <c:bubble3D val="0"/>
            <c:spPr>
              <a:solidFill>
                <a:srgbClr val="E84E21"/>
              </a:solidFill>
              <a:ln>
                <a:noFill/>
              </a:ln>
            </c:spPr>
            <c:extLst>
              <c:ext xmlns:c16="http://schemas.microsoft.com/office/drawing/2014/chart" uri="{C3380CC4-5D6E-409C-BE32-E72D297353CC}">
                <c16:uniqueId val="{00000016-9FA4-4F50-AD71-A6E1C72E7B4F}"/>
              </c:ext>
            </c:extLst>
          </c:dPt>
          <c:dPt>
            <c:idx val="5"/>
            <c:invertIfNegative val="0"/>
            <c:bubble3D val="0"/>
            <c:spPr>
              <a:solidFill>
                <a:srgbClr val="E84E21"/>
              </a:solidFill>
              <a:ln>
                <a:noFill/>
              </a:ln>
            </c:spPr>
            <c:extLst>
              <c:ext xmlns:c16="http://schemas.microsoft.com/office/drawing/2014/chart" uri="{C3380CC4-5D6E-409C-BE32-E72D297353CC}">
                <c16:uniqueId val="{00000018-9FA4-4F50-AD71-A6E1C72E7B4F}"/>
              </c:ext>
            </c:extLst>
          </c:dPt>
          <c:dPt>
            <c:idx val="6"/>
            <c:invertIfNegative val="0"/>
            <c:bubble3D val="0"/>
            <c:spPr>
              <a:solidFill>
                <a:srgbClr val="81B733"/>
              </a:solidFill>
              <a:ln>
                <a:noFill/>
              </a:ln>
            </c:spPr>
            <c:extLst>
              <c:ext xmlns:c16="http://schemas.microsoft.com/office/drawing/2014/chart" uri="{C3380CC4-5D6E-409C-BE32-E72D297353CC}">
                <c16:uniqueId val="{0000001B-9FA4-4F50-AD71-A6E1C72E7B4F}"/>
              </c:ext>
            </c:extLst>
          </c:dPt>
          <c:dPt>
            <c:idx val="7"/>
            <c:invertIfNegative val="0"/>
            <c:bubble3D val="0"/>
            <c:spPr>
              <a:solidFill>
                <a:srgbClr val="81B733"/>
              </a:solidFill>
              <a:ln>
                <a:noFill/>
              </a:ln>
            </c:spPr>
            <c:extLst>
              <c:ext xmlns:c16="http://schemas.microsoft.com/office/drawing/2014/chart" uri="{C3380CC4-5D6E-409C-BE32-E72D297353CC}">
                <c16:uniqueId val="{00000017-CBFA-49F0-A003-23808CBBD426}"/>
              </c:ext>
            </c:extLst>
          </c:dPt>
          <c:dPt>
            <c:idx val="8"/>
            <c:invertIfNegative val="0"/>
            <c:bubble3D val="0"/>
            <c:spPr>
              <a:solidFill>
                <a:srgbClr val="81B733"/>
              </a:solidFill>
              <a:ln>
                <a:noFill/>
              </a:ln>
            </c:spPr>
            <c:extLst>
              <c:ext xmlns:c16="http://schemas.microsoft.com/office/drawing/2014/chart" uri="{C3380CC4-5D6E-409C-BE32-E72D297353CC}">
                <c16:uniqueId val="{0000001C-F1B0-4EE6-A146-F084AA380A4E}"/>
              </c:ext>
            </c:extLst>
          </c:dPt>
          <c:dPt>
            <c:idx val="9"/>
            <c:invertIfNegative val="0"/>
            <c:bubble3D val="0"/>
            <c:spPr>
              <a:solidFill>
                <a:srgbClr val="81B733"/>
              </a:solidFill>
              <a:ln>
                <a:noFill/>
              </a:ln>
            </c:spPr>
            <c:extLst>
              <c:ext xmlns:c16="http://schemas.microsoft.com/office/drawing/2014/chart" uri="{C3380CC4-5D6E-409C-BE32-E72D297353CC}">
                <c16:uniqueId val="{0000001A-9FA4-4F50-AD71-A6E1C72E7B4F}"/>
              </c:ext>
            </c:extLst>
          </c:dPt>
          <c:dLbls>
            <c:dLbl>
              <c:idx val="2"/>
              <c:tx>
                <c:rich>
                  <a:bodyPr/>
                  <a:lstStyle/>
                  <a:p>
                    <a:r>
                      <a:rPr lang="en-US">
                        <a:solidFill>
                          <a:srgbClr val="003764"/>
                        </a:solidFill>
                      </a:rPr>
                      <a:t>(</a:t>
                    </a:r>
                    <a:fld id="{D0C8223D-7375-4A06-9E90-718D008D7B50}" type="VALUE">
                      <a:rPr lang="en-US" smtClean="0">
                        <a:solidFill>
                          <a:srgbClr val="003764"/>
                        </a:solidFill>
                      </a:rPr>
                      <a:pPr/>
                      <a:t>[VALUE]</a:t>
                    </a:fld>
                    <a:r>
                      <a:rPr lang="en-US">
                        <a:solidFill>
                          <a:srgbClr val="003764"/>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A4-4F50-AD71-A6E1C72E7B4F}"/>
                </c:ext>
              </c:extLst>
            </c:dLbl>
            <c:dLbl>
              <c:idx val="3"/>
              <c:tx>
                <c:rich>
                  <a:bodyPr/>
                  <a:lstStyle/>
                  <a:p>
                    <a:r>
                      <a:rPr lang="en-US">
                        <a:solidFill>
                          <a:srgbClr val="003764"/>
                        </a:solidFill>
                      </a:rPr>
                      <a:t>(</a:t>
                    </a:r>
                    <a:fld id="{E9B64C88-7B4F-47DF-BE5A-B163DB91781B}" type="VALUE">
                      <a:rPr lang="en-US" smtClean="0">
                        <a:solidFill>
                          <a:srgbClr val="003764"/>
                        </a:solidFill>
                      </a:rPr>
                      <a:pPr/>
                      <a:t>[VALUE]</a:t>
                    </a:fld>
                    <a:r>
                      <a:rPr lang="en-US">
                        <a:solidFill>
                          <a:srgbClr val="003764"/>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A4-4F50-AD71-A6E1C72E7B4F}"/>
                </c:ext>
              </c:extLst>
            </c:dLbl>
            <c:dLbl>
              <c:idx val="4"/>
              <c:tx>
                <c:rich>
                  <a:bodyPr/>
                  <a:lstStyle/>
                  <a:p>
                    <a:r>
                      <a:rPr lang="en-US"/>
                      <a:t>(</a:t>
                    </a:r>
                    <a:fld id="{521C9602-5D37-486A-89D5-89CFE15AB1D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9FA4-4F50-AD71-A6E1C72E7B4F}"/>
                </c:ext>
              </c:extLst>
            </c:dLbl>
            <c:dLbl>
              <c:idx val="5"/>
              <c:tx>
                <c:rich>
                  <a:bodyPr/>
                  <a:lstStyle/>
                  <a:p>
                    <a:r>
                      <a:rPr lang="en-US" dirty="0">
                        <a:solidFill>
                          <a:srgbClr val="003764"/>
                        </a:solidFill>
                      </a:rPr>
                      <a:t>(</a:t>
                    </a:r>
                    <a:fld id="{364617C9-6494-4DDC-92FB-248401E1092B}" type="VALUE">
                      <a:rPr lang="en-US" smtClean="0">
                        <a:solidFill>
                          <a:srgbClr val="003764"/>
                        </a:solidFill>
                      </a:rPr>
                      <a:pPr/>
                      <a:t>[VALUE]</a:t>
                    </a:fld>
                    <a:r>
                      <a:rPr lang="en-US" dirty="0">
                        <a:solidFill>
                          <a:srgbClr val="003764"/>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9FA4-4F50-AD71-A6E1C72E7B4F}"/>
                </c:ext>
              </c:extLst>
            </c:dLbl>
            <c:dLbl>
              <c:idx val="6"/>
              <c:layout>
                <c:manualLayout>
                  <c:x val="-1.6041571735409784E-3"/>
                  <c:y val="-9.0189335576281327E-3"/>
                </c:manualLayout>
              </c:layout>
              <c:tx>
                <c:rich>
                  <a:bodyPr/>
                  <a:lstStyle/>
                  <a:p>
                    <a:fld id="{CACFB55A-DE4F-4D4E-9E35-7A64795998AF}" type="VALUE">
                      <a:rPr lang="en-US" smtClean="0"/>
                      <a:pPr/>
                      <a:t>[VALUE]</a:t>
                    </a:fld>
                    <a:endParaRPr lang="en-ZA"/>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9FA4-4F50-AD71-A6E1C72E7B4F}"/>
                </c:ext>
              </c:extLst>
            </c:dLbl>
            <c:dLbl>
              <c:idx val="7"/>
              <c:layout>
                <c:manualLayout>
                  <c:x val="6.3431738892133981E-4"/>
                  <c:y val="-5.2847263777901507E-3"/>
                </c:manualLayout>
              </c:layout>
              <c:tx>
                <c:rich>
                  <a:bodyPr/>
                  <a:lstStyle/>
                  <a:p>
                    <a:fld id="{091B475E-D07C-4EBE-A0A8-364DB3A28B8E}" type="VALUE">
                      <a:rPr lang="en-US" smtClean="0"/>
                      <a:pPr/>
                      <a:t>[VALUE]</a:t>
                    </a:fld>
                    <a:endParaRPr lang="en-ZA"/>
                  </a:p>
                </c:rich>
              </c:tx>
              <c:dLblPos val="ctr"/>
              <c:showLegendKey val="0"/>
              <c:showVal val="1"/>
              <c:showCatName val="0"/>
              <c:showSerName val="0"/>
              <c:showPercent val="0"/>
              <c:showBubbleSize val="0"/>
              <c:extLst>
                <c:ext xmlns:c15="http://schemas.microsoft.com/office/drawing/2012/chart" uri="{CE6537A1-D6FC-4f65-9D91-7224C49458BB}">
                  <c15:layout>
                    <c:manualLayout>
                      <c:w val="7.3161272184773404E-2"/>
                      <c:h val="5.5492884861990305E-2"/>
                    </c:manualLayout>
                  </c15:layout>
                  <c15:dlblFieldTable/>
                  <c15:showDataLabelsRange val="0"/>
                </c:ext>
                <c:ext xmlns:c16="http://schemas.microsoft.com/office/drawing/2014/chart" uri="{C3380CC4-5D6E-409C-BE32-E72D297353CC}">
                  <c16:uniqueId val="{00000017-CBFA-49F0-A003-23808CBBD426}"/>
                </c:ext>
              </c:extLst>
            </c:dLbl>
            <c:dLbl>
              <c:idx val="8"/>
              <c:layout>
                <c:manualLayout>
                  <c:x val="-1.0583197846178585E-16"/>
                  <c:y val="2.3393214515757747E-3"/>
                </c:manualLayout>
              </c:layout>
              <c:tx>
                <c:rich>
                  <a:bodyPr/>
                  <a:lstStyle/>
                  <a:p>
                    <a:fld id="{C4B471A7-2A0D-44FD-AA15-A7D2340A6E5C}" type="VALUE">
                      <a:rPr lang="en-US" smtClean="0"/>
                      <a:pPr/>
                      <a:t>[VALUE]</a:t>
                    </a:fld>
                    <a:endParaRPr lang="en-ZA"/>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1B0-4EE6-A146-F084AA380A4E}"/>
                </c:ext>
              </c:extLst>
            </c:dLbl>
            <c:numFmt formatCode="#,##0" sourceLinked="0"/>
            <c:spPr>
              <a:noFill/>
              <a:ln>
                <a:noFill/>
              </a:ln>
              <a:effectLst/>
            </c:spPr>
            <c:txPr>
              <a:bodyPr/>
              <a:lstStyle/>
              <a:p>
                <a:pPr>
                  <a:defRPr b="1">
                    <a:solidFill>
                      <a:srgbClr val="003764"/>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Cash FY2020 
(incl discont ops)</c:v>
                </c:pt>
                <c:pt idx="1">
                  <c:v>Cash generated by operations</c:v>
                </c:pt>
                <c:pt idx="2">
                  <c:v>Changes in working capital</c:v>
                </c:pt>
                <c:pt idx="3">
                  <c:v>Net finance costs paid</c:v>
                </c:pt>
                <c:pt idx="4">
                  <c:v>Capex*</c:v>
                </c:pt>
                <c:pt idx="5">
                  <c:v>Net repayment of 
borrowings</c:v>
                </c:pt>
                <c:pt idx="6">
                  <c:v>Other investing/
financing activities</c:v>
                </c:pt>
                <c:pt idx="7">
                  <c:v>Assets held for sale and FX impact on cash balances</c:v>
                </c:pt>
                <c:pt idx="8">
                  <c:v>Cash held by continuing operations H1 2021</c:v>
                </c:pt>
              </c:strCache>
            </c:strRef>
          </c:cat>
          <c:val>
            <c:numRef>
              <c:f>Sheet1!$B$3:$J$3</c:f>
              <c:numCache>
                <c:formatCode>_-* #\ ##0_-;\-* #\ ##0_-;_-* "-"??_-;_-@_-</c:formatCode>
                <c:ptCount val="9"/>
                <c:pt idx="1">
                  <c:v>697</c:v>
                </c:pt>
                <c:pt idx="2">
                  <c:v>364</c:v>
                </c:pt>
                <c:pt idx="3">
                  <c:v>188</c:v>
                </c:pt>
                <c:pt idx="4">
                  <c:v>197</c:v>
                </c:pt>
                <c:pt idx="5">
                  <c:v>63</c:v>
                </c:pt>
                <c:pt idx="6">
                  <c:v>42</c:v>
                </c:pt>
                <c:pt idx="7">
                  <c:v>40</c:v>
                </c:pt>
              </c:numCache>
            </c:numRef>
          </c:val>
          <c:extLst>
            <c:ext xmlns:c16="http://schemas.microsoft.com/office/drawing/2014/chart" uri="{C3380CC4-5D6E-409C-BE32-E72D297353CC}">
              <c16:uniqueId val="{0000001C-9FA4-4F50-AD71-A6E1C72E7B4F}"/>
            </c:ext>
          </c:extLst>
        </c:ser>
        <c:dLbls>
          <c:showLegendKey val="0"/>
          <c:showVal val="0"/>
          <c:showCatName val="0"/>
          <c:showSerName val="0"/>
          <c:showPercent val="0"/>
          <c:showBubbleSize val="0"/>
        </c:dLbls>
        <c:gapWidth val="31"/>
        <c:overlap val="100"/>
        <c:axId val="2059745936"/>
        <c:axId val="1"/>
      </c:barChart>
      <c:catAx>
        <c:axId val="2059745936"/>
        <c:scaling>
          <c:orientation val="minMax"/>
        </c:scaling>
        <c:delete val="0"/>
        <c:axPos val="b"/>
        <c:majorGridlines>
          <c:spPr>
            <a:ln>
              <a:noFill/>
            </a:ln>
          </c:spPr>
        </c:majorGridlines>
        <c:numFmt formatCode="General" sourceLinked="1"/>
        <c:majorTickMark val="none"/>
        <c:minorTickMark val="none"/>
        <c:tickLblPos val="nextTo"/>
        <c:spPr>
          <a:ln>
            <a:solidFill>
              <a:schemeClr val="accent1">
                <a:lumMod val="60000"/>
                <a:lumOff val="40000"/>
              </a:schemeClr>
            </a:solidFill>
          </a:ln>
        </c:spPr>
        <c:txPr>
          <a:bodyPr rot="0"/>
          <a:lstStyle/>
          <a:p>
            <a:pPr>
              <a:defRPr sz="1200"/>
            </a:pPr>
            <a:endParaRPr lang="en-US"/>
          </a:p>
        </c:txPr>
        <c:crossAx val="1"/>
        <c:crosses val="min"/>
        <c:auto val="0"/>
        <c:lblAlgn val="ctr"/>
        <c:lblOffset val="100"/>
        <c:tickLblSkip val="1"/>
        <c:noMultiLvlLbl val="0"/>
      </c:catAx>
      <c:valAx>
        <c:axId val="1"/>
        <c:scaling>
          <c:orientation val="minMax"/>
          <c:max val="1100"/>
          <c:min val="0"/>
        </c:scaling>
        <c:delete val="1"/>
        <c:axPos val="l"/>
        <c:numFmt formatCode="_-* #\ ##0_-;\-* #\ ##0_-;_-* &quot;-&quot;??_-;_-@_-" sourceLinked="1"/>
        <c:majorTickMark val="out"/>
        <c:minorTickMark val="none"/>
        <c:tickLblPos val="nextTo"/>
        <c:crossAx val="2059745936"/>
        <c:crossesAt val="1"/>
        <c:crossBetween val="between"/>
      </c:valAx>
    </c:plotArea>
    <c:plotVisOnly val="0"/>
    <c:dispBlanksAs val="gap"/>
    <c:showDLblsOverMax val="1"/>
  </c:chart>
  <c:spPr>
    <a:ln>
      <a:noFill/>
    </a:ln>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0.75664</cdr:x>
      <cdr:y>0.0345</cdr:y>
    </cdr:from>
    <cdr:to>
      <cdr:x>0.97953</cdr:x>
      <cdr:y>0.74925</cdr:y>
    </cdr:to>
    <cdr:sp macro="" textlink="">
      <cdr:nvSpPr>
        <cdr:cNvPr id="2" name="Content Placeholder 13">
          <a:extLst xmlns:a="http://schemas.openxmlformats.org/drawingml/2006/main">
            <a:ext uri="{FF2B5EF4-FFF2-40B4-BE49-F238E27FC236}">
              <a16:creationId xmlns:a16="http://schemas.microsoft.com/office/drawing/2014/main" id="{718A2FFF-6AC3-4327-BFAD-4D12C306B181}"/>
            </a:ext>
          </a:extLst>
        </cdr:cNvPr>
        <cdr:cNvSpPr txBox="1">
          <a:spLocks xmlns:a="http://schemas.openxmlformats.org/drawingml/2006/main"/>
        </cdr:cNvSpPr>
      </cdr:nvSpPr>
      <cdr:spPr>
        <a:xfrm xmlns:a="http://schemas.openxmlformats.org/drawingml/2006/main">
          <a:off x="8889059" y="172161"/>
          <a:ext cx="2618538" cy="3567149"/>
        </a:xfrm>
        <a:prstGeom xmlns:a="http://schemas.openxmlformats.org/drawingml/2006/main" prst="roundRect">
          <a:avLst>
            <a:gd name="adj" fmla="val 7119"/>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lIns="144000" tIns="144000" rIns="144000" bIns="14400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285750" indent="-285750">
            <a:lnSpc>
              <a:spcPct val="100000"/>
            </a:lnSpc>
            <a:buFont typeface="Wingdings" panose="05000000000000000000" pitchFamily="2" charset="2"/>
            <a:buChar char="§"/>
          </a:pPr>
          <a:r>
            <a:rPr lang="en-US" sz="1400" dirty="0"/>
            <a:t>SFA has significant consequences to the group’s cost of funding</a:t>
          </a:r>
        </a:p>
        <a:p xmlns:a="http://schemas.openxmlformats.org/drawingml/2006/main">
          <a:pPr marL="285750" indent="-285750">
            <a:lnSpc>
              <a:spcPct val="100000"/>
            </a:lnSpc>
            <a:buFont typeface="Wingdings" panose="05000000000000000000" pitchFamily="2" charset="2"/>
            <a:buChar char="§"/>
          </a:pPr>
          <a:endParaRPr lang="en-US" sz="1400" b="0" dirty="0"/>
        </a:p>
        <a:p xmlns:a="http://schemas.openxmlformats.org/drawingml/2006/main">
          <a:pPr marL="285750" indent="-285750">
            <a:lnSpc>
              <a:spcPct val="100000"/>
            </a:lnSpc>
            <a:buFont typeface="Wingdings" panose="05000000000000000000" pitchFamily="2" charset="2"/>
            <a:buChar char="§"/>
          </a:pPr>
          <a:r>
            <a:rPr lang="en-US" sz="1400" b="0" dirty="0"/>
            <a:t>PIK resulted in cR280m additional funding costs</a:t>
          </a:r>
        </a:p>
        <a:p xmlns:a="http://schemas.openxmlformats.org/drawingml/2006/main">
          <a:pPr marL="285750" indent="-285750">
            <a:lnSpc>
              <a:spcPct val="100000"/>
            </a:lnSpc>
            <a:buFont typeface="Wingdings" panose="05000000000000000000" pitchFamily="2" charset="2"/>
            <a:buChar char="§"/>
          </a:pPr>
          <a:endParaRPr lang="en-US" sz="1400" b="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9511" cy="494893"/>
          </a:xfrm>
          <a:prstGeom prst="rect">
            <a:avLst/>
          </a:prstGeom>
        </p:spPr>
        <p:txBody>
          <a:bodyPr vert="horz" lIns="90637" tIns="45318" rIns="90637" bIns="45318" rtlCol="0"/>
          <a:lstStyle>
            <a:lvl1pPr algn="l">
              <a:defRPr sz="1200"/>
            </a:lvl1pPr>
          </a:lstStyle>
          <a:p>
            <a:endParaRPr lang="en-ZA"/>
          </a:p>
        </p:txBody>
      </p:sp>
      <p:sp>
        <p:nvSpPr>
          <p:cNvPr id="3" name="Date Placeholder 2"/>
          <p:cNvSpPr>
            <a:spLocks noGrp="1"/>
          </p:cNvSpPr>
          <p:nvPr>
            <p:ph type="dt" sz="quarter" idx="1"/>
          </p:nvPr>
        </p:nvSpPr>
        <p:spPr>
          <a:xfrm>
            <a:off x="3814682" y="1"/>
            <a:ext cx="2919510" cy="494893"/>
          </a:xfrm>
          <a:prstGeom prst="rect">
            <a:avLst/>
          </a:prstGeom>
        </p:spPr>
        <p:txBody>
          <a:bodyPr vert="horz" lIns="90637" tIns="45318" rIns="90637" bIns="45318" rtlCol="0"/>
          <a:lstStyle>
            <a:lvl1pPr algn="r">
              <a:defRPr sz="1200"/>
            </a:lvl1pPr>
          </a:lstStyle>
          <a:p>
            <a:fld id="{2D4F2D18-99C6-4663-A325-DD7023B633B4}" type="datetimeFigureOut">
              <a:rPr lang="en-ZA" smtClean="0"/>
              <a:t>2021/03/31</a:t>
            </a:fld>
            <a:endParaRPr lang="en-ZA"/>
          </a:p>
        </p:txBody>
      </p:sp>
      <p:sp>
        <p:nvSpPr>
          <p:cNvPr id="4" name="Footer Placeholder 3"/>
          <p:cNvSpPr>
            <a:spLocks noGrp="1"/>
          </p:cNvSpPr>
          <p:nvPr>
            <p:ph type="ftr" sz="quarter" idx="2"/>
          </p:nvPr>
        </p:nvSpPr>
        <p:spPr>
          <a:xfrm>
            <a:off x="1" y="9374596"/>
            <a:ext cx="2919511" cy="494893"/>
          </a:xfrm>
          <a:prstGeom prst="rect">
            <a:avLst/>
          </a:prstGeom>
        </p:spPr>
        <p:txBody>
          <a:bodyPr vert="horz" lIns="90637" tIns="45318" rIns="90637" bIns="45318" rtlCol="0" anchor="b"/>
          <a:lstStyle>
            <a:lvl1pPr algn="l">
              <a:defRPr sz="1200"/>
            </a:lvl1pPr>
          </a:lstStyle>
          <a:p>
            <a:endParaRPr lang="en-ZA"/>
          </a:p>
        </p:txBody>
      </p:sp>
      <p:sp>
        <p:nvSpPr>
          <p:cNvPr id="5" name="Slide Number Placeholder 4"/>
          <p:cNvSpPr>
            <a:spLocks noGrp="1"/>
          </p:cNvSpPr>
          <p:nvPr>
            <p:ph type="sldNum" sz="quarter" idx="3"/>
          </p:nvPr>
        </p:nvSpPr>
        <p:spPr>
          <a:xfrm>
            <a:off x="3814682" y="9374596"/>
            <a:ext cx="2919510" cy="494893"/>
          </a:xfrm>
          <a:prstGeom prst="rect">
            <a:avLst/>
          </a:prstGeom>
        </p:spPr>
        <p:txBody>
          <a:bodyPr vert="horz" lIns="90637" tIns="45318" rIns="90637" bIns="45318" rtlCol="0" anchor="b"/>
          <a:lstStyle>
            <a:lvl1pPr algn="r">
              <a:defRPr sz="1200"/>
            </a:lvl1pPr>
          </a:lstStyle>
          <a:p>
            <a:fld id="{C2A1133C-53A6-46A2-8FA7-A605A41B3451}" type="slidenum">
              <a:rPr lang="en-ZA" smtClean="0"/>
              <a:t>‹#›</a:t>
            </a:fld>
            <a:endParaRPr lang="en-ZA"/>
          </a:p>
        </p:txBody>
      </p:sp>
    </p:spTree>
    <p:extLst>
      <p:ext uri="{BB962C8B-B14F-4D97-AF65-F5344CB8AC3E}">
        <p14:creationId xmlns:p14="http://schemas.microsoft.com/office/powerpoint/2010/main" val="3066872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0" cy="495189"/>
          </a:xfrm>
          <a:prstGeom prst="rect">
            <a:avLst/>
          </a:prstGeom>
        </p:spPr>
        <p:txBody>
          <a:bodyPr vert="horz" lIns="90637" tIns="45318" rIns="90637" bIns="45318" rtlCol="0"/>
          <a:lstStyle>
            <a:lvl1pPr algn="l">
              <a:defRPr sz="1200"/>
            </a:lvl1pPr>
          </a:lstStyle>
          <a:p>
            <a:endParaRPr lang="en-US"/>
          </a:p>
        </p:txBody>
      </p:sp>
      <p:sp>
        <p:nvSpPr>
          <p:cNvPr id="3" name="Date Placeholder 2"/>
          <p:cNvSpPr>
            <a:spLocks noGrp="1"/>
          </p:cNvSpPr>
          <p:nvPr>
            <p:ph type="dt" idx="1"/>
          </p:nvPr>
        </p:nvSpPr>
        <p:spPr>
          <a:xfrm>
            <a:off x="3815375" y="1"/>
            <a:ext cx="2918830" cy="495189"/>
          </a:xfrm>
          <a:prstGeom prst="rect">
            <a:avLst/>
          </a:prstGeom>
        </p:spPr>
        <p:txBody>
          <a:bodyPr vert="horz" lIns="90637" tIns="45318" rIns="90637" bIns="45318" rtlCol="0"/>
          <a:lstStyle>
            <a:lvl1pPr algn="r">
              <a:defRPr sz="1200"/>
            </a:lvl1pPr>
          </a:lstStyle>
          <a:p>
            <a:fld id="{726C0514-F66C-234D-BCA3-E3791C2FFC26}" type="datetimeFigureOut">
              <a:rPr lang="en-US" smtClean="0"/>
              <a:t>3/31/2021</a:t>
            </a:fld>
            <a:endParaRPr lang="en-US"/>
          </a:p>
        </p:txBody>
      </p:sp>
      <p:sp>
        <p:nvSpPr>
          <p:cNvPr id="4" name="Slide Image Placeholder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7" tIns="45318" rIns="90637" bIns="45318" rtlCol="0" anchor="ctr"/>
          <a:lstStyle/>
          <a:p>
            <a:endParaRPr lang="en-US"/>
          </a:p>
        </p:txBody>
      </p:sp>
      <p:sp>
        <p:nvSpPr>
          <p:cNvPr id="5" name="Notes Placeholder 4"/>
          <p:cNvSpPr>
            <a:spLocks noGrp="1"/>
          </p:cNvSpPr>
          <p:nvPr>
            <p:ph type="body" sz="quarter" idx="3"/>
          </p:nvPr>
        </p:nvSpPr>
        <p:spPr>
          <a:xfrm>
            <a:off x="673577" y="4749692"/>
            <a:ext cx="5388610" cy="3886110"/>
          </a:xfrm>
          <a:prstGeom prst="rect">
            <a:avLst/>
          </a:prstGeom>
        </p:spPr>
        <p:txBody>
          <a:bodyPr vert="horz" lIns="90637" tIns="45318" rIns="90637" bIns="45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374302"/>
            <a:ext cx="2918830" cy="495188"/>
          </a:xfrm>
          <a:prstGeom prst="rect">
            <a:avLst/>
          </a:prstGeom>
        </p:spPr>
        <p:txBody>
          <a:bodyPr vert="horz" lIns="90637" tIns="45318" rIns="90637" bIns="45318"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4302"/>
            <a:ext cx="2918830" cy="495188"/>
          </a:xfrm>
          <a:prstGeom prst="rect">
            <a:avLst/>
          </a:prstGeom>
        </p:spPr>
        <p:txBody>
          <a:bodyPr vert="horz" lIns="90637" tIns="45318" rIns="90637" bIns="45318" rtlCol="0" anchor="b"/>
          <a:lstStyle>
            <a:lvl1pPr algn="r">
              <a:defRPr sz="1200"/>
            </a:lvl1pPr>
          </a:lstStyle>
          <a:p>
            <a:fld id="{F31F7EBB-1074-7943-BFE3-219A8F605650}" type="slidenum">
              <a:rPr lang="en-US" smtClean="0"/>
              <a:t>‹#›</a:t>
            </a:fld>
            <a:endParaRPr lang="en-US"/>
          </a:p>
        </p:txBody>
      </p:sp>
    </p:spTree>
    <p:extLst>
      <p:ext uri="{BB962C8B-B14F-4D97-AF65-F5344CB8AC3E}">
        <p14:creationId xmlns:p14="http://schemas.microsoft.com/office/powerpoint/2010/main" val="211876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33488"/>
            <a:ext cx="5919787" cy="3330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07816">
              <a:defRPr/>
            </a:pPr>
            <a:fld id="{F31F7EBB-1074-7943-BFE3-219A8F605650}" type="slidenum">
              <a:rPr lang="en-US">
                <a:solidFill>
                  <a:prstClr val="black"/>
                </a:solidFill>
                <a:latin typeface="Calibri"/>
              </a:rPr>
              <a:pPr defTabSz="907816">
                <a:defRPr/>
              </a:pPr>
              <a:t>1</a:t>
            </a:fld>
            <a:endParaRPr lang="en-US">
              <a:solidFill>
                <a:prstClr val="black"/>
              </a:solidFill>
              <a:latin typeface="Calibri"/>
            </a:endParaRPr>
          </a:p>
        </p:txBody>
      </p:sp>
    </p:spTree>
    <p:extLst>
      <p:ext uri="{BB962C8B-B14F-4D97-AF65-F5344CB8AC3E}">
        <p14:creationId xmlns:p14="http://schemas.microsoft.com/office/powerpoint/2010/main" val="204091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5C8027A-7873-4BE4-901A-710A914F8504}"/>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A202827F-C613-415A-B132-17EAC54C33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1684" name="Slide Number Placeholder 3">
            <a:extLst>
              <a:ext uri="{FF2B5EF4-FFF2-40B4-BE49-F238E27FC236}">
                <a16:creationId xmlns:a16="http://schemas.microsoft.com/office/drawing/2014/main" id="{94D5212A-4BF9-4299-BCCA-3C1D9FCCDDD0}"/>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F5DD8EEE-5052-4AE0-B579-FA3275484671}" type="slidenum">
              <a:rPr lang="en-GB" altLang="en-US" sz="1300" b="1">
                <a:solidFill>
                  <a:srgbClr val="000000"/>
                </a:solidFill>
                <a:ea typeface="ヒラギノ角ゴ ProN W6"/>
                <a:cs typeface="ヒラギノ角ゴ ProN W6"/>
              </a:rPr>
              <a:pPr algn="r"/>
              <a:t>17</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279888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6CB2327-1070-4A99-85AC-FBF8425218D5}"/>
              </a:ext>
            </a:extLst>
          </p:cNvPr>
          <p:cNvSpPr>
            <a:spLocks noGrp="1" noRot="1" noChangeAspect="1" noTextEdit="1"/>
          </p:cNvSpPr>
          <p:nvPr>
            <p:ph type="sldImg"/>
          </p:nvPr>
        </p:nvSpPr>
        <p:spPr>
          <a:ln/>
        </p:spPr>
      </p:sp>
      <p:sp>
        <p:nvSpPr>
          <p:cNvPr id="72707" name="Notes Placeholder 2">
            <a:extLst>
              <a:ext uri="{FF2B5EF4-FFF2-40B4-BE49-F238E27FC236}">
                <a16:creationId xmlns:a16="http://schemas.microsoft.com/office/drawing/2014/main" id="{01F92716-A035-4A06-A934-A2EA3048C6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2708" name="Slide Number Placeholder 3">
            <a:extLst>
              <a:ext uri="{FF2B5EF4-FFF2-40B4-BE49-F238E27FC236}">
                <a16:creationId xmlns:a16="http://schemas.microsoft.com/office/drawing/2014/main" id="{482646BB-2A3E-4F5B-80CE-C2E570518FAE}"/>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F5116D6B-B526-4EA2-B7BB-A1789F10C0AA}" type="slidenum">
              <a:rPr lang="en-GB" altLang="en-US" sz="1300" b="1">
                <a:solidFill>
                  <a:srgbClr val="000000"/>
                </a:solidFill>
                <a:ea typeface="ヒラギノ角ゴ ProN W6"/>
                <a:cs typeface="ヒラギノ角ゴ ProN W6"/>
              </a:rPr>
              <a:pPr algn="r"/>
              <a:t>18</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199417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5C8027A-7873-4BE4-901A-710A914F8504}"/>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A202827F-C613-415A-B132-17EAC54C33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1684" name="Slide Number Placeholder 3">
            <a:extLst>
              <a:ext uri="{FF2B5EF4-FFF2-40B4-BE49-F238E27FC236}">
                <a16:creationId xmlns:a16="http://schemas.microsoft.com/office/drawing/2014/main" id="{94D5212A-4BF9-4299-BCCA-3C1D9FCCDDD0}"/>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fontAlgn="base">
              <a:spcBef>
                <a:spcPct val="0"/>
              </a:spcBef>
              <a:spcAft>
                <a:spcPct val="0"/>
              </a:spcAft>
              <a:defRPr/>
            </a:pPr>
            <a:fld id="{F5DD8EEE-5052-4AE0-B579-FA3275484671}" type="slidenum">
              <a:rPr lang="en-GB" altLang="en-US" sz="1300" b="1">
                <a:solidFill>
                  <a:srgbClr val="000000"/>
                </a:solidFill>
                <a:ea typeface="ヒラギノ角ゴ ProN W6"/>
                <a:cs typeface="ヒラギノ角ゴ ProN W6"/>
              </a:rPr>
              <a:pPr algn="r" defTabSz="931458" fontAlgn="base">
                <a:spcBef>
                  <a:spcPct val="0"/>
                </a:spcBef>
                <a:spcAft>
                  <a:spcPct val="0"/>
                </a:spcAft>
                <a:defRPr/>
              </a:pPr>
              <a:t>19</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368112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A5C8027A-7873-4BE4-901A-710A914F8504}"/>
              </a:ext>
            </a:extLst>
          </p:cNvPr>
          <p:cNvSpPr>
            <a:spLocks noGrp="1" noRot="1" noChangeAspect="1" noTextEdit="1"/>
          </p:cNvSpPr>
          <p:nvPr>
            <p:ph type="sldImg"/>
          </p:nvPr>
        </p:nvSpPr>
        <p:spPr>
          <a:ln/>
        </p:spPr>
      </p:sp>
      <p:sp>
        <p:nvSpPr>
          <p:cNvPr id="71683" name="Notes Placeholder 2">
            <a:extLst>
              <a:ext uri="{FF2B5EF4-FFF2-40B4-BE49-F238E27FC236}">
                <a16:creationId xmlns:a16="http://schemas.microsoft.com/office/drawing/2014/main" id="{A202827F-C613-415A-B132-17EAC54C33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1684" name="Slide Number Placeholder 3">
            <a:extLst>
              <a:ext uri="{FF2B5EF4-FFF2-40B4-BE49-F238E27FC236}">
                <a16:creationId xmlns:a16="http://schemas.microsoft.com/office/drawing/2014/main" id="{94D5212A-4BF9-4299-BCCA-3C1D9FCCDDD0}"/>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fontAlgn="base">
              <a:spcBef>
                <a:spcPct val="0"/>
              </a:spcBef>
              <a:spcAft>
                <a:spcPct val="0"/>
              </a:spcAft>
              <a:defRPr/>
            </a:pPr>
            <a:fld id="{F5DD8EEE-5052-4AE0-B579-FA3275484671}" type="slidenum">
              <a:rPr lang="en-GB" altLang="en-US" sz="1300" b="1">
                <a:solidFill>
                  <a:srgbClr val="000000"/>
                </a:solidFill>
                <a:ea typeface="ヒラギノ角ゴ ProN W6"/>
                <a:cs typeface="ヒラギノ角ゴ ProN W6"/>
              </a:rPr>
              <a:pPr algn="r" defTabSz="931458" fontAlgn="base">
                <a:spcBef>
                  <a:spcPct val="0"/>
                </a:spcBef>
                <a:spcAft>
                  <a:spcPct val="0"/>
                </a:spcAft>
                <a:defRPr/>
              </a:pPr>
              <a:t>20</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144917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318BA66B-205B-489D-86AF-E7DA0C44831C}"/>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C93A9E0A-01B5-472F-BA0C-430C5CD3C4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0900" name="Slide Number Placeholder 3">
            <a:extLst>
              <a:ext uri="{FF2B5EF4-FFF2-40B4-BE49-F238E27FC236}">
                <a16:creationId xmlns:a16="http://schemas.microsoft.com/office/drawing/2014/main" id="{695F69AA-C115-4DB2-98BE-CABFEFC584EB}"/>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004ADB0B-3438-4F7B-ADFD-3D5771E93269}" type="slidenum">
              <a:rPr lang="en-GB" altLang="en-US" sz="1300" b="1">
                <a:solidFill>
                  <a:srgbClr val="000000"/>
                </a:solidFill>
                <a:ea typeface="ヒラギノ角ゴ ProN W6"/>
                <a:cs typeface="ヒラギノ角ゴ ProN W6"/>
              </a:rPr>
              <a:pPr algn="r"/>
              <a:t>22</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3588318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23</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2578081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F9B0B8F-83FC-4D7B-B271-39878C962079}"/>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FD5FF35-08A6-4645-81CA-84C0A10A9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4756" name="Slide Number Placeholder 3">
            <a:extLst>
              <a:ext uri="{FF2B5EF4-FFF2-40B4-BE49-F238E27FC236}">
                <a16:creationId xmlns:a16="http://schemas.microsoft.com/office/drawing/2014/main" id="{88FD954E-E34E-4783-8BDC-7E612E619973}"/>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1C901429-6777-4875-869E-557DD288319C}" type="slidenum">
              <a:rPr lang="en-GB" altLang="en-US" sz="1300" b="1">
                <a:solidFill>
                  <a:srgbClr val="000000"/>
                </a:solidFill>
                <a:ea typeface="ヒラギノ角ゴ ProN W6"/>
                <a:cs typeface="ヒラギノ角ゴ ProN W6"/>
              </a:rPr>
              <a:pPr algn="r"/>
              <a:t>24</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1264407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F9B0B8F-83FC-4D7B-B271-39878C962079}"/>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FD5FF35-08A6-4645-81CA-84C0A10A9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4756" name="Slide Number Placeholder 3">
            <a:extLst>
              <a:ext uri="{FF2B5EF4-FFF2-40B4-BE49-F238E27FC236}">
                <a16:creationId xmlns:a16="http://schemas.microsoft.com/office/drawing/2014/main" id="{88FD954E-E34E-4783-8BDC-7E612E619973}"/>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1C901429-6777-4875-869E-557DD288319C}" type="slidenum">
              <a:rPr lang="en-GB" altLang="en-US" sz="1300" b="1">
                <a:solidFill>
                  <a:srgbClr val="000000"/>
                </a:solidFill>
                <a:ea typeface="ヒラギノ角ゴ ProN W6"/>
                <a:cs typeface="ヒラギノ角ゴ ProN W6"/>
              </a:rPr>
              <a:pPr algn="r"/>
              <a:t>25</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1236708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F9B0B8F-83FC-4D7B-B271-39878C962079}"/>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FD5FF35-08A6-4645-81CA-84C0A10A9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4756" name="Slide Number Placeholder 3">
            <a:extLst>
              <a:ext uri="{FF2B5EF4-FFF2-40B4-BE49-F238E27FC236}">
                <a16:creationId xmlns:a16="http://schemas.microsoft.com/office/drawing/2014/main" id="{88FD954E-E34E-4783-8BDC-7E612E619973}"/>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1C901429-6777-4875-869E-557DD288319C}" type="slidenum">
              <a:rPr lang="en-GB" altLang="en-US" sz="1300" b="1">
                <a:solidFill>
                  <a:srgbClr val="000000"/>
                </a:solidFill>
                <a:ea typeface="ヒラギノ角ゴ ProN W6"/>
                <a:cs typeface="ヒラギノ角ゴ ProN W6"/>
              </a:rPr>
              <a:pPr algn="r"/>
              <a:t>26</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1940627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F9B0B8F-83FC-4D7B-B271-39878C962079}"/>
              </a:ext>
            </a:extLst>
          </p:cNvPr>
          <p:cNvSpPr>
            <a:spLocks noGrp="1" noRot="1" noChangeAspect="1" noTextEdit="1"/>
          </p:cNvSpPr>
          <p:nvPr>
            <p:ph type="sldImg"/>
          </p:nvPr>
        </p:nvSpPr>
        <p:spPr>
          <a:ln/>
        </p:spPr>
      </p:sp>
      <p:sp>
        <p:nvSpPr>
          <p:cNvPr id="74755" name="Notes Placeholder 2">
            <a:extLst>
              <a:ext uri="{FF2B5EF4-FFF2-40B4-BE49-F238E27FC236}">
                <a16:creationId xmlns:a16="http://schemas.microsoft.com/office/drawing/2014/main" id="{8FD5FF35-08A6-4645-81CA-84C0A10A93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74756" name="Slide Number Placeholder 3">
            <a:extLst>
              <a:ext uri="{FF2B5EF4-FFF2-40B4-BE49-F238E27FC236}">
                <a16:creationId xmlns:a16="http://schemas.microsoft.com/office/drawing/2014/main" id="{88FD954E-E34E-4783-8BDC-7E612E619973}"/>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a:fld id="{1C901429-6777-4875-869E-557DD288319C}" type="slidenum">
              <a:rPr lang="en-GB" altLang="en-US" sz="1300" b="1">
                <a:solidFill>
                  <a:srgbClr val="000000"/>
                </a:solidFill>
                <a:ea typeface="ヒラギノ角ゴ ProN W6"/>
                <a:cs typeface="ヒラギノ角ゴ ProN W6"/>
              </a:rPr>
              <a:pPr algn="r"/>
              <a:t>29</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205814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1F7EBB-1074-7943-BFE3-219A8F605650}" type="slidenum">
              <a:rPr lang="en-US" smtClean="0"/>
              <a:t>2</a:t>
            </a:fld>
            <a:endParaRPr lang="en-US"/>
          </a:p>
        </p:txBody>
      </p:sp>
    </p:spTree>
    <p:extLst>
      <p:ext uri="{BB962C8B-B14F-4D97-AF65-F5344CB8AC3E}">
        <p14:creationId xmlns:p14="http://schemas.microsoft.com/office/powerpoint/2010/main" val="264530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F31F7EBB-1074-7943-BFE3-219A8F605650}" type="slidenum">
              <a:rPr lang="en-US" smtClean="0"/>
              <a:t>9</a:t>
            </a:fld>
            <a:endParaRPr lang="en-US"/>
          </a:p>
        </p:txBody>
      </p:sp>
    </p:spTree>
    <p:extLst>
      <p:ext uri="{BB962C8B-B14F-4D97-AF65-F5344CB8AC3E}">
        <p14:creationId xmlns:p14="http://schemas.microsoft.com/office/powerpoint/2010/main" val="3874787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10</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114181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11</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225853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12</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2481188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13</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277935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14</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3113450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218CA8CA-BE94-4349-AA2B-F1330AB34167}"/>
              </a:ext>
            </a:extLst>
          </p:cNvPr>
          <p:cNvSpPr>
            <a:spLocks noGrp="1" noRot="1" noChangeAspect="1" noTextEdit="1"/>
          </p:cNvSpPr>
          <p:nvPr>
            <p:ph type="sldImg"/>
          </p:nvPr>
        </p:nvSpPr>
        <p:spPr>
          <a:ln/>
        </p:spPr>
      </p:sp>
      <p:sp>
        <p:nvSpPr>
          <p:cNvPr id="82947" name="Notes Placeholder 2">
            <a:extLst>
              <a:ext uri="{FF2B5EF4-FFF2-40B4-BE49-F238E27FC236}">
                <a16:creationId xmlns:a16="http://schemas.microsoft.com/office/drawing/2014/main" id="{A480720F-7C59-4B40-B056-C214376CE4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MS PGothic" panose="020B0600070205080204" pitchFamily="34" charset="-128"/>
            </a:endParaRPr>
          </a:p>
        </p:txBody>
      </p:sp>
      <p:sp>
        <p:nvSpPr>
          <p:cNvPr id="82948" name="Slide Number Placeholder 3">
            <a:extLst>
              <a:ext uri="{FF2B5EF4-FFF2-40B4-BE49-F238E27FC236}">
                <a16:creationId xmlns:a16="http://schemas.microsoft.com/office/drawing/2014/main" id="{D1287090-0C5D-4F09-B977-47827912A869}"/>
              </a:ext>
            </a:extLst>
          </p:cNvPr>
          <p:cNvSpPr txBox="1">
            <a:spLocks noGrp="1"/>
          </p:cNvSpPr>
          <p:nvPr/>
        </p:nvSpPr>
        <p:spPr bwMode="auto">
          <a:xfrm>
            <a:off x="3984515" y="9664301"/>
            <a:ext cx="3048554" cy="50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7" tIns="47543" rIns="95087" bIns="47543" anchor="b"/>
          <a:lstStyle>
            <a:lvl1pPr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defTabSz="938213"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defTabSz="938213"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r" defTabSz="931458">
              <a:defRPr/>
            </a:pPr>
            <a:fld id="{04DF8BAE-4869-41E5-94B0-5FDC1BA7A65E}" type="slidenum">
              <a:rPr lang="en-GB" altLang="en-US" sz="1300" b="1">
                <a:solidFill>
                  <a:srgbClr val="000000"/>
                </a:solidFill>
                <a:ea typeface="ヒラギノ角ゴ ProN W6"/>
                <a:cs typeface="ヒラギノ角ゴ ProN W6"/>
              </a:rPr>
              <a:pPr algn="r" defTabSz="931458">
                <a:defRPr/>
              </a:pPr>
              <a:t>15</a:t>
            </a:fld>
            <a:endParaRPr lang="en-GB" altLang="en-US" sz="1300" b="1">
              <a:solidFill>
                <a:srgbClr val="000000"/>
              </a:solidFill>
              <a:ea typeface="ヒラギノ角ゴ ProN W6"/>
              <a:cs typeface="ヒラギノ角ゴ ProN W6"/>
            </a:endParaRPr>
          </a:p>
        </p:txBody>
      </p:sp>
    </p:spTree>
    <p:extLst>
      <p:ext uri="{BB962C8B-B14F-4D97-AF65-F5344CB8AC3E}">
        <p14:creationId xmlns:p14="http://schemas.microsoft.com/office/powerpoint/2010/main" val="355157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965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6B9920C5-FDC7-4249-B282-5D8826BAB5F0}"/>
              </a:ext>
            </a:extLst>
          </p:cNvPr>
          <p:cNvSpPr>
            <a:spLocks noGrp="1"/>
          </p:cNvSpPr>
          <p:nvPr>
            <p:ph type="chart" sz="quarter" idx="17"/>
          </p:nvPr>
        </p:nvSpPr>
        <p:spPr>
          <a:xfrm>
            <a:off x="809584" y="1119070"/>
            <a:ext cx="5203825" cy="2505075"/>
          </a:xfrm>
          <a:prstGeom prst="rect">
            <a:avLst/>
          </a:prstGeom>
        </p:spPr>
        <p:txBody>
          <a:bodyPr/>
          <a:lstStyle/>
          <a:p>
            <a:endParaRPr lang="en-GB"/>
          </a:p>
        </p:txBody>
      </p:sp>
      <p:sp>
        <p:nvSpPr>
          <p:cNvPr id="2" name="Title 1"/>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hart Placeholder 10">
            <a:extLst>
              <a:ext uri="{FF2B5EF4-FFF2-40B4-BE49-F238E27FC236}">
                <a16:creationId xmlns:a16="http://schemas.microsoft.com/office/drawing/2014/main" id="{C29A7FD8-7798-4482-9F15-F510F2263CB0}"/>
              </a:ext>
            </a:extLst>
          </p:cNvPr>
          <p:cNvSpPr>
            <a:spLocks noGrp="1"/>
          </p:cNvSpPr>
          <p:nvPr>
            <p:ph type="chart" sz="quarter" idx="18"/>
          </p:nvPr>
        </p:nvSpPr>
        <p:spPr>
          <a:xfrm>
            <a:off x="6218238" y="1108910"/>
            <a:ext cx="5185146" cy="2505075"/>
          </a:xfrm>
          <a:prstGeom prst="rect">
            <a:avLst/>
          </a:prstGeom>
        </p:spPr>
        <p:txBody>
          <a:bodyPr/>
          <a:lstStyle/>
          <a:p>
            <a:endParaRPr lang="en-GB"/>
          </a:p>
        </p:txBody>
      </p:sp>
      <p:sp>
        <p:nvSpPr>
          <p:cNvPr id="12" name="Text Placeholder 4">
            <a:extLst>
              <a:ext uri="{FF2B5EF4-FFF2-40B4-BE49-F238E27FC236}">
                <a16:creationId xmlns:a16="http://schemas.microsoft.com/office/drawing/2014/main" id="{082C04EB-E2BF-774A-94F8-389A2F5592B0}"/>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902549263"/>
      </p:ext>
    </p:extLst>
  </p:cSld>
  <p:clrMapOvr>
    <a:masterClrMapping/>
  </p:clrMapOvr>
  <p:transition>
    <p:fade/>
  </p:transition>
  <p:extLst>
    <p:ext uri="{DCECCB84-F9BA-43D5-87BE-67443E8EF086}">
      <p15:sldGuideLst xmlns:p15="http://schemas.microsoft.com/office/powerpoint/2012/main">
        <p15:guide id="1" orient="horz" pos="2275" userDrawn="1">
          <p15:clr>
            <a:srgbClr val="FBAE40"/>
          </p15:clr>
        </p15:guide>
        <p15:guide id="2" pos="3784" userDrawn="1">
          <p15:clr>
            <a:srgbClr val="FBAE40"/>
          </p15:clr>
        </p15:guide>
        <p15:guide id="3" pos="391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6" name="Text Placeholder 4">
            <a:extLst>
              <a:ext uri="{FF2B5EF4-FFF2-40B4-BE49-F238E27FC236}">
                <a16:creationId xmlns:a16="http://schemas.microsoft.com/office/drawing/2014/main" id="{98033CDD-B12B-584C-AE8E-DCBA147F9F3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107474921"/>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oundRect">
            <a:avLst>
              <a:gd name="adj" fmla="val 7119"/>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vl3pPr marL="357188" indent="-174625">
              <a:buClr>
                <a:schemeClr val="bg2"/>
              </a:buClr>
              <a:defRPr sz="1200">
                <a:solidFill>
                  <a:schemeClr val="bg1"/>
                </a:solidFill>
              </a:defRPr>
            </a:lvl3pPr>
            <a:lvl4pPr marL="539750" indent="-182563">
              <a:buClr>
                <a:schemeClr val="bg2"/>
              </a:buClr>
              <a:defRPr sz="1200">
                <a:solidFill>
                  <a:schemeClr val="bg1"/>
                </a:solidFill>
              </a:defRPr>
            </a:lvl4pPr>
            <a:lvl5pPr marL="712788" indent="-173038">
              <a:buClr>
                <a:schemeClr val="bg2"/>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p:spPr>
        <p:txBody>
          <a:bodyPr/>
          <a:lstStyle>
            <a:lvl1pPr>
              <a:defRPr>
                <a:solidFill>
                  <a:schemeClr val="tx1"/>
                </a:solidFill>
              </a:defRPr>
            </a:lvl1pPr>
          </a:lstStyle>
          <a:p>
            <a:endParaRPr lang="en-US"/>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7"/>
            <a:ext cx="7253605" cy="3849687"/>
          </a:xfrm>
          <a:prstGeom prst="rect">
            <a:avLst/>
          </a:prstGeom>
        </p:spPr>
        <p:txBody>
          <a:bodyPr/>
          <a:lstStyle/>
          <a:p>
            <a:endParaRPr lang="en-GB"/>
          </a:p>
        </p:txBody>
      </p:sp>
      <p:sp>
        <p:nvSpPr>
          <p:cNvPr id="10" name="Text Placeholder 4">
            <a:extLst>
              <a:ext uri="{FF2B5EF4-FFF2-40B4-BE49-F238E27FC236}">
                <a16:creationId xmlns:a16="http://schemas.microsoft.com/office/drawing/2014/main" id="{AD538119-E3ED-9E4B-B688-8E90A969D5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3221630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03275" y="3200400"/>
            <a:ext cx="10609253" cy="2062480"/>
          </a:xfrm>
          <a:prstGeom prst="roundRect">
            <a:avLst>
              <a:gd name="adj" fmla="val 12726"/>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Wingdings" panose="05000000000000000000" pitchFamily="2" charset="2"/>
              <a:buChar char="à"/>
              <a:defRPr>
                <a:solidFill>
                  <a:schemeClr val="bg1"/>
                </a:solidFill>
              </a:defRPr>
            </a:lvl2pPr>
            <a:lvl3pPr marL="357188" indent="-174625">
              <a:buClr>
                <a:schemeClr val="bg2"/>
              </a:buClr>
              <a:defRPr>
                <a:solidFill>
                  <a:schemeClr val="bg1"/>
                </a:solidFill>
              </a:defRPr>
            </a:lvl3pPr>
            <a:lvl4pPr marL="539750" indent="-182563">
              <a:buClr>
                <a:schemeClr val="bg2"/>
              </a:buClr>
              <a:defRPr>
                <a:solidFill>
                  <a:schemeClr val="bg1"/>
                </a:solidFill>
              </a:defRPr>
            </a:lvl4pPr>
            <a:lvl5pPr marL="712788" indent="-173038">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p:spPr>
        <p:txBody>
          <a:bodyPr/>
          <a:lstStyle>
            <a:lvl1pPr>
              <a:defRPr>
                <a:solidFill>
                  <a:schemeClr val="tx1"/>
                </a:solidFill>
              </a:defRPr>
            </a:lvl1pPr>
          </a:lstStyle>
          <a:p>
            <a:endParaRPr lang="en-US"/>
          </a:p>
        </p:txBody>
      </p:sp>
      <p:sp>
        <p:nvSpPr>
          <p:cNvPr id="6" name="Text Placeholder 4">
            <a:extLst>
              <a:ext uri="{FF2B5EF4-FFF2-40B4-BE49-F238E27FC236}">
                <a16:creationId xmlns:a16="http://schemas.microsoft.com/office/drawing/2014/main" id="{FEA8D7E1-043B-7D4B-8D20-0C005976D3E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41506626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oundRect">
            <a:avLst>
              <a:gd name="adj" fmla="val 7430"/>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8"/>
            <a:ext cx="7253605" cy="3849687"/>
          </a:xfrm>
          <a:prstGeom prst="rect">
            <a:avLst/>
          </a:prstGeom>
        </p:spPr>
        <p:txBody>
          <a:bodyPr/>
          <a:lstStyle/>
          <a:p>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ect">
            <a:avLst/>
          </a:prstGeom>
          <a:noFill/>
          <a:ln w="6350">
            <a:noFill/>
          </a:ln>
        </p:spPr>
        <p:txBody>
          <a:bodyPr lIns="144000" tIns="144000" rIns="144000" bIns="144000"/>
          <a:lstStyle>
            <a:lvl1pPr>
              <a:defRPr>
                <a:solidFill>
                  <a:schemeClr val="tx1"/>
                </a:solidFill>
              </a:defRPr>
            </a:lvl1pPr>
            <a:lvl2pPr marL="182563" indent="-182563">
              <a:buClrTx/>
              <a:buFont typeface="Wingdings" panose="05000000000000000000" pitchFamily="2" charset="2"/>
              <a:buChar char="à"/>
              <a:defRPr>
                <a:solidFill>
                  <a:schemeClr val="tx1"/>
                </a:solidFill>
              </a:defRPr>
            </a:lvl2pPr>
            <a:lvl3pPr marL="357188" indent="-174625">
              <a:buClrTx/>
              <a:defRPr>
                <a:solidFill>
                  <a:schemeClr val="tx1"/>
                </a:solidFill>
              </a:defRPr>
            </a:lvl3pPr>
            <a:lvl4pPr marL="539750" indent="-182563">
              <a:buClrTx/>
              <a:defRPr>
                <a:solidFill>
                  <a:schemeClr val="tx1"/>
                </a:solidFill>
              </a:defRPr>
            </a:lvl4pPr>
            <a:lvl5pPr marL="712788" indent="-173038">
              <a:buClrTx/>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5905945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28742618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99200D0-0716-264A-A4E1-34B3D32B052A}"/>
              </a:ext>
            </a:extLst>
          </p:cNvPr>
          <p:cNvSpPr/>
          <p:nvPr userDrawn="1"/>
        </p:nvSpPr>
        <p:spPr>
          <a:xfrm>
            <a:off x="804598" y="1071557"/>
            <a:ext cx="10603177" cy="379423"/>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sp>
        <p:nvSpPr>
          <p:cNvPr id="12" name="Text Placeholder 4">
            <a:extLst>
              <a:ext uri="{FF2B5EF4-FFF2-40B4-BE49-F238E27FC236}">
                <a16:creationId xmlns:a16="http://schemas.microsoft.com/office/drawing/2014/main" id="{968A901F-8A66-4845-9646-8AAB7030FF84}"/>
              </a:ext>
            </a:extLst>
          </p:cNvPr>
          <p:cNvSpPr>
            <a:spLocks noGrp="1"/>
          </p:cNvSpPr>
          <p:nvPr>
            <p:ph type="body" sz="quarter" idx="10" hasCustomPrompt="1"/>
          </p:nvPr>
        </p:nvSpPr>
        <p:spPr>
          <a:xfrm>
            <a:off x="804599" y="1092098"/>
            <a:ext cx="10603176" cy="309562"/>
          </a:xfrm>
          <a:prstGeom prst="rect">
            <a:avLst/>
          </a:prstGeom>
          <a:noFill/>
        </p:spPr>
        <p:txBody>
          <a:bodyPr lIns="0" tIns="0" rIns="0" bIns="0" anchor="ctr"/>
          <a:lstStyle>
            <a:lvl1pPr algn="ctr">
              <a:lnSpc>
                <a:spcPct val="100000"/>
              </a:lnSpc>
              <a:defRPr sz="1400" b="1" cap="none" baseline="0">
                <a:solidFill>
                  <a:schemeClr val="bg1"/>
                </a:solidFill>
              </a:defRPr>
            </a:lvl1pPr>
          </a:lstStyle>
          <a:p>
            <a:pPr lvl="0"/>
            <a:r>
              <a:rPr lang="en-US"/>
              <a:t>Add sub-title</a:t>
            </a:r>
            <a:endParaRPr lang="en-ZA"/>
          </a:p>
        </p:txBody>
      </p:sp>
      <p:sp>
        <p:nvSpPr>
          <p:cNvPr id="14" name="Title 1">
            <a:extLst>
              <a:ext uri="{FF2B5EF4-FFF2-40B4-BE49-F238E27FC236}">
                <a16:creationId xmlns:a16="http://schemas.microsoft.com/office/drawing/2014/main" id="{E8D42197-177C-4F05-879D-3934F31D82DB}"/>
              </a:ext>
            </a:extLst>
          </p:cNvPr>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Tree>
    <p:extLst>
      <p:ext uri="{BB962C8B-B14F-4D97-AF65-F5344CB8AC3E}">
        <p14:creationId xmlns:p14="http://schemas.microsoft.com/office/powerpoint/2010/main" val="29398712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3C15F-0FD6-402D-8A20-9C9F93D75AC0}"/>
              </a:ext>
            </a:extLst>
          </p:cNvPr>
          <p:cNvSpPr/>
          <p:nvPr userDrawn="1"/>
        </p:nvSpPr>
        <p:spPr>
          <a:xfrm>
            <a:off x="676656" y="831850"/>
            <a:ext cx="10859707" cy="19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48226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7_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2D25D2E-1504-4C6C-9728-B63126CA230A}"/>
              </a:ext>
            </a:extLst>
          </p:cNvPr>
          <p:cNvSpPr>
            <a:spLocks noGrp="1"/>
          </p:cNvSpPr>
          <p:nvPr>
            <p:ph type="pic" sz="quarter" idx="10"/>
          </p:nvPr>
        </p:nvSpPr>
        <p:spPr>
          <a:xfrm>
            <a:off x="0" y="0"/>
            <a:ext cx="12192000" cy="6858000"/>
          </a:xfrm>
          <a:prstGeom prst="rect">
            <a:avLst/>
          </a:prstGeom>
          <a:solidFill>
            <a:schemeClr val="accent1"/>
          </a:solidFill>
        </p:spPr>
        <p:txBody>
          <a:bodyPr/>
          <a:lstStyle/>
          <a:p>
            <a:endParaRPr lang="en-ZA"/>
          </a:p>
        </p:txBody>
      </p:sp>
      <p:sp>
        <p:nvSpPr>
          <p:cNvPr id="2" name="Title 1"/>
          <p:cNvSpPr>
            <a:spLocks noGrp="1"/>
          </p:cNvSpPr>
          <p:nvPr>
            <p:ph type="title" hasCustomPrompt="1"/>
          </p:nvPr>
        </p:nvSpPr>
        <p:spPr>
          <a:xfrm>
            <a:off x="804600" y="463550"/>
            <a:ext cx="10603176" cy="622300"/>
          </a:xfrm>
        </p:spPr>
        <p:txBody>
          <a:bodyPr anchor="ctr"/>
          <a:lstStyle>
            <a:lvl1pPr algn="ctr">
              <a:defRPr>
                <a:solidFill>
                  <a:schemeClr val="bg1"/>
                </a:solidFill>
              </a:defRPr>
            </a:lvl1pPr>
          </a:lstStyle>
          <a:p>
            <a:r>
              <a:rPr lang="en-US"/>
              <a:t>Add title</a:t>
            </a:r>
            <a:endParaRPr lang="en-ZA"/>
          </a:p>
        </p:txBody>
      </p:sp>
    </p:spTree>
    <p:extLst>
      <p:ext uri="{BB962C8B-B14F-4D97-AF65-F5344CB8AC3E}">
        <p14:creationId xmlns:p14="http://schemas.microsoft.com/office/powerpoint/2010/main" val="3509600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39BE44-C12B-4A46-A0D0-61172DEEEBDD}"/>
              </a:ext>
            </a:extLst>
          </p:cNvPr>
          <p:cNvGraphicFramePr>
            <a:graphicFrameLocks noChangeAspect="1"/>
          </p:cNvGraphicFramePr>
          <p:nvPr userDrawn="1">
            <p:custDataLst>
              <p:tags r:id="rId1"/>
            </p:custDataLst>
            <p:extLst>
              <p:ext uri="{D42A27DB-BD31-4B8C-83A1-F6EECF244321}">
                <p14:modId xmlns:p14="http://schemas.microsoft.com/office/powerpoint/2010/main" val="3762057067"/>
              </p:ext>
            </p:extLst>
          </p:nvPr>
        </p:nvGraphicFramePr>
        <p:xfrm>
          <a:off x="1961" y="1599"/>
          <a:ext cx="1953" cy="1587"/>
        </p:xfrm>
        <a:graphic>
          <a:graphicData uri="http://schemas.openxmlformats.org/presentationml/2006/ole">
            <mc:AlternateContent xmlns:mc="http://schemas.openxmlformats.org/markup-compatibility/2006">
              <mc:Choice xmlns:v="urn:schemas-microsoft-com:vml" Requires="v">
                <p:oleObj name="think-cell Slide" r:id="rId4" imgW="490" imgH="504" progId="TCLayout.ActiveDocument.1">
                  <p:embed/>
                </p:oleObj>
              </mc:Choice>
              <mc:Fallback>
                <p:oleObj name="think-cell Slide" r:id="rId4" imgW="490" imgH="504" progId="TCLayout.ActiveDocument.1">
                  <p:embed/>
                  <p:pic>
                    <p:nvPicPr>
                      <p:cNvPr id="3" name="Object 2" hidden="1">
                        <a:extLst>
                          <a:ext uri="{FF2B5EF4-FFF2-40B4-BE49-F238E27FC236}">
                            <a16:creationId xmlns:a16="http://schemas.microsoft.com/office/drawing/2014/main" id="{ED39BE44-C12B-4A46-A0D0-61172DEEEBDD}"/>
                          </a:ext>
                        </a:extLst>
                      </p:cNvPr>
                      <p:cNvPicPr/>
                      <p:nvPr/>
                    </p:nvPicPr>
                    <p:blipFill>
                      <a:blip r:embed="rId5"/>
                      <a:stretch>
                        <a:fillRect/>
                      </a:stretch>
                    </p:blipFill>
                    <p:spPr>
                      <a:xfrm>
                        <a:off x="1961" y="1599"/>
                        <a:ext cx="1953"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F8F149D-5758-4C90-8BCA-05CB658D0F3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216060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p:spPr>
        <p:txBody>
          <a:bodyPr/>
          <a:lstStyle>
            <a:lvl1pPr>
              <a:defRPr>
                <a:solidFill>
                  <a:schemeClr val="bg1"/>
                </a:solidFill>
              </a:defRPr>
            </a:lvl1pPr>
          </a:lstStyle>
          <a:p>
            <a:r>
              <a:rPr lang="en-US"/>
              <a:t>Add title</a:t>
            </a:r>
            <a:endParaRPr lang="en-ZA"/>
          </a:p>
        </p:txBody>
      </p:sp>
      <p:sp>
        <p:nvSpPr>
          <p:cNvPr id="12" name="Text Placeholder 4">
            <a:extLst>
              <a:ext uri="{FF2B5EF4-FFF2-40B4-BE49-F238E27FC236}">
                <a16:creationId xmlns:a16="http://schemas.microsoft.com/office/drawing/2014/main" id="{8A4E545C-BB20-4231-8516-4FB7159F06B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290888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278216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2" name="Text Placeholder 4">
            <a:extLst>
              <a:ext uri="{FF2B5EF4-FFF2-40B4-BE49-F238E27FC236}">
                <a16:creationId xmlns:a16="http://schemas.microsoft.com/office/drawing/2014/main" id="{8A4E545C-BB20-4231-8516-4FB7159F06B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8196865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9" name="Chart Placeholder 2">
            <a:extLst>
              <a:ext uri="{FF2B5EF4-FFF2-40B4-BE49-F238E27FC236}">
                <a16:creationId xmlns:a16="http://schemas.microsoft.com/office/drawing/2014/main" id="{C3EAF5E5-16DC-49F1-8C12-F7D69C8D224E}"/>
              </a:ext>
            </a:extLst>
          </p:cNvPr>
          <p:cNvSpPr>
            <a:spLocks noGrp="1"/>
          </p:cNvSpPr>
          <p:nvPr>
            <p:ph type="chart" sz="quarter" idx="18"/>
          </p:nvPr>
        </p:nvSpPr>
        <p:spPr>
          <a:xfrm>
            <a:off x="8935401"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6" name="Chart Placeholder 2">
            <a:extLst>
              <a:ext uri="{FF2B5EF4-FFF2-40B4-BE49-F238E27FC236}">
                <a16:creationId xmlns:a16="http://schemas.microsoft.com/office/drawing/2014/main" id="{F1FCBB57-A755-4620-BD5A-31DB8A3E6C16}"/>
              </a:ext>
            </a:extLst>
          </p:cNvPr>
          <p:cNvSpPr>
            <a:spLocks noGrp="1"/>
          </p:cNvSpPr>
          <p:nvPr>
            <p:ph type="chart" sz="quarter" idx="22"/>
          </p:nvPr>
        </p:nvSpPr>
        <p:spPr>
          <a:xfrm>
            <a:off x="8935401"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ontent Placeholder 3">
            <a:extLst>
              <a:ext uri="{FF2B5EF4-FFF2-40B4-BE49-F238E27FC236}">
                <a16:creationId xmlns:a16="http://schemas.microsoft.com/office/drawing/2014/main" id="{70F03B54-EBB8-4557-8767-1CE1F20C588A}"/>
              </a:ext>
            </a:extLst>
          </p:cNvPr>
          <p:cNvSpPr>
            <a:spLocks noGrp="1"/>
          </p:cNvSpPr>
          <p:nvPr>
            <p:ph sz="quarter" idx="26"/>
          </p:nvPr>
        </p:nvSpPr>
        <p:spPr>
          <a:xfrm>
            <a:off x="8935401"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10602913"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5062551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1" y="3346704"/>
            <a:ext cx="7885664"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1" name="Rounded Rectangle 20">
            <a:extLst>
              <a:ext uri="{FF2B5EF4-FFF2-40B4-BE49-F238E27FC236}">
                <a16:creationId xmlns:a16="http://schemas.microsoft.com/office/drawing/2014/main" id="{CEBF3666-F4DE-7B42-820A-A30B0D99C93E}"/>
              </a:ext>
            </a:extLst>
          </p:cNvPr>
          <p:cNvSpPr/>
          <p:nvPr userDrawn="1"/>
        </p:nvSpPr>
        <p:spPr>
          <a:xfrm>
            <a:off x="804599" y="3346704"/>
            <a:ext cx="7893865"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73591506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5166827"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15" name="Rounded Rectangle 14">
            <a:extLst>
              <a:ext uri="{FF2B5EF4-FFF2-40B4-BE49-F238E27FC236}">
                <a16:creationId xmlns:a16="http://schemas.microsoft.com/office/drawing/2014/main" id="{66E53717-50A1-584C-BE2A-6DDEF9A7E1A3}"/>
              </a:ext>
            </a:extLst>
          </p:cNvPr>
          <p:cNvSpPr/>
          <p:nvPr userDrawn="1"/>
        </p:nvSpPr>
        <p:spPr>
          <a:xfrm>
            <a:off x="804599" y="3346704"/>
            <a:ext cx="5175028"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B2B2F0D6-A6B9-1B4D-9416-699C20213B9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42025386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295CF-2A6B-4081-9A91-C02B8CB500BA}"/>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8" name="Text Placeholder 4">
            <a:extLst>
              <a:ext uri="{FF2B5EF4-FFF2-40B4-BE49-F238E27FC236}">
                <a16:creationId xmlns:a16="http://schemas.microsoft.com/office/drawing/2014/main" id="{145056F9-CC79-EC4B-A17E-FBD185370784}"/>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0672670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4" name="Content Placeholder 3">
            <a:extLst>
              <a:ext uri="{FF2B5EF4-FFF2-40B4-BE49-F238E27FC236}">
                <a16:creationId xmlns:a16="http://schemas.microsoft.com/office/drawing/2014/main" id="{AF4FDE57-CDED-4E38-9920-70C462810E9C}"/>
              </a:ext>
            </a:extLst>
          </p:cNvPr>
          <p:cNvSpPr>
            <a:spLocks noGrp="1"/>
          </p:cNvSpPr>
          <p:nvPr>
            <p:ph sz="quarter" idx="10"/>
          </p:nvPr>
        </p:nvSpPr>
        <p:spPr>
          <a:xfrm>
            <a:off x="804599" y="1106488"/>
            <a:ext cx="10603176" cy="3840543"/>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ext Placeholder 4">
            <a:extLst>
              <a:ext uri="{FF2B5EF4-FFF2-40B4-BE49-F238E27FC236}">
                <a16:creationId xmlns:a16="http://schemas.microsoft.com/office/drawing/2014/main" id="{8340BF91-A0F0-E34C-B3D8-D8956E3AD777}"/>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69840900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4">
            <a:extLst>
              <a:ext uri="{FF2B5EF4-FFF2-40B4-BE49-F238E27FC236}">
                <a16:creationId xmlns:a16="http://schemas.microsoft.com/office/drawing/2014/main" id="{6E858554-B02F-2742-9D19-F8054972F305}"/>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99975895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Content Placeholder 3">
            <a:extLst>
              <a:ext uri="{FF2B5EF4-FFF2-40B4-BE49-F238E27FC236}">
                <a16:creationId xmlns:a16="http://schemas.microsoft.com/office/drawing/2014/main" id="{AE5726DD-6117-426E-B161-E7397B2C6C4F}"/>
              </a:ext>
            </a:extLst>
          </p:cNvPr>
          <p:cNvSpPr>
            <a:spLocks noGrp="1"/>
          </p:cNvSpPr>
          <p:nvPr>
            <p:ph sz="quarter" idx="18"/>
          </p:nvPr>
        </p:nvSpPr>
        <p:spPr>
          <a:xfrm>
            <a:off x="804599" y="308632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4">
            <a:extLst>
              <a:ext uri="{FF2B5EF4-FFF2-40B4-BE49-F238E27FC236}">
                <a16:creationId xmlns:a16="http://schemas.microsoft.com/office/drawing/2014/main" id="{67B84F09-28DC-7940-8982-2461EE0BBB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6119327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6B9920C5-FDC7-4249-B282-5D8826BAB5F0}"/>
              </a:ext>
            </a:extLst>
          </p:cNvPr>
          <p:cNvSpPr>
            <a:spLocks noGrp="1"/>
          </p:cNvSpPr>
          <p:nvPr>
            <p:ph type="chart" sz="quarter" idx="17"/>
          </p:nvPr>
        </p:nvSpPr>
        <p:spPr>
          <a:xfrm>
            <a:off x="809584" y="1119070"/>
            <a:ext cx="5203825" cy="2505075"/>
          </a:xfrm>
          <a:prstGeom prst="rect">
            <a:avLst/>
          </a:prstGeom>
        </p:spPr>
        <p:txBody>
          <a:bodyPr/>
          <a:lstStyle/>
          <a:p>
            <a:endParaRPr lang="en-GB"/>
          </a:p>
        </p:txBody>
      </p:sp>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cxnSp>
        <p:nvCxnSpPr>
          <p:cNvPr id="10" name="Straight Connector 9">
            <a:extLst>
              <a:ext uri="{FF2B5EF4-FFF2-40B4-BE49-F238E27FC236}">
                <a16:creationId xmlns:a16="http://schemas.microsoft.com/office/drawing/2014/main" id="{CD42BB4B-A74A-48E4-B214-C69F6CCD5E8D}"/>
              </a:ext>
            </a:extLst>
          </p:cNvPr>
          <p:cNvCxnSpPr>
            <a:cxnSpLocks/>
          </p:cNvCxnSpPr>
          <p:nvPr userDrawn="1"/>
        </p:nvCxnSpPr>
        <p:spPr>
          <a:xfrm>
            <a:off x="803275" y="3820996"/>
            <a:ext cx="10600109"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0" name="Chart Placeholder 10">
            <a:extLst>
              <a:ext uri="{FF2B5EF4-FFF2-40B4-BE49-F238E27FC236}">
                <a16:creationId xmlns:a16="http://schemas.microsoft.com/office/drawing/2014/main" id="{C29A7FD8-7798-4482-9F15-F510F2263CB0}"/>
              </a:ext>
            </a:extLst>
          </p:cNvPr>
          <p:cNvSpPr>
            <a:spLocks noGrp="1"/>
          </p:cNvSpPr>
          <p:nvPr>
            <p:ph type="chart" sz="quarter" idx="18"/>
          </p:nvPr>
        </p:nvSpPr>
        <p:spPr>
          <a:xfrm>
            <a:off x="6218238" y="1108910"/>
            <a:ext cx="5185146" cy="2505075"/>
          </a:xfrm>
          <a:prstGeom prst="rect">
            <a:avLst/>
          </a:prstGeom>
        </p:spPr>
        <p:txBody>
          <a:bodyPr/>
          <a:lstStyle/>
          <a:p>
            <a:endParaRPr lang="en-GB"/>
          </a:p>
        </p:txBody>
      </p:sp>
      <p:sp>
        <p:nvSpPr>
          <p:cNvPr id="12" name="Text Placeholder 4">
            <a:extLst>
              <a:ext uri="{FF2B5EF4-FFF2-40B4-BE49-F238E27FC236}">
                <a16:creationId xmlns:a16="http://schemas.microsoft.com/office/drawing/2014/main" id="{082C04EB-E2BF-774A-94F8-389A2F5592B0}"/>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131352977"/>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9" name="Chart Placeholder 2">
            <a:extLst>
              <a:ext uri="{FF2B5EF4-FFF2-40B4-BE49-F238E27FC236}">
                <a16:creationId xmlns:a16="http://schemas.microsoft.com/office/drawing/2014/main" id="{C3EAF5E5-16DC-49F1-8C12-F7D69C8D224E}"/>
              </a:ext>
            </a:extLst>
          </p:cNvPr>
          <p:cNvSpPr>
            <a:spLocks noGrp="1"/>
          </p:cNvSpPr>
          <p:nvPr>
            <p:ph type="chart" sz="quarter" idx="18"/>
          </p:nvPr>
        </p:nvSpPr>
        <p:spPr>
          <a:xfrm>
            <a:off x="8935401"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6" name="Chart Placeholder 2">
            <a:extLst>
              <a:ext uri="{FF2B5EF4-FFF2-40B4-BE49-F238E27FC236}">
                <a16:creationId xmlns:a16="http://schemas.microsoft.com/office/drawing/2014/main" id="{F1FCBB57-A755-4620-BD5A-31DB8A3E6C16}"/>
              </a:ext>
            </a:extLst>
          </p:cNvPr>
          <p:cNvSpPr>
            <a:spLocks noGrp="1"/>
          </p:cNvSpPr>
          <p:nvPr>
            <p:ph type="chart" sz="quarter" idx="22"/>
          </p:nvPr>
        </p:nvSpPr>
        <p:spPr>
          <a:xfrm>
            <a:off x="8935401"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ontent Placeholder 3">
            <a:extLst>
              <a:ext uri="{FF2B5EF4-FFF2-40B4-BE49-F238E27FC236}">
                <a16:creationId xmlns:a16="http://schemas.microsoft.com/office/drawing/2014/main" id="{70F03B54-EBB8-4557-8767-1CE1F20C588A}"/>
              </a:ext>
            </a:extLst>
          </p:cNvPr>
          <p:cNvSpPr>
            <a:spLocks noGrp="1"/>
          </p:cNvSpPr>
          <p:nvPr>
            <p:ph sz="quarter" idx="26"/>
          </p:nvPr>
        </p:nvSpPr>
        <p:spPr>
          <a:xfrm>
            <a:off x="8935401"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10602913"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404523577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cxnSp>
        <p:nvCxnSpPr>
          <p:cNvPr id="10" name="Straight Connector 9">
            <a:extLst>
              <a:ext uri="{FF2B5EF4-FFF2-40B4-BE49-F238E27FC236}">
                <a16:creationId xmlns:a16="http://schemas.microsoft.com/office/drawing/2014/main" id="{CD42BB4B-A74A-48E4-B214-C69F6CCD5E8D}"/>
              </a:ext>
            </a:extLst>
          </p:cNvPr>
          <p:cNvCxnSpPr>
            <a:cxnSpLocks/>
          </p:cNvCxnSpPr>
          <p:nvPr userDrawn="1"/>
        </p:nvCxnSpPr>
        <p:spPr>
          <a:xfrm>
            <a:off x="803275" y="4611571"/>
            <a:ext cx="10600109"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98033CDD-B12B-584C-AE8E-DCBA147F9F3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002655027"/>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oundRect">
            <a:avLst>
              <a:gd name="adj" fmla="val 7119"/>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vl3pPr marL="357188" indent="-174625">
              <a:buClr>
                <a:schemeClr val="bg2"/>
              </a:buClr>
              <a:defRPr sz="1200">
                <a:solidFill>
                  <a:schemeClr val="bg1"/>
                </a:solidFill>
              </a:defRPr>
            </a:lvl3pPr>
            <a:lvl4pPr marL="539750" indent="-182563">
              <a:buClr>
                <a:schemeClr val="bg2"/>
              </a:buClr>
              <a:defRPr sz="1200">
                <a:solidFill>
                  <a:schemeClr val="bg1"/>
                </a:solidFill>
              </a:defRPr>
            </a:lvl4pPr>
            <a:lvl5pPr marL="712788" indent="-173038">
              <a:buClr>
                <a:schemeClr val="bg2"/>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7"/>
            <a:ext cx="7253605" cy="3849687"/>
          </a:xfrm>
          <a:prstGeom prst="rect">
            <a:avLst/>
          </a:prstGeom>
        </p:spPr>
        <p:txBody>
          <a:bodyPr/>
          <a:lstStyle/>
          <a:p>
            <a:endParaRPr lang="en-GB"/>
          </a:p>
        </p:txBody>
      </p:sp>
      <p:cxnSp>
        <p:nvCxnSpPr>
          <p:cNvPr id="18" name="Straight Connector 17">
            <a:extLst>
              <a:ext uri="{FF2B5EF4-FFF2-40B4-BE49-F238E27FC236}">
                <a16:creationId xmlns:a16="http://schemas.microsoft.com/office/drawing/2014/main" id="{31009AB2-41FB-4469-80E0-52C2A066E894}"/>
              </a:ext>
            </a:extLst>
          </p:cNvPr>
          <p:cNvCxnSpPr>
            <a:cxnSpLocks/>
          </p:cNvCxnSpPr>
          <p:nvPr userDrawn="1"/>
        </p:nvCxnSpPr>
        <p:spPr>
          <a:xfrm>
            <a:off x="803275" y="5164148"/>
            <a:ext cx="10600109"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AD538119-E3ED-9E4B-B688-8E90A969D5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7839003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03275" y="3200400"/>
            <a:ext cx="10609253" cy="2062480"/>
          </a:xfrm>
          <a:prstGeom prst="roundRect">
            <a:avLst>
              <a:gd name="adj" fmla="val 12726"/>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Wingdings" panose="05000000000000000000" pitchFamily="2" charset="2"/>
              <a:buChar char="à"/>
              <a:defRPr>
                <a:solidFill>
                  <a:schemeClr val="bg1"/>
                </a:solidFill>
              </a:defRPr>
            </a:lvl2pPr>
            <a:lvl3pPr marL="357188" indent="-174625">
              <a:buClr>
                <a:schemeClr val="bg2"/>
              </a:buClr>
              <a:defRPr>
                <a:solidFill>
                  <a:schemeClr val="bg1"/>
                </a:solidFill>
              </a:defRPr>
            </a:lvl3pPr>
            <a:lvl4pPr marL="539750" indent="-182563">
              <a:buClr>
                <a:schemeClr val="bg2"/>
              </a:buClr>
              <a:defRPr>
                <a:solidFill>
                  <a:schemeClr val="bg1"/>
                </a:solidFill>
              </a:defRPr>
            </a:lvl4pPr>
            <a:lvl5pPr marL="712788" indent="-173038">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
        <p:nvSpPr>
          <p:cNvPr id="6" name="Text Placeholder 4">
            <a:extLst>
              <a:ext uri="{FF2B5EF4-FFF2-40B4-BE49-F238E27FC236}">
                <a16:creationId xmlns:a16="http://schemas.microsoft.com/office/drawing/2014/main" id="{FEA8D7E1-043B-7D4B-8D20-0C005976D3E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6827265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Title">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oundRect">
            <a:avLst>
              <a:gd name="adj" fmla="val 7430"/>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8"/>
            <a:ext cx="7253605" cy="3849687"/>
          </a:xfrm>
          <a:prstGeom prst="rect">
            <a:avLst/>
          </a:prstGeom>
        </p:spPr>
        <p:txBody>
          <a:bodyPr/>
          <a:lstStyle/>
          <a:p>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ect">
            <a:avLst/>
          </a:prstGeom>
          <a:noFill/>
          <a:ln w="6350">
            <a:noFill/>
          </a:ln>
        </p:spPr>
        <p:txBody>
          <a:bodyPr lIns="144000" tIns="144000" rIns="144000" bIns="144000"/>
          <a:lstStyle>
            <a:lvl1pPr>
              <a:defRPr>
                <a:solidFill>
                  <a:schemeClr val="tx1"/>
                </a:solidFill>
              </a:defRPr>
            </a:lvl1pPr>
            <a:lvl2pPr marL="182563" indent="-182563">
              <a:buClrTx/>
              <a:buFont typeface="Wingdings" panose="05000000000000000000" pitchFamily="2" charset="2"/>
              <a:buChar char="à"/>
              <a:defRPr>
                <a:solidFill>
                  <a:schemeClr val="tx1"/>
                </a:solidFill>
              </a:defRPr>
            </a:lvl2pPr>
            <a:lvl3pPr marL="357188" indent="-174625">
              <a:buClrTx/>
              <a:defRPr>
                <a:solidFill>
                  <a:schemeClr val="tx1"/>
                </a:solidFill>
              </a:defRPr>
            </a:lvl3pPr>
            <a:lvl4pPr marL="539750" indent="-182563">
              <a:buClrTx/>
              <a:defRPr>
                <a:solidFill>
                  <a:schemeClr val="tx1"/>
                </a:solidFill>
              </a:defRPr>
            </a:lvl4pPr>
            <a:lvl5pPr marL="712788" indent="-173038">
              <a:buClrTx/>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cxnSp>
        <p:nvCxnSpPr>
          <p:cNvPr id="18" name="Straight Connector 17">
            <a:extLst>
              <a:ext uri="{FF2B5EF4-FFF2-40B4-BE49-F238E27FC236}">
                <a16:creationId xmlns:a16="http://schemas.microsoft.com/office/drawing/2014/main" id="{31009AB2-41FB-4469-80E0-52C2A066E894}"/>
              </a:ext>
            </a:extLst>
          </p:cNvPr>
          <p:cNvCxnSpPr>
            <a:cxnSpLocks/>
          </p:cNvCxnSpPr>
          <p:nvPr userDrawn="1"/>
        </p:nvCxnSpPr>
        <p:spPr>
          <a:xfrm>
            <a:off x="803275" y="5164148"/>
            <a:ext cx="10600109"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37015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cxnSp>
        <p:nvCxnSpPr>
          <p:cNvPr id="18" name="Straight Connector 17">
            <a:extLst>
              <a:ext uri="{FF2B5EF4-FFF2-40B4-BE49-F238E27FC236}">
                <a16:creationId xmlns:a16="http://schemas.microsoft.com/office/drawing/2014/main" id="{31009AB2-41FB-4469-80E0-52C2A066E894}"/>
              </a:ext>
            </a:extLst>
          </p:cNvPr>
          <p:cNvCxnSpPr>
            <a:cxnSpLocks/>
          </p:cNvCxnSpPr>
          <p:nvPr userDrawn="1"/>
        </p:nvCxnSpPr>
        <p:spPr>
          <a:xfrm>
            <a:off x="803275" y="5164148"/>
            <a:ext cx="10600109" cy="0"/>
          </a:xfrm>
          <a:prstGeom prst="line">
            <a:avLst/>
          </a:prstGeom>
          <a:ln w="9525">
            <a:solidFill>
              <a:schemeClr val="accent2"/>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33512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99200D0-0716-264A-A4E1-34B3D32B052A}"/>
              </a:ext>
            </a:extLst>
          </p:cNvPr>
          <p:cNvSpPr/>
          <p:nvPr userDrawn="1"/>
        </p:nvSpPr>
        <p:spPr>
          <a:xfrm>
            <a:off x="804598" y="1071557"/>
            <a:ext cx="10603177" cy="379423"/>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sp>
        <p:nvSpPr>
          <p:cNvPr id="12" name="Text Placeholder 4">
            <a:extLst>
              <a:ext uri="{FF2B5EF4-FFF2-40B4-BE49-F238E27FC236}">
                <a16:creationId xmlns:a16="http://schemas.microsoft.com/office/drawing/2014/main" id="{968A901F-8A66-4845-9646-8AAB7030FF84}"/>
              </a:ext>
            </a:extLst>
          </p:cNvPr>
          <p:cNvSpPr>
            <a:spLocks noGrp="1"/>
          </p:cNvSpPr>
          <p:nvPr>
            <p:ph type="body" sz="quarter" idx="10" hasCustomPrompt="1"/>
          </p:nvPr>
        </p:nvSpPr>
        <p:spPr>
          <a:xfrm>
            <a:off x="804599" y="1092098"/>
            <a:ext cx="10603176" cy="309562"/>
          </a:xfrm>
          <a:prstGeom prst="rect">
            <a:avLst/>
          </a:prstGeom>
          <a:noFill/>
        </p:spPr>
        <p:txBody>
          <a:bodyPr lIns="0" tIns="0" rIns="0" bIns="0" anchor="ctr"/>
          <a:lstStyle>
            <a:lvl1pPr algn="ctr">
              <a:lnSpc>
                <a:spcPct val="100000"/>
              </a:lnSpc>
              <a:defRPr sz="1400" b="1" cap="none" baseline="0">
                <a:solidFill>
                  <a:schemeClr val="bg1"/>
                </a:solidFill>
              </a:defRPr>
            </a:lvl1pPr>
          </a:lstStyle>
          <a:p>
            <a:pPr lvl="0"/>
            <a:r>
              <a:rPr lang="en-US"/>
              <a:t>Add sub-title</a:t>
            </a:r>
            <a:endParaRPr lang="en-ZA"/>
          </a:p>
        </p:txBody>
      </p:sp>
      <p:sp>
        <p:nvSpPr>
          <p:cNvPr id="14" name="Title 1">
            <a:extLst>
              <a:ext uri="{FF2B5EF4-FFF2-40B4-BE49-F238E27FC236}">
                <a16:creationId xmlns:a16="http://schemas.microsoft.com/office/drawing/2014/main" id="{E8D42197-177C-4F05-879D-3934F31D82DB}"/>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Tree>
    <p:extLst>
      <p:ext uri="{BB962C8B-B14F-4D97-AF65-F5344CB8AC3E}">
        <p14:creationId xmlns:p14="http://schemas.microsoft.com/office/powerpoint/2010/main" val="23301868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3C15F-0FD6-402D-8A20-9C9F93D75AC0}"/>
              </a:ext>
            </a:extLst>
          </p:cNvPr>
          <p:cNvSpPr/>
          <p:nvPr userDrawn="1"/>
        </p:nvSpPr>
        <p:spPr>
          <a:xfrm>
            <a:off x="676656" y="831850"/>
            <a:ext cx="10859707" cy="19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11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39BE44-C12B-4A46-A0D0-61172DEEEBDD}"/>
              </a:ext>
            </a:extLst>
          </p:cNvPr>
          <p:cNvGraphicFramePr>
            <a:graphicFrameLocks noChangeAspect="1"/>
          </p:cNvGraphicFramePr>
          <p:nvPr userDrawn="1">
            <p:custDataLst>
              <p:tags r:id="rId1"/>
            </p:custDataLst>
          </p:nvPr>
        </p:nvGraphicFramePr>
        <p:xfrm>
          <a:off x="1961" y="1599"/>
          <a:ext cx="1953" cy="1587"/>
        </p:xfrm>
        <a:graphic>
          <a:graphicData uri="http://schemas.openxmlformats.org/presentationml/2006/ole">
            <mc:AlternateContent xmlns:mc="http://schemas.openxmlformats.org/markup-compatibility/2006">
              <mc:Choice xmlns:v="urn:schemas-microsoft-com:vml" Requires="v">
                <p:oleObj name="think-cell Slide" r:id="rId3" imgW="490" imgH="504" progId="TCLayout.ActiveDocument.1">
                  <p:embed/>
                </p:oleObj>
              </mc:Choice>
              <mc:Fallback>
                <p:oleObj name="think-cell Slide" r:id="rId3" imgW="490" imgH="504" progId="TCLayout.ActiveDocument.1">
                  <p:embed/>
                  <p:pic>
                    <p:nvPicPr>
                      <p:cNvPr id="3" name="Object 2" hidden="1">
                        <a:extLst>
                          <a:ext uri="{FF2B5EF4-FFF2-40B4-BE49-F238E27FC236}">
                            <a16:creationId xmlns:a16="http://schemas.microsoft.com/office/drawing/2014/main" id="{ED39BE44-C12B-4A46-A0D0-61172DEEEBDD}"/>
                          </a:ext>
                        </a:extLst>
                      </p:cNvPr>
                      <p:cNvPicPr/>
                      <p:nvPr/>
                    </p:nvPicPr>
                    <p:blipFill>
                      <a:blip r:embed="rId4"/>
                      <a:stretch>
                        <a:fillRect/>
                      </a:stretch>
                    </p:blipFill>
                    <p:spPr>
                      <a:xfrm>
                        <a:off x="1961" y="1599"/>
                        <a:ext cx="1953" cy="1587"/>
                      </a:xfrm>
                      <a:prstGeom prst="rect">
                        <a:avLst/>
                      </a:prstGeom>
                    </p:spPr>
                  </p:pic>
                </p:oleObj>
              </mc:Fallback>
            </mc:AlternateContent>
          </a:graphicData>
        </a:graphic>
      </p:graphicFrame>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3706373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31423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
        <p:nvSpPr>
          <p:cNvPr id="3" name="Content Placeholder 2"/>
          <p:cNvSpPr>
            <a:spLocks noGrp="1"/>
          </p:cNvSpPr>
          <p:nvPr>
            <p:ph idx="1" hasCustomPrompt="1"/>
          </p:nvPr>
        </p:nvSpPr>
        <p:spPr/>
        <p:txBody>
          <a:bodyPr/>
          <a:lstStyle/>
          <a:p>
            <a:pPr lvl="0"/>
            <a:r>
              <a:rPr lang="en-US" err="1"/>
              <a:t>Clik</a:t>
            </a:r>
            <a:r>
              <a:rPr lang="en-US"/>
              <a:t>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7760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1" y="3346704"/>
            <a:ext cx="7885664"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1" name="Rounded Rectangle 20">
            <a:extLst>
              <a:ext uri="{FF2B5EF4-FFF2-40B4-BE49-F238E27FC236}">
                <a16:creationId xmlns:a16="http://schemas.microsoft.com/office/drawing/2014/main" id="{CEBF3666-F4DE-7B42-820A-A30B0D99C93E}"/>
              </a:ext>
            </a:extLst>
          </p:cNvPr>
          <p:cNvSpPr/>
          <p:nvPr userDrawn="1"/>
        </p:nvSpPr>
        <p:spPr>
          <a:xfrm>
            <a:off x="804599" y="3346704"/>
            <a:ext cx="7893865"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64948632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2" name="Text Placeholder 4">
            <a:extLst>
              <a:ext uri="{FF2B5EF4-FFF2-40B4-BE49-F238E27FC236}">
                <a16:creationId xmlns:a16="http://schemas.microsoft.com/office/drawing/2014/main" id="{8A4E545C-BB20-4231-8516-4FB7159F06B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6487058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9" name="Chart Placeholder 2">
            <a:extLst>
              <a:ext uri="{FF2B5EF4-FFF2-40B4-BE49-F238E27FC236}">
                <a16:creationId xmlns:a16="http://schemas.microsoft.com/office/drawing/2014/main" id="{C3EAF5E5-16DC-49F1-8C12-F7D69C8D224E}"/>
              </a:ext>
            </a:extLst>
          </p:cNvPr>
          <p:cNvSpPr>
            <a:spLocks noGrp="1"/>
          </p:cNvSpPr>
          <p:nvPr>
            <p:ph type="chart" sz="quarter" idx="18"/>
          </p:nvPr>
        </p:nvSpPr>
        <p:spPr>
          <a:xfrm>
            <a:off x="8935401"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6" name="Chart Placeholder 2">
            <a:extLst>
              <a:ext uri="{FF2B5EF4-FFF2-40B4-BE49-F238E27FC236}">
                <a16:creationId xmlns:a16="http://schemas.microsoft.com/office/drawing/2014/main" id="{F1FCBB57-A755-4620-BD5A-31DB8A3E6C16}"/>
              </a:ext>
            </a:extLst>
          </p:cNvPr>
          <p:cNvSpPr>
            <a:spLocks noGrp="1"/>
          </p:cNvSpPr>
          <p:nvPr>
            <p:ph type="chart" sz="quarter" idx="22"/>
          </p:nvPr>
        </p:nvSpPr>
        <p:spPr>
          <a:xfrm>
            <a:off x="8935401"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ontent Placeholder 3">
            <a:extLst>
              <a:ext uri="{FF2B5EF4-FFF2-40B4-BE49-F238E27FC236}">
                <a16:creationId xmlns:a16="http://schemas.microsoft.com/office/drawing/2014/main" id="{70F03B54-EBB8-4557-8767-1CE1F20C588A}"/>
              </a:ext>
            </a:extLst>
          </p:cNvPr>
          <p:cNvSpPr>
            <a:spLocks noGrp="1"/>
          </p:cNvSpPr>
          <p:nvPr>
            <p:ph sz="quarter" idx="26"/>
          </p:nvPr>
        </p:nvSpPr>
        <p:spPr>
          <a:xfrm>
            <a:off x="8935401"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10602913"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89023957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1" y="3346704"/>
            <a:ext cx="7885664"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1" name="Rounded Rectangle 20">
            <a:extLst>
              <a:ext uri="{FF2B5EF4-FFF2-40B4-BE49-F238E27FC236}">
                <a16:creationId xmlns:a16="http://schemas.microsoft.com/office/drawing/2014/main" id="{CEBF3666-F4DE-7B42-820A-A30B0D99C93E}"/>
              </a:ext>
            </a:extLst>
          </p:cNvPr>
          <p:cNvSpPr/>
          <p:nvPr userDrawn="1"/>
        </p:nvSpPr>
        <p:spPr>
          <a:xfrm>
            <a:off x="804599" y="3346704"/>
            <a:ext cx="7893865"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78092831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5166827"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15" name="Rounded Rectangle 14">
            <a:extLst>
              <a:ext uri="{FF2B5EF4-FFF2-40B4-BE49-F238E27FC236}">
                <a16:creationId xmlns:a16="http://schemas.microsoft.com/office/drawing/2014/main" id="{66E53717-50A1-584C-BE2A-6DDEF9A7E1A3}"/>
              </a:ext>
            </a:extLst>
          </p:cNvPr>
          <p:cNvSpPr/>
          <p:nvPr userDrawn="1"/>
        </p:nvSpPr>
        <p:spPr>
          <a:xfrm>
            <a:off x="804599" y="3346704"/>
            <a:ext cx="5175028"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B2B2F0D6-A6B9-1B4D-9416-699C20213B9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02281958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295CF-2A6B-4081-9A91-C02B8CB500BA}"/>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8" name="Text Placeholder 4">
            <a:extLst>
              <a:ext uri="{FF2B5EF4-FFF2-40B4-BE49-F238E27FC236}">
                <a16:creationId xmlns:a16="http://schemas.microsoft.com/office/drawing/2014/main" id="{145056F9-CC79-EC4B-A17E-FBD185370784}"/>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05942832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4" name="Content Placeholder 3">
            <a:extLst>
              <a:ext uri="{FF2B5EF4-FFF2-40B4-BE49-F238E27FC236}">
                <a16:creationId xmlns:a16="http://schemas.microsoft.com/office/drawing/2014/main" id="{AF4FDE57-CDED-4E38-9920-70C462810E9C}"/>
              </a:ext>
            </a:extLst>
          </p:cNvPr>
          <p:cNvSpPr>
            <a:spLocks noGrp="1"/>
          </p:cNvSpPr>
          <p:nvPr>
            <p:ph sz="quarter" idx="10"/>
          </p:nvPr>
        </p:nvSpPr>
        <p:spPr>
          <a:xfrm>
            <a:off x="804599" y="1106488"/>
            <a:ext cx="10603176" cy="3840543"/>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ext Placeholder 4">
            <a:extLst>
              <a:ext uri="{FF2B5EF4-FFF2-40B4-BE49-F238E27FC236}">
                <a16:creationId xmlns:a16="http://schemas.microsoft.com/office/drawing/2014/main" id="{8340BF91-A0F0-E34C-B3D8-D8956E3AD777}"/>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6845065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4">
            <a:extLst>
              <a:ext uri="{FF2B5EF4-FFF2-40B4-BE49-F238E27FC236}">
                <a16:creationId xmlns:a16="http://schemas.microsoft.com/office/drawing/2014/main" id="{6E858554-B02F-2742-9D19-F8054972F305}"/>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23010890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Content Placeholder 3">
            <a:extLst>
              <a:ext uri="{FF2B5EF4-FFF2-40B4-BE49-F238E27FC236}">
                <a16:creationId xmlns:a16="http://schemas.microsoft.com/office/drawing/2014/main" id="{AE5726DD-6117-426E-B161-E7397B2C6C4F}"/>
              </a:ext>
            </a:extLst>
          </p:cNvPr>
          <p:cNvSpPr>
            <a:spLocks noGrp="1"/>
          </p:cNvSpPr>
          <p:nvPr>
            <p:ph sz="quarter" idx="18"/>
          </p:nvPr>
        </p:nvSpPr>
        <p:spPr>
          <a:xfrm>
            <a:off x="804599" y="308632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4">
            <a:extLst>
              <a:ext uri="{FF2B5EF4-FFF2-40B4-BE49-F238E27FC236}">
                <a16:creationId xmlns:a16="http://schemas.microsoft.com/office/drawing/2014/main" id="{67B84F09-28DC-7940-8982-2461EE0BBB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5619294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6B9920C5-FDC7-4249-B282-5D8826BAB5F0}"/>
              </a:ext>
            </a:extLst>
          </p:cNvPr>
          <p:cNvSpPr>
            <a:spLocks noGrp="1"/>
          </p:cNvSpPr>
          <p:nvPr>
            <p:ph type="chart" sz="quarter" idx="17"/>
          </p:nvPr>
        </p:nvSpPr>
        <p:spPr>
          <a:xfrm>
            <a:off x="809584" y="1119070"/>
            <a:ext cx="5203825" cy="2505075"/>
          </a:xfrm>
          <a:prstGeom prst="rect">
            <a:avLst/>
          </a:prstGeom>
        </p:spPr>
        <p:txBody>
          <a:bodyPr/>
          <a:lstStyle/>
          <a:p>
            <a:endParaRPr lang="en-GB"/>
          </a:p>
        </p:txBody>
      </p:sp>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hart Placeholder 10">
            <a:extLst>
              <a:ext uri="{FF2B5EF4-FFF2-40B4-BE49-F238E27FC236}">
                <a16:creationId xmlns:a16="http://schemas.microsoft.com/office/drawing/2014/main" id="{C29A7FD8-7798-4482-9F15-F510F2263CB0}"/>
              </a:ext>
            </a:extLst>
          </p:cNvPr>
          <p:cNvSpPr>
            <a:spLocks noGrp="1"/>
          </p:cNvSpPr>
          <p:nvPr>
            <p:ph type="chart" sz="quarter" idx="18"/>
          </p:nvPr>
        </p:nvSpPr>
        <p:spPr>
          <a:xfrm>
            <a:off x="6218238" y="1108910"/>
            <a:ext cx="5185146" cy="2505075"/>
          </a:xfrm>
          <a:prstGeom prst="rect">
            <a:avLst/>
          </a:prstGeom>
        </p:spPr>
        <p:txBody>
          <a:bodyPr/>
          <a:lstStyle/>
          <a:p>
            <a:endParaRPr lang="en-GB"/>
          </a:p>
        </p:txBody>
      </p:sp>
      <p:sp>
        <p:nvSpPr>
          <p:cNvPr id="12" name="Text Placeholder 4">
            <a:extLst>
              <a:ext uri="{FF2B5EF4-FFF2-40B4-BE49-F238E27FC236}">
                <a16:creationId xmlns:a16="http://schemas.microsoft.com/office/drawing/2014/main" id="{082C04EB-E2BF-774A-94F8-389A2F5592B0}"/>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55755344"/>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7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6" name="Text Placeholder 4">
            <a:extLst>
              <a:ext uri="{FF2B5EF4-FFF2-40B4-BE49-F238E27FC236}">
                <a16:creationId xmlns:a16="http://schemas.microsoft.com/office/drawing/2014/main" id="{98033CDD-B12B-584C-AE8E-DCBA147F9F3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353893698"/>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5166827"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15" name="Rounded Rectangle 14">
            <a:extLst>
              <a:ext uri="{FF2B5EF4-FFF2-40B4-BE49-F238E27FC236}">
                <a16:creationId xmlns:a16="http://schemas.microsoft.com/office/drawing/2014/main" id="{66E53717-50A1-584C-BE2A-6DDEF9A7E1A3}"/>
              </a:ext>
            </a:extLst>
          </p:cNvPr>
          <p:cNvSpPr/>
          <p:nvPr userDrawn="1"/>
        </p:nvSpPr>
        <p:spPr>
          <a:xfrm>
            <a:off x="804599" y="3346704"/>
            <a:ext cx="5175028"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B2B2F0D6-A6B9-1B4D-9416-699C20213B9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59691845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oundRect">
            <a:avLst>
              <a:gd name="adj" fmla="val 7119"/>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vl3pPr marL="357188" indent="-174625">
              <a:buClr>
                <a:schemeClr val="bg2"/>
              </a:buClr>
              <a:defRPr sz="1200">
                <a:solidFill>
                  <a:schemeClr val="bg1"/>
                </a:solidFill>
              </a:defRPr>
            </a:lvl3pPr>
            <a:lvl4pPr marL="539750" indent="-182563">
              <a:buClr>
                <a:schemeClr val="bg2"/>
              </a:buClr>
              <a:defRPr sz="1200">
                <a:solidFill>
                  <a:schemeClr val="bg1"/>
                </a:solidFill>
              </a:defRPr>
            </a:lvl4pPr>
            <a:lvl5pPr marL="712788" indent="-173038">
              <a:buClr>
                <a:schemeClr val="bg2"/>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7"/>
            <a:ext cx="7253605" cy="3849687"/>
          </a:xfrm>
          <a:prstGeom prst="rect">
            <a:avLst/>
          </a:prstGeom>
        </p:spPr>
        <p:txBody>
          <a:bodyPr/>
          <a:lstStyle/>
          <a:p>
            <a:endParaRPr lang="en-GB"/>
          </a:p>
        </p:txBody>
      </p:sp>
      <p:sp>
        <p:nvSpPr>
          <p:cNvPr id="10" name="Text Placeholder 4">
            <a:extLst>
              <a:ext uri="{FF2B5EF4-FFF2-40B4-BE49-F238E27FC236}">
                <a16:creationId xmlns:a16="http://schemas.microsoft.com/office/drawing/2014/main" id="{AD538119-E3ED-9E4B-B688-8E90A969D5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13671946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_Title">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03275" y="3200400"/>
            <a:ext cx="10609253" cy="2062480"/>
          </a:xfrm>
          <a:prstGeom prst="roundRect">
            <a:avLst>
              <a:gd name="adj" fmla="val 12726"/>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Wingdings" panose="05000000000000000000" pitchFamily="2" charset="2"/>
              <a:buChar char="à"/>
              <a:defRPr>
                <a:solidFill>
                  <a:schemeClr val="bg1"/>
                </a:solidFill>
              </a:defRPr>
            </a:lvl2pPr>
            <a:lvl3pPr marL="357188" indent="-174625">
              <a:buClr>
                <a:schemeClr val="bg2"/>
              </a:buClr>
              <a:defRPr>
                <a:solidFill>
                  <a:schemeClr val="bg1"/>
                </a:solidFill>
              </a:defRPr>
            </a:lvl3pPr>
            <a:lvl4pPr marL="539750" indent="-182563">
              <a:buClr>
                <a:schemeClr val="bg2"/>
              </a:buClr>
              <a:defRPr>
                <a:solidFill>
                  <a:schemeClr val="bg1"/>
                </a:solidFill>
              </a:defRPr>
            </a:lvl4pPr>
            <a:lvl5pPr marL="712788" indent="-173038">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
        <p:nvSpPr>
          <p:cNvPr id="6" name="Text Placeholder 4">
            <a:extLst>
              <a:ext uri="{FF2B5EF4-FFF2-40B4-BE49-F238E27FC236}">
                <a16:creationId xmlns:a16="http://schemas.microsoft.com/office/drawing/2014/main" id="{FEA8D7E1-043B-7D4B-8D20-0C005976D3E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279817744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Title">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oundRect">
            <a:avLst>
              <a:gd name="adj" fmla="val 7430"/>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8"/>
            <a:ext cx="7253605" cy="3849687"/>
          </a:xfrm>
          <a:prstGeom prst="rect">
            <a:avLst/>
          </a:prstGeom>
        </p:spPr>
        <p:txBody>
          <a:bodyPr/>
          <a:lstStyle/>
          <a:p>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ect">
            <a:avLst/>
          </a:prstGeom>
          <a:noFill/>
          <a:ln w="6350">
            <a:noFill/>
          </a:ln>
        </p:spPr>
        <p:txBody>
          <a:bodyPr lIns="144000" tIns="144000" rIns="144000" bIns="144000"/>
          <a:lstStyle>
            <a:lvl1pPr>
              <a:defRPr>
                <a:solidFill>
                  <a:schemeClr val="tx1"/>
                </a:solidFill>
              </a:defRPr>
            </a:lvl1pPr>
            <a:lvl2pPr marL="182563" indent="-182563">
              <a:buClrTx/>
              <a:buFont typeface="Wingdings" panose="05000000000000000000" pitchFamily="2" charset="2"/>
              <a:buChar char="à"/>
              <a:defRPr>
                <a:solidFill>
                  <a:schemeClr val="tx1"/>
                </a:solidFill>
              </a:defRPr>
            </a:lvl2pPr>
            <a:lvl3pPr marL="357188" indent="-174625">
              <a:buClrTx/>
              <a:defRPr>
                <a:solidFill>
                  <a:schemeClr val="tx1"/>
                </a:solidFill>
              </a:defRPr>
            </a:lvl3pPr>
            <a:lvl4pPr marL="539750" indent="-182563">
              <a:buClrTx/>
              <a:defRPr>
                <a:solidFill>
                  <a:schemeClr val="tx1"/>
                </a:solidFill>
              </a:defRPr>
            </a:lvl4pPr>
            <a:lvl5pPr marL="712788" indent="-173038">
              <a:buClrTx/>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63463699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18812593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99200D0-0716-264A-A4E1-34B3D32B052A}"/>
              </a:ext>
            </a:extLst>
          </p:cNvPr>
          <p:cNvSpPr/>
          <p:nvPr userDrawn="1"/>
        </p:nvSpPr>
        <p:spPr>
          <a:xfrm>
            <a:off x="804598" y="1071557"/>
            <a:ext cx="10603177" cy="379423"/>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sp>
        <p:nvSpPr>
          <p:cNvPr id="12" name="Text Placeholder 4">
            <a:extLst>
              <a:ext uri="{FF2B5EF4-FFF2-40B4-BE49-F238E27FC236}">
                <a16:creationId xmlns:a16="http://schemas.microsoft.com/office/drawing/2014/main" id="{968A901F-8A66-4845-9646-8AAB7030FF84}"/>
              </a:ext>
            </a:extLst>
          </p:cNvPr>
          <p:cNvSpPr>
            <a:spLocks noGrp="1"/>
          </p:cNvSpPr>
          <p:nvPr>
            <p:ph type="body" sz="quarter" idx="10" hasCustomPrompt="1"/>
          </p:nvPr>
        </p:nvSpPr>
        <p:spPr>
          <a:xfrm>
            <a:off x="804599" y="1092098"/>
            <a:ext cx="10603176" cy="309562"/>
          </a:xfrm>
          <a:prstGeom prst="rect">
            <a:avLst/>
          </a:prstGeom>
          <a:noFill/>
        </p:spPr>
        <p:txBody>
          <a:bodyPr lIns="0" tIns="0" rIns="0" bIns="0" anchor="ctr"/>
          <a:lstStyle>
            <a:lvl1pPr algn="ctr">
              <a:lnSpc>
                <a:spcPct val="100000"/>
              </a:lnSpc>
              <a:defRPr sz="1400" b="1" cap="none" baseline="0">
                <a:solidFill>
                  <a:schemeClr val="bg1"/>
                </a:solidFill>
              </a:defRPr>
            </a:lvl1pPr>
          </a:lstStyle>
          <a:p>
            <a:pPr lvl="0"/>
            <a:r>
              <a:rPr lang="en-US"/>
              <a:t>Add sub-title</a:t>
            </a:r>
            <a:endParaRPr lang="en-ZA"/>
          </a:p>
        </p:txBody>
      </p:sp>
      <p:sp>
        <p:nvSpPr>
          <p:cNvPr id="14" name="Title 1">
            <a:extLst>
              <a:ext uri="{FF2B5EF4-FFF2-40B4-BE49-F238E27FC236}">
                <a16:creationId xmlns:a16="http://schemas.microsoft.com/office/drawing/2014/main" id="{E8D42197-177C-4F05-879D-3934F31D82DB}"/>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Tree>
    <p:extLst>
      <p:ext uri="{BB962C8B-B14F-4D97-AF65-F5344CB8AC3E}">
        <p14:creationId xmlns:p14="http://schemas.microsoft.com/office/powerpoint/2010/main" val="67781414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3C15F-0FD6-402D-8A20-9C9F93D75AC0}"/>
              </a:ext>
            </a:extLst>
          </p:cNvPr>
          <p:cNvSpPr/>
          <p:nvPr userDrawn="1"/>
        </p:nvSpPr>
        <p:spPr>
          <a:xfrm>
            <a:off x="676656" y="831850"/>
            <a:ext cx="10859707" cy="19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047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39BE44-C12B-4A46-A0D0-61172DEEEBDD}"/>
              </a:ext>
            </a:extLst>
          </p:cNvPr>
          <p:cNvGraphicFramePr>
            <a:graphicFrameLocks noChangeAspect="1"/>
          </p:cNvGraphicFramePr>
          <p:nvPr userDrawn="1">
            <p:custDataLst>
              <p:tags r:id="rId1"/>
            </p:custDataLst>
          </p:nvPr>
        </p:nvGraphicFramePr>
        <p:xfrm>
          <a:off x="1961" y="1599"/>
          <a:ext cx="1953" cy="1587"/>
        </p:xfrm>
        <a:graphic>
          <a:graphicData uri="http://schemas.openxmlformats.org/presentationml/2006/ole">
            <mc:AlternateContent xmlns:mc="http://schemas.openxmlformats.org/markup-compatibility/2006">
              <mc:Choice xmlns:v="urn:schemas-microsoft-com:vml" Requires="v">
                <p:oleObj name="think-cell Slide" r:id="rId4" imgW="490" imgH="504" progId="TCLayout.ActiveDocument.1">
                  <p:embed/>
                </p:oleObj>
              </mc:Choice>
              <mc:Fallback>
                <p:oleObj name="think-cell Slide" r:id="rId4" imgW="490" imgH="504" progId="TCLayout.ActiveDocument.1">
                  <p:embed/>
                  <p:pic>
                    <p:nvPicPr>
                      <p:cNvPr id="3" name="Object 2" hidden="1">
                        <a:extLst>
                          <a:ext uri="{FF2B5EF4-FFF2-40B4-BE49-F238E27FC236}">
                            <a16:creationId xmlns:a16="http://schemas.microsoft.com/office/drawing/2014/main" id="{ED39BE44-C12B-4A46-A0D0-61172DEEEBDD}"/>
                          </a:ext>
                        </a:extLst>
                      </p:cNvPr>
                      <p:cNvPicPr/>
                      <p:nvPr/>
                    </p:nvPicPr>
                    <p:blipFill>
                      <a:blip r:embed="rId5"/>
                      <a:stretch>
                        <a:fillRect/>
                      </a:stretch>
                    </p:blipFill>
                    <p:spPr>
                      <a:xfrm>
                        <a:off x="1961" y="1599"/>
                        <a:ext cx="1953"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F8F149D-5758-4C90-8BCA-05CB658D0F3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759035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1608914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100" b="1" i="0">
                <a:solidFill>
                  <a:srgbClr val="173962"/>
                </a:solidFill>
                <a:latin typeface="Arial"/>
                <a:cs typeface="Aria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3/31/2021</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spc="-5" dirty="0"/>
              <a:t>‹#›</a:t>
            </a:fld>
            <a:endParaRPr spc="-5"/>
          </a:p>
        </p:txBody>
      </p:sp>
      <p:sp>
        <p:nvSpPr>
          <p:cNvPr id="4" name="TextBox 3">
            <a:extLst>
              <a:ext uri="{FF2B5EF4-FFF2-40B4-BE49-F238E27FC236}">
                <a16:creationId xmlns:a16="http://schemas.microsoft.com/office/drawing/2014/main" id="{9A44835F-8DA4-C04D-A1D4-3486327311B9}"/>
              </a:ext>
            </a:extLst>
          </p:cNvPr>
          <p:cNvSpPr txBox="1"/>
          <p:nvPr userDrawn="1"/>
        </p:nvSpPr>
        <p:spPr>
          <a:xfrm>
            <a:off x="893379" y="6800193"/>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Tree>
    <p:extLst>
      <p:ext uri="{BB962C8B-B14F-4D97-AF65-F5344CB8AC3E}">
        <p14:creationId xmlns:p14="http://schemas.microsoft.com/office/powerpoint/2010/main" val="5775488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A picture containing umbrella&#10;&#10;Description automatically generated">
            <a:extLst>
              <a:ext uri="{FF2B5EF4-FFF2-40B4-BE49-F238E27FC236}">
                <a16:creationId xmlns:a16="http://schemas.microsoft.com/office/drawing/2014/main" id="{71DD67C6-9D2E-4732-9C76-8BFB9CD2D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9063" y="-1089328"/>
            <a:ext cx="9841588" cy="8305138"/>
          </a:xfrm>
          <a:prstGeom prst="rect">
            <a:avLst/>
          </a:prstGeom>
        </p:spPr>
      </p:pic>
    </p:spTree>
    <p:extLst>
      <p:ext uri="{BB962C8B-B14F-4D97-AF65-F5344CB8AC3E}">
        <p14:creationId xmlns:p14="http://schemas.microsoft.com/office/powerpoint/2010/main" val="21924377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295CF-2A6B-4081-9A91-C02B8CB500BA}"/>
              </a:ext>
            </a:extLst>
          </p:cNvPr>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8" name="Text Placeholder 4">
            <a:extLst>
              <a:ext uri="{FF2B5EF4-FFF2-40B4-BE49-F238E27FC236}">
                <a16:creationId xmlns:a16="http://schemas.microsoft.com/office/drawing/2014/main" id="{145056F9-CC79-EC4B-A17E-FBD185370784}"/>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4281192204"/>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7" descr="A picture containing grass, outdoor, athletic game, sky&#10;&#10;Description automatically generated">
            <a:extLst>
              <a:ext uri="{FF2B5EF4-FFF2-40B4-BE49-F238E27FC236}">
                <a16:creationId xmlns:a16="http://schemas.microsoft.com/office/drawing/2014/main" id="{BB93F916-64D0-4D47-9EC2-1A6FD4EFBA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80"/>
            <a:ext cx="12192000" cy="6849639"/>
          </a:xfrm>
          <a:prstGeom prst="rect">
            <a:avLst/>
          </a:prstGeom>
        </p:spPr>
      </p:pic>
      <p:pic>
        <p:nvPicPr>
          <p:cNvPr id="9" name="Picture 8" descr="A picture containing water, sky&#10;&#10;Description automatically generated">
            <a:extLst>
              <a:ext uri="{FF2B5EF4-FFF2-40B4-BE49-F238E27FC236}">
                <a16:creationId xmlns:a16="http://schemas.microsoft.com/office/drawing/2014/main" id="{7D9B19D2-D669-4C62-9C81-1AC60981F8A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40615" y="1449493"/>
            <a:ext cx="7502769" cy="6858000"/>
          </a:xfrm>
          <a:prstGeom prst="rect">
            <a:avLst/>
          </a:prstGeom>
        </p:spPr>
      </p:pic>
      <p:pic>
        <p:nvPicPr>
          <p:cNvPr id="10" name="Picture 9" descr="A picture containing ax, vector graphics&#10;&#10;Description automatically generated">
            <a:extLst>
              <a:ext uri="{FF2B5EF4-FFF2-40B4-BE49-F238E27FC236}">
                <a16:creationId xmlns:a16="http://schemas.microsoft.com/office/drawing/2014/main" id="{1A1BC930-5090-426A-9841-4C86DFA3DD8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44673" r="14281"/>
          <a:stretch/>
        </p:blipFill>
        <p:spPr>
          <a:xfrm>
            <a:off x="9083301" y="0"/>
            <a:ext cx="3129074" cy="2004908"/>
          </a:xfrm>
          <a:prstGeom prst="rect">
            <a:avLst/>
          </a:prstGeom>
        </p:spPr>
      </p:pic>
    </p:spTree>
    <p:extLst>
      <p:ext uri="{BB962C8B-B14F-4D97-AF65-F5344CB8AC3E}">
        <p14:creationId xmlns:p14="http://schemas.microsoft.com/office/powerpoint/2010/main" val="389014827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8" name="Picture 7" descr="A picture containing person, sky, woman&#10;&#10;Description automatically generated">
            <a:extLst>
              <a:ext uri="{FF2B5EF4-FFF2-40B4-BE49-F238E27FC236}">
                <a16:creationId xmlns:a16="http://schemas.microsoft.com/office/drawing/2014/main" id="{DA90D0B8-B0B8-42D8-99CA-0533F6F338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180"/>
            <a:ext cx="12192000" cy="6849639"/>
          </a:xfrm>
          <a:prstGeom prst="rect">
            <a:avLst/>
          </a:prstGeom>
        </p:spPr>
      </p:pic>
      <p:pic>
        <p:nvPicPr>
          <p:cNvPr id="9" name="Picture 8" descr="A picture containing water, sky&#10;&#10;Description automatically generated">
            <a:extLst>
              <a:ext uri="{FF2B5EF4-FFF2-40B4-BE49-F238E27FC236}">
                <a16:creationId xmlns:a16="http://schemas.microsoft.com/office/drawing/2014/main" id="{8435EDCF-E24C-43DB-807A-9A6B5C0D8E5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40615" y="1449493"/>
            <a:ext cx="7502769" cy="6858000"/>
          </a:xfrm>
          <a:prstGeom prst="rect">
            <a:avLst/>
          </a:prstGeom>
        </p:spPr>
      </p:pic>
      <p:pic>
        <p:nvPicPr>
          <p:cNvPr id="10" name="Picture 9" descr="A picture containing ax, vector graphics&#10;&#10;Description automatically generated">
            <a:extLst>
              <a:ext uri="{FF2B5EF4-FFF2-40B4-BE49-F238E27FC236}">
                <a16:creationId xmlns:a16="http://schemas.microsoft.com/office/drawing/2014/main" id="{D2A926F7-8813-4AB5-82BE-2085C93CD7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44673" r="14281"/>
          <a:stretch/>
        </p:blipFill>
        <p:spPr>
          <a:xfrm>
            <a:off x="9083301" y="0"/>
            <a:ext cx="3129074" cy="2004908"/>
          </a:xfrm>
          <a:prstGeom prst="rect">
            <a:avLst/>
          </a:prstGeom>
        </p:spPr>
      </p:pic>
    </p:spTree>
    <p:extLst>
      <p:ext uri="{BB962C8B-B14F-4D97-AF65-F5344CB8AC3E}">
        <p14:creationId xmlns:p14="http://schemas.microsoft.com/office/powerpoint/2010/main" val="40899745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2" name="Text Placeholder 4">
            <a:extLst>
              <a:ext uri="{FF2B5EF4-FFF2-40B4-BE49-F238E27FC236}">
                <a16:creationId xmlns:a16="http://schemas.microsoft.com/office/drawing/2014/main" id="{8A4E545C-BB20-4231-8516-4FB7159F06B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82425527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9" name="Chart Placeholder 2">
            <a:extLst>
              <a:ext uri="{FF2B5EF4-FFF2-40B4-BE49-F238E27FC236}">
                <a16:creationId xmlns:a16="http://schemas.microsoft.com/office/drawing/2014/main" id="{C3EAF5E5-16DC-49F1-8C12-F7D69C8D224E}"/>
              </a:ext>
            </a:extLst>
          </p:cNvPr>
          <p:cNvSpPr>
            <a:spLocks noGrp="1"/>
          </p:cNvSpPr>
          <p:nvPr>
            <p:ph type="chart" sz="quarter" idx="18"/>
          </p:nvPr>
        </p:nvSpPr>
        <p:spPr>
          <a:xfrm>
            <a:off x="8935401"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6" name="Chart Placeholder 2">
            <a:extLst>
              <a:ext uri="{FF2B5EF4-FFF2-40B4-BE49-F238E27FC236}">
                <a16:creationId xmlns:a16="http://schemas.microsoft.com/office/drawing/2014/main" id="{F1FCBB57-A755-4620-BD5A-31DB8A3E6C16}"/>
              </a:ext>
            </a:extLst>
          </p:cNvPr>
          <p:cNvSpPr>
            <a:spLocks noGrp="1"/>
          </p:cNvSpPr>
          <p:nvPr>
            <p:ph type="chart" sz="quarter" idx="22"/>
          </p:nvPr>
        </p:nvSpPr>
        <p:spPr>
          <a:xfrm>
            <a:off x="8935401"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ontent Placeholder 3">
            <a:extLst>
              <a:ext uri="{FF2B5EF4-FFF2-40B4-BE49-F238E27FC236}">
                <a16:creationId xmlns:a16="http://schemas.microsoft.com/office/drawing/2014/main" id="{70F03B54-EBB8-4557-8767-1CE1F20C588A}"/>
              </a:ext>
            </a:extLst>
          </p:cNvPr>
          <p:cNvSpPr>
            <a:spLocks noGrp="1"/>
          </p:cNvSpPr>
          <p:nvPr>
            <p:ph sz="quarter" idx="26"/>
          </p:nvPr>
        </p:nvSpPr>
        <p:spPr>
          <a:xfrm>
            <a:off x="8935401"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10602913"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46346967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8" name="Chart Placeholder 2">
            <a:extLst>
              <a:ext uri="{FF2B5EF4-FFF2-40B4-BE49-F238E27FC236}">
                <a16:creationId xmlns:a16="http://schemas.microsoft.com/office/drawing/2014/main" id="{E9488778-626E-480A-9FEF-FB56F1D5CFEF}"/>
              </a:ext>
            </a:extLst>
          </p:cNvPr>
          <p:cNvSpPr>
            <a:spLocks noGrp="1"/>
          </p:cNvSpPr>
          <p:nvPr>
            <p:ph type="chart" sz="quarter" idx="17"/>
          </p:nvPr>
        </p:nvSpPr>
        <p:spPr>
          <a:xfrm>
            <a:off x="6221899"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5" name="Chart Placeholder 2">
            <a:extLst>
              <a:ext uri="{FF2B5EF4-FFF2-40B4-BE49-F238E27FC236}">
                <a16:creationId xmlns:a16="http://schemas.microsoft.com/office/drawing/2014/main" id="{9D03C3B7-D33F-432C-8446-A47BF15CA704}"/>
              </a:ext>
            </a:extLst>
          </p:cNvPr>
          <p:cNvSpPr>
            <a:spLocks noGrp="1"/>
          </p:cNvSpPr>
          <p:nvPr>
            <p:ph type="chart" sz="quarter" idx="21"/>
          </p:nvPr>
        </p:nvSpPr>
        <p:spPr>
          <a:xfrm>
            <a:off x="6221899"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9" name="Content Placeholder 3">
            <a:extLst>
              <a:ext uri="{FF2B5EF4-FFF2-40B4-BE49-F238E27FC236}">
                <a16:creationId xmlns:a16="http://schemas.microsoft.com/office/drawing/2014/main" id="{7C0B77A0-3A94-4A3F-9450-8B9476FB3279}"/>
              </a:ext>
            </a:extLst>
          </p:cNvPr>
          <p:cNvSpPr>
            <a:spLocks noGrp="1"/>
          </p:cNvSpPr>
          <p:nvPr>
            <p:ph sz="quarter" idx="25"/>
          </p:nvPr>
        </p:nvSpPr>
        <p:spPr>
          <a:xfrm>
            <a:off x="6221899" y="5057078"/>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1" y="3346704"/>
            <a:ext cx="7885664"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21" name="Rounded Rectangle 20">
            <a:extLst>
              <a:ext uri="{FF2B5EF4-FFF2-40B4-BE49-F238E27FC236}">
                <a16:creationId xmlns:a16="http://schemas.microsoft.com/office/drawing/2014/main" id="{CEBF3666-F4DE-7B42-820A-A30B0D99C93E}"/>
              </a:ext>
            </a:extLst>
          </p:cNvPr>
          <p:cNvSpPr/>
          <p:nvPr userDrawn="1"/>
        </p:nvSpPr>
        <p:spPr>
          <a:xfrm>
            <a:off x="804599" y="3346704"/>
            <a:ext cx="7893865"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4">
            <a:extLst>
              <a:ext uri="{FF2B5EF4-FFF2-40B4-BE49-F238E27FC236}">
                <a16:creationId xmlns:a16="http://schemas.microsoft.com/office/drawing/2014/main" id="{B54610D6-5755-EE45-8ED5-E4FD47CA4F99}"/>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23383838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0B433FD-96AD-4824-BBC1-E5211B06759D}"/>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3" name="Chart Placeholder 2">
            <a:extLst>
              <a:ext uri="{FF2B5EF4-FFF2-40B4-BE49-F238E27FC236}">
                <a16:creationId xmlns:a16="http://schemas.microsoft.com/office/drawing/2014/main" id="{BFAA70AB-9726-468B-8355-D4EDDC201870}"/>
              </a:ext>
            </a:extLst>
          </p:cNvPr>
          <p:cNvSpPr>
            <a:spLocks noGrp="1"/>
          </p:cNvSpPr>
          <p:nvPr>
            <p:ph type="chart" sz="quarter" idx="15"/>
          </p:nvPr>
        </p:nvSpPr>
        <p:spPr>
          <a:xfrm>
            <a:off x="812419" y="1453895"/>
            <a:ext cx="2476565" cy="1600201"/>
          </a:xfrm>
          <a:prstGeom prst="rect">
            <a:avLst/>
          </a:prstGeom>
        </p:spPr>
        <p:txBody>
          <a:bodyPr/>
          <a:lstStyle/>
          <a:p>
            <a:endParaRPr lang="en-GB"/>
          </a:p>
        </p:txBody>
      </p:sp>
      <p:sp>
        <p:nvSpPr>
          <p:cNvPr id="7" name="Chart Placeholder 2">
            <a:extLst>
              <a:ext uri="{FF2B5EF4-FFF2-40B4-BE49-F238E27FC236}">
                <a16:creationId xmlns:a16="http://schemas.microsoft.com/office/drawing/2014/main" id="{E443E4A0-6D47-4C90-87D0-ABECBF62FDC8}"/>
              </a:ext>
            </a:extLst>
          </p:cNvPr>
          <p:cNvSpPr>
            <a:spLocks noGrp="1"/>
          </p:cNvSpPr>
          <p:nvPr>
            <p:ph type="chart" sz="quarter" idx="16"/>
          </p:nvPr>
        </p:nvSpPr>
        <p:spPr>
          <a:xfrm>
            <a:off x="3503062" y="1453895"/>
            <a:ext cx="2476565" cy="1600201"/>
          </a:xfrm>
          <a:prstGeom prst="rect">
            <a:avLst/>
          </a:prstGeom>
        </p:spPr>
        <p:txBody>
          <a:bodyPr/>
          <a:lstStyle/>
          <a:p>
            <a:endParaRPr lang="en-GB"/>
          </a:p>
        </p:txBody>
      </p:sp>
      <p:sp>
        <p:nvSpPr>
          <p:cNvPr id="10" name="Chart Placeholder 2">
            <a:extLst>
              <a:ext uri="{FF2B5EF4-FFF2-40B4-BE49-F238E27FC236}">
                <a16:creationId xmlns:a16="http://schemas.microsoft.com/office/drawing/2014/main" id="{9FC7D61F-F633-4EFF-9AD7-64CCF902EDAA}"/>
              </a:ext>
            </a:extLst>
          </p:cNvPr>
          <p:cNvSpPr>
            <a:spLocks noGrp="1"/>
          </p:cNvSpPr>
          <p:nvPr>
            <p:ph type="chart" sz="quarter" idx="19"/>
          </p:nvPr>
        </p:nvSpPr>
        <p:spPr>
          <a:xfrm>
            <a:off x="812419" y="3730752"/>
            <a:ext cx="2476565" cy="1225422"/>
          </a:xfrm>
          <a:prstGeom prst="rect">
            <a:avLst/>
          </a:prstGeom>
        </p:spPr>
        <p:txBody>
          <a:bodyPr/>
          <a:lstStyle/>
          <a:p>
            <a:endParaRPr lang="en-GB"/>
          </a:p>
        </p:txBody>
      </p:sp>
      <p:sp>
        <p:nvSpPr>
          <p:cNvPr id="13" name="Chart Placeholder 2">
            <a:extLst>
              <a:ext uri="{FF2B5EF4-FFF2-40B4-BE49-F238E27FC236}">
                <a16:creationId xmlns:a16="http://schemas.microsoft.com/office/drawing/2014/main" id="{1206DE7D-4AE1-40B9-B843-37EBA46223BF}"/>
              </a:ext>
            </a:extLst>
          </p:cNvPr>
          <p:cNvSpPr>
            <a:spLocks noGrp="1"/>
          </p:cNvSpPr>
          <p:nvPr>
            <p:ph type="chart" sz="quarter" idx="20"/>
          </p:nvPr>
        </p:nvSpPr>
        <p:spPr>
          <a:xfrm>
            <a:off x="3503062" y="3730752"/>
            <a:ext cx="2476565" cy="1225422"/>
          </a:xfrm>
          <a:prstGeom prst="rect">
            <a:avLst/>
          </a:prstGeom>
        </p:spPr>
        <p:txBody>
          <a:bodyPr/>
          <a:lstStyle/>
          <a:p>
            <a:endParaRPr lang="en-GB"/>
          </a:p>
        </p:txBody>
      </p:sp>
      <p:sp>
        <p:nvSpPr>
          <p:cNvPr id="17" name="Content Placeholder 3">
            <a:extLst>
              <a:ext uri="{FF2B5EF4-FFF2-40B4-BE49-F238E27FC236}">
                <a16:creationId xmlns:a16="http://schemas.microsoft.com/office/drawing/2014/main" id="{859CD3B2-E515-44AC-9DFD-B36992E5EE2D}"/>
              </a:ext>
            </a:extLst>
          </p:cNvPr>
          <p:cNvSpPr>
            <a:spLocks noGrp="1"/>
          </p:cNvSpPr>
          <p:nvPr>
            <p:ph sz="quarter" idx="23"/>
          </p:nvPr>
        </p:nvSpPr>
        <p:spPr>
          <a:xfrm>
            <a:off x="812419"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8" name="Content Placeholder 3">
            <a:extLst>
              <a:ext uri="{FF2B5EF4-FFF2-40B4-BE49-F238E27FC236}">
                <a16:creationId xmlns:a16="http://schemas.microsoft.com/office/drawing/2014/main" id="{A4A5F57F-ED8A-4466-A18D-5A87F24F4892}"/>
              </a:ext>
            </a:extLst>
          </p:cNvPr>
          <p:cNvSpPr>
            <a:spLocks noGrp="1"/>
          </p:cNvSpPr>
          <p:nvPr>
            <p:ph sz="quarter" idx="24"/>
          </p:nvPr>
        </p:nvSpPr>
        <p:spPr>
          <a:xfrm>
            <a:off x="3503062" y="5065713"/>
            <a:ext cx="2476565"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5" name="Text Placeholder 4">
            <a:extLst>
              <a:ext uri="{FF2B5EF4-FFF2-40B4-BE49-F238E27FC236}">
                <a16:creationId xmlns:a16="http://schemas.microsoft.com/office/drawing/2014/main" id="{8DA68191-7BE7-4070-9B54-CC0D76262316}"/>
              </a:ext>
            </a:extLst>
          </p:cNvPr>
          <p:cNvSpPr>
            <a:spLocks noGrp="1"/>
          </p:cNvSpPr>
          <p:nvPr>
            <p:ph type="body" sz="quarter" idx="27"/>
          </p:nvPr>
        </p:nvSpPr>
        <p:spPr>
          <a:xfrm>
            <a:off x="812800" y="3346704"/>
            <a:ext cx="5166827" cy="300038"/>
          </a:xfrm>
          <a:prstGeom prst="rect">
            <a:avLst/>
          </a:prstGeom>
          <a:noFill/>
        </p:spPr>
        <p:txBody>
          <a:bodyPr anchor="ctr"/>
          <a:lstStyle>
            <a:lvl1pPr algn="ctr">
              <a:defRPr sz="1100">
                <a:solidFill>
                  <a:srgbClr val="173963"/>
                </a:solidFill>
              </a:defRPr>
            </a:lvl1pPr>
          </a:lstStyle>
          <a:p>
            <a:pPr lvl="0"/>
            <a:r>
              <a:rPr lang="en-US"/>
              <a:t>Edit Master text styles</a:t>
            </a:r>
            <a:endParaRPr lang="en-GB"/>
          </a:p>
        </p:txBody>
      </p:sp>
      <p:sp>
        <p:nvSpPr>
          <p:cNvPr id="15" name="Rounded Rectangle 14">
            <a:extLst>
              <a:ext uri="{FF2B5EF4-FFF2-40B4-BE49-F238E27FC236}">
                <a16:creationId xmlns:a16="http://schemas.microsoft.com/office/drawing/2014/main" id="{66E53717-50A1-584C-BE2A-6DDEF9A7E1A3}"/>
              </a:ext>
            </a:extLst>
          </p:cNvPr>
          <p:cNvSpPr/>
          <p:nvPr userDrawn="1"/>
        </p:nvSpPr>
        <p:spPr>
          <a:xfrm>
            <a:off x="804599" y="3346704"/>
            <a:ext cx="5175028" cy="305300"/>
          </a:xfrm>
          <a:prstGeom prst="roundRect">
            <a:avLst>
              <a:gd name="adj" fmla="val 50000"/>
            </a:avLst>
          </a:prstGeom>
          <a:noFill/>
          <a:ln w="25400">
            <a:solidFill>
              <a:srgbClr val="8EC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4">
            <a:extLst>
              <a:ext uri="{FF2B5EF4-FFF2-40B4-BE49-F238E27FC236}">
                <a16:creationId xmlns:a16="http://schemas.microsoft.com/office/drawing/2014/main" id="{B2B2F0D6-A6B9-1B4D-9416-699C20213B9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6982025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AE295CF-2A6B-4081-9A91-C02B8CB500BA}"/>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8" name="Text Placeholder 4">
            <a:extLst>
              <a:ext uri="{FF2B5EF4-FFF2-40B4-BE49-F238E27FC236}">
                <a16:creationId xmlns:a16="http://schemas.microsoft.com/office/drawing/2014/main" id="{145056F9-CC79-EC4B-A17E-FBD185370784}"/>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41666912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4" name="Content Placeholder 3">
            <a:extLst>
              <a:ext uri="{FF2B5EF4-FFF2-40B4-BE49-F238E27FC236}">
                <a16:creationId xmlns:a16="http://schemas.microsoft.com/office/drawing/2014/main" id="{AF4FDE57-CDED-4E38-9920-70C462810E9C}"/>
              </a:ext>
            </a:extLst>
          </p:cNvPr>
          <p:cNvSpPr>
            <a:spLocks noGrp="1"/>
          </p:cNvSpPr>
          <p:nvPr>
            <p:ph sz="quarter" idx="10"/>
          </p:nvPr>
        </p:nvSpPr>
        <p:spPr>
          <a:xfrm>
            <a:off x="804599" y="1106488"/>
            <a:ext cx="10603176" cy="3840543"/>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ext Placeholder 4">
            <a:extLst>
              <a:ext uri="{FF2B5EF4-FFF2-40B4-BE49-F238E27FC236}">
                <a16:creationId xmlns:a16="http://schemas.microsoft.com/office/drawing/2014/main" id="{8340BF91-A0F0-E34C-B3D8-D8956E3AD777}"/>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418315639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4">
            <a:extLst>
              <a:ext uri="{FF2B5EF4-FFF2-40B4-BE49-F238E27FC236}">
                <a16:creationId xmlns:a16="http://schemas.microsoft.com/office/drawing/2014/main" id="{6E858554-B02F-2742-9D19-F8054972F305}"/>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93299938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Content Placeholder 3">
            <a:extLst>
              <a:ext uri="{FF2B5EF4-FFF2-40B4-BE49-F238E27FC236}">
                <a16:creationId xmlns:a16="http://schemas.microsoft.com/office/drawing/2014/main" id="{AE5726DD-6117-426E-B161-E7397B2C6C4F}"/>
              </a:ext>
            </a:extLst>
          </p:cNvPr>
          <p:cNvSpPr>
            <a:spLocks noGrp="1"/>
          </p:cNvSpPr>
          <p:nvPr>
            <p:ph sz="quarter" idx="18"/>
          </p:nvPr>
        </p:nvSpPr>
        <p:spPr>
          <a:xfrm>
            <a:off x="804599" y="308632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4">
            <a:extLst>
              <a:ext uri="{FF2B5EF4-FFF2-40B4-BE49-F238E27FC236}">
                <a16:creationId xmlns:a16="http://schemas.microsoft.com/office/drawing/2014/main" id="{67B84F09-28DC-7940-8982-2461EE0BBB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8845648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4" name="Content Placeholder 3">
            <a:extLst>
              <a:ext uri="{FF2B5EF4-FFF2-40B4-BE49-F238E27FC236}">
                <a16:creationId xmlns:a16="http://schemas.microsoft.com/office/drawing/2014/main" id="{AF4FDE57-CDED-4E38-9920-70C462810E9C}"/>
              </a:ext>
            </a:extLst>
          </p:cNvPr>
          <p:cNvSpPr>
            <a:spLocks noGrp="1"/>
          </p:cNvSpPr>
          <p:nvPr>
            <p:ph sz="quarter" idx="10"/>
          </p:nvPr>
        </p:nvSpPr>
        <p:spPr>
          <a:xfrm>
            <a:off x="804599" y="1106488"/>
            <a:ext cx="10603176" cy="3840543"/>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Text Placeholder 4">
            <a:extLst>
              <a:ext uri="{FF2B5EF4-FFF2-40B4-BE49-F238E27FC236}">
                <a16:creationId xmlns:a16="http://schemas.microsoft.com/office/drawing/2014/main" id="{8340BF91-A0F0-E34C-B3D8-D8956E3AD777}"/>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59811670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sp>
        <p:nvSpPr>
          <p:cNvPr id="11" name="Chart Placeholder 10">
            <a:extLst>
              <a:ext uri="{FF2B5EF4-FFF2-40B4-BE49-F238E27FC236}">
                <a16:creationId xmlns:a16="http://schemas.microsoft.com/office/drawing/2014/main" id="{6B9920C5-FDC7-4249-B282-5D8826BAB5F0}"/>
              </a:ext>
            </a:extLst>
          </p:cNvPr>
          <p:cNvSpPr>
            <a:spLocks noGrp="1"/>
          </p:cNvSpPr>
          <p:nvPr>
            <p:ph type="chart" sz="quarter" idx="17"/>
          </p:nvPr>
        </p:nvSpPr>
        <p:spPr>
          <a:xfrm>
            <a:off x="809584" y="1119070"/>
            <a:ext cx="5203825" cy="2505075"/>
          </a:xfrm>
          <a:prstGeom prst="rect">
            <a:avLst/>
          </a:prstGeom>
        </p:spPr>
        <p:txBody>
          <a:bodyPr/>
          <a:lstStyle/>
          <a:p>
            <a:endParaRPr lang="en-GB"/>
          </a:p>
        </p:txBody>
      </p:sp>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20" name="Chart Placeholder 10">
            <a:extLst>
              <a:ext uri="{FF2B5EF4-FFF2-40B4-BE49-F238E27FC236}">
                <a16:creationId xmlns:a16="http://schemas.microsoft.com/office/drawing/2014/main" id="{C29A7FD8-7798-4482-9F15-F510F2263CB0}"/>
              </a:ext>
            </a:extLst>
          </p:cNvPr>
          <p:cNvSpPr>
            <a:spLocks noGrp="1"/>
          </p:cNvSpPr>
          <p:nvPr>
            <p:ph type="chart" sz="quarter" idx="18"/>
          </p:nvPr>
        </p:nvSpPr>
        <p:spPr>
          <a:xfrm>
            <a:off x="6218238" y="1108910"/>
            <a:ext cx="5185146" cy="2505075"/>
          </a:xfrm>
          <a:prstGeom prst="rect">
            <a:avLst/>
          </a:prstGeom>
        </p:spPr>
        <p:txBody>
          <a:bodyPr/>
          <a:lstStyle/>
          <a:p>
            <a:endParaRPr lang="en-GB"/>
          </a:p>
        </p:txBody>
      </p:sp>
      <p:sp>
        <p:nvSpPr>
          <p:cNvPr id="12" name="Text Placeholder 4">
            <a:extLst>
              <a:ext uri="{FF2B5EF4-FFF2-40B4-BE49-F238E27FC236}">
                <a16:creationId xmlns:a16="http://schemas.microsoft.com/office/drawing/2014/main" id="{082C04EB-E2BF-774A-94F8-389A2F5592B0}"/>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862773570"/>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
        <p:nvSpPr>
          <p:cNvPr id="6" name="Text Placeholder 4">
            <a:extLst>
              <a:ext uri="{FF2B5EF4-FFF2-40B4-BE49-F238E27FC236}">
                <a16:creationId xmlns:a16="http://schemas.microsoft.com/office/drawing/2014/main" id="{98033CDD-B12B-584C-AE8E-DCBA147F9F32}"/>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932804005"/>
      </p:ext>
    </p:extLst>
  </p:cSld>
  <p:clrMapOvr>
    <a:masterClrMapping/>
  </p:clrMapOvr>
  <p:transition>
    <p:fade/>
  </p:transition>
  <p:extLst>
    <p:ext uri="{DCECCB84-F9BA-43D5-87BE-67443E8EF086}">
      <p15:sldGuideLst xmlns:p15="http://schemas.microsoft.com/office/powerpoint/2012/main">
        <p15:guide id="1" orient="horz" pos="2275">
          <p15:clr>
            <a:srgbClr val="FBAE40"/>
          </p15:clr>
        </p15:guide>
        <p15:guide id="2" pos="3784">
          <p15:clr>
            <a:srgbClr val="FBAE40"/>
          </p15:clr>
        </p15:guide>
        <p15:guide id="3" pos="391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oundRect">
            <a:avLst>
              <a:gd name="adj" fmla="val 7119"/>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vl3pPr marL="357188" indent="-174625">
              <a:buClr>
                <a:schemeClr val="bg2"/>
              </a:buClr>
              <a:defRPr sz="1200">
                <a:solidFill>
                  <a:schemeClr val="bg1"/>
                </a:solidFill>
              </a:defRPr>
            </a:lvl3pPr>
            <a:lvl4pPr marL="539750" indent="-182563">
              <a:buClr>
                <a:schemeClr val="bg2"/>
              </a:buClr>
              <a:defRPr sz="1200">
                <a:solidFill>
                  <a:schemeClr val="bg1"/>
                </a:solidFill>
              </a:defRPr>
            </a:lvl4pPr>
            <a:lvl5pPr marL="712788" indent="-173038">
              <a:buClr>
                <a:schemeClr val="bg2"/>
              </a:buClr>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7"/>
            <a:ext cx="7253605" cy="3849687"/>
          </a:xfrm>
          <a:prstGeom prst="rect">
            <a:avLst/>
          </a:prstGeom>
        </p:spPr>
        <p:txBody>
          <a:bodyPr/>
          <a:lstStyle/>
          <a:p>
            <a:endParaRPr lang="en-GB"/>
          </a:p>
        </p:txBody>
      </p:sp>
      <p:sp>
        <p:nvSpPr>
          <p:cNvPr id="10" name="Text Placeholder 4">
            <a:extLst>
              <a:ext uri="{FF2B5EF4-FFF2-40B4-BE49-F238E27FC236}">
                <a16:creationId xmlns:a16="http://schemas.microsoft.com/office/drawing/2014/main" id="{AD538119-E3ED-9E4B-B688-8E90A969D5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379781043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8_Title">
    <p:spTree>
      <p:nvGrpSpPr>
        <p:cNvPr id="1" name=""/>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03275" y="3200400"/>
            <a:ext cx="10609253" cy="2062480"/>
          </a:xfrm>
          <a:prstGeom prst="roundRect">
            <a:avLst>
              <a:gd name="adj" fmla="val 12726"/>
            </a:avLst>
          </a:prstGeom>
          <a:solidFill>
            <a:schemeClr val="tx2"/>
          </a:solidFill>
        </p:spPr>
        <p:txBody>
          <a:bodyPr lIns="144000" tIns="144000" rIns="144000" bIns="144000"/>
          <a:lstStyle>
            <a:lvl1pPr>
              <a:defRPr>
                <a:solidFill>
                  <a:schemeClr val="bg1"/>
                </a:solidFill>
              </a:defRPr>
            </a:lvl1pPr>
            <a:lvl2pPr marL="182563" indent="-182563">
              <a:buClr>
                <a:schemeClr val="bg1"/>
              </a:buClr>
              <a:buFont typeface="Wingdings" panose="05000000000000000000" pitchFamily="2" charset="2"/>
              <a:buChar char="à"/>
              <a:defRPr>
                <a:solidFill>
                  <a:schemeClr val="bg1"/>
                </a:solidFill>
              </a:defRPr>
            </a:lvl2pPr>
            <a:lvl3pPr marL="357188" indent="-174625">
              <a:buClr>
                <a:schemeClr val="bg2"/>
              </a:buClr>
              <a:defRPr>
                <a:solidFill>
                  <a:schemeClr val="bg1"/>
                </a:solidFill>
              </a:defRPr>
            </a:lvl3pPr>
            <a:lvl4pPr marL="539750" indent="-182563">
              <a:buClr>
                <a:schemeClr val="bg2"/>
              </a:buClr>
              <a:defRPr>
                <a:solidFill>
                  <a:schemeClr val="bg1"/>
                </a:solidFill>
              </a:defRPr>
            </a:lvl4pPr>
            <a:lvl5pPr marL="712788" indent="-173038">
              <a:buClr>
                <a:schemeClr val="bg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
        <p:nvSpPr>
          <p:cNvPr id="6" name="Text Placeholder 4">
            <a:extLst>
              <a:ext uri="{FF2B5EF4-FFF2-40B4-BE49-F238E27FC236}">
                <a16:creationId xmlns:a16="http://schemas.microsoft.com/office/drawing/2014/main" id="{FEA8D7E1-043B-7D4B-8D20-0C005976D3E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48744886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Title">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2B5B01D6-12B7-4C45-AECA-666DED377390}"/>
              </a:ext>
            </a:extLst>
          </p:cNvPr>
          <p:cNvSpPr/>
          <p:nvPr userDrawn="1"/>
        </p:nvSpPr>
        <p:spPr>
          <a:xfrm>
            <a:off x="803275" y="1106488"/>
            <a:ext cx="7253604" cy="3849687"/>
          </a:xfrm>
          <a:prstGeom prst="roundRect">
            <a:avLst>
              <a:gd name="adj" fmla="val 7430"/>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hart Placeholder 8">
            <a:extLst>
              <a:ext uri="{FF2B5EF4-FFF2-40B4-BE49-F238E27FC236}">
                <a16:creationId xmlns:a16="http://schemas.microsoft.com/office/drawing/2014/main" id="{B2CB31F8-396F-4727-AE04-35D68B4CAA10}"/>
              </a:ext>
            </a:extLst>
          </p:cNvPr>
          <p:cNvSpPr>
            <a:spLocks noGrp="1"/>
          </p:cNvSpPr>
          <p:nvPr>
            <p:ph type="chart" sz="quarter" idx="16"/>
          </p:nvPr>
        </p:nvSpPr>
        <p:spPr>
          <a:xfrm>
            <a:off x="803274" y="1106488"/>
            <a:ext cx="7253605" cy="3849687"/>
          </a:xfrm>
          <a:prstGeom prst="rect">
            <a:avLst/>
          </a:prstGeom>
        </p:spPr>
        <p:txBody>
          <a:bodyPr/>
          <a:lstStyle/>
          <a:p>
            <a:endParaRPr lang="en-GB"/>
          </a:p>
        </p:txBody>
      </p:sp>
      <p:sp>
        <p:nvSpPr>
          <p:cNvPr id="13" name="Content Placeholder 3">
            <a:extLst>
              <a:ext uri="{FF2B5EF4-FFF2-40B4-BE49-F238E27FC236}">
                <a16:creationId xmlns:a16="http://schemas.microsoft.com/office/drawing/2014/main" id="{F758A4A8-2A3F-4974-A979-B826C935F3D7}"/>
              </a:ext>
            </a:extLst>
          </p:cNvPr>
          <p:cNvSpPr>
            <a:spLocks noGrp="1"/>
          </p:cNvSpPr>
          <p:nvPr>
            <p:ph sz="quarter" idx="15"/>
          </p:nvPr>
        </p:nvSpPr>
        <p:spPr>
          <a:xfrm>
            <a:off x="8220271" y="1106488"/>
            <a:ext cx="3192257" cy="3849687"/>
          </a:xfrm>
          <a:prstGeom prst="rect">
            <a:avLst/>
          </a:prstGeom>
          <a:noFill/>
          <a:ln w="6350">
            <a:noFill/>
          </a:ln>
        </p:spPr>
        <p:txBody>
          <a:bodyPr lIns="144000" tIns="144000" rIns="144000" bIns="144000"/>
          <a:lstStyle>
            <a:lvl1pPr>
              <a:defRPr>
                <a:solidFill>
                  <a:schemeClr val="tx1"/>
                </a:solidFill>
              </a:defRPr>
            </a:lvl1pPr>
            <a:lvl2pPr marL="182563" indent="-182563">
              <a:buClrTx/>
              <a:buFont typeface="Wingdings" panose="05000000000000000000" pitchFamily="2" charset="2"/>
              <a:buChar char="à"/>
              <a:defRPr>
                <a:solidFill>
                  <a:schemeClr val="tx1"/>
                </a:solidFill>
              </a:defRPr>
            </a:lvl2pPr>
            <a:lvl3pPr marL="357188" indent="-174625">
              <a:buClrTx/>
              <a:defRPr>
                <a:solidFill>
                  <a:schemeClr val="tx1"/>
                </a:solidFill>
              </a:defRPr>
            </a:lvl3pPr>
            <a:lvl4pPr marL="539750" indent="-182563">
              <a:buClrTx/>
              <a:defRPr>
                <a:solidFill>
                  <a:schemeClr val="tx1"/>
                </a:solidFill>
              </a:defRPr>
            </a:lvl4pPr>
            <a:lvl5pPr marL="712788" indent="-173038">
              <a:buClrTx/>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03633309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6_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EB60DA2-B4FB-4D77-97CF-7261B56572A2}"/>
              </a:ext>
            </a:extLst>
          </p:cNvPr>
          <p:cNvSpPr>
            <a:spLocks noGrp="1"/>
          </p:cNvSpPr>
          <p:nvPr>
            <p:ph type="title"/>
          </p:nvPr>
        </p:nvSpPr>
        <p:spPr>
          <a:xfrm>
            <a:off x="804599" y="365125"/>
            <a:ext cx="10603176" cy="466725"/>
          </a:xfrm>
          <a:prstGeom prst="rect">
            <a:avLst/>
          </a:prstGeo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349075639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99200D0-0716-264A-A4E1-34B3D32B052A}"/>
              </a:ext>
            </a:extLst>
          </p:cNvPr>
          <p:cNvSpPr/>
          <p:nvPr userDrawn="1"/>
        </p:nvSpPr>
        <p:spPr>
          <a:xfrm>
            <a:off x="804598" y="1071557"/>
            <a:ext cx="10603177" cy="379423"/>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sp>
        <p:nvSpPr>
          <p:cNvPr id="12" name="Text Placeholder 4">
            <a:extLst>
              <a:ext uri="{FF2B5EF4-FFF2-40B4-BE49-F238E27FC236}">
                <a16:creationId xmlns:a16="http://schemas.microsoft.com/office/drawing/2014/main" id="{968A901F-8A66-4845-9646-8AAB7030FF84}"/>
              </a:ext>
            </a:extLst>
          </p:cNvPr>
          <p:cNvSpPr>
            <a:spLocks noGrp="1"/>
          </p:cNvSpPr>
          <p:nvPr>
            <p:ph type="body" sz="quarter" idx="10" hasCustomPrompt="1"/>
          </p:nvPr>
        </p:nvSpPr>
        <p:spPr>
          <a:xfrm>
            <a:off x="804599" y="1092098"/>
            <a:ext cx="10603176" cy="309562"/>
          </a:xfrm>
          <a:prstGeom prst="rect">
            <a:avLst/>
          </a:prstGeom>
          <a:noFill/>
        </p:spPr>
        <p:txBody>
          <a:bodyPr lIns="0" tIns="0" rIns="0" bIns="0" anchor="ctr"/>
          <a:lstStyle>
            <a:lvl1pPr algn="ctr">
              <a:lnSpc>
                <a:spcPct val="100000"/>
              </a:lnSpc>
              <a:defRPr sz="1400" b="1" cap="none" baseline="0">
                <a:solidFill>
                  <a:schemeClr val="bg1"/>
                </a:solidFill>
              </a:defRPr>
            </a:lvl1pPr>
          </a:lstStyle>
          <a:p>
            <a:pPr lvl="0"/>
            <a:r>
              <a:rPr lang="en-US"/>
              <a:t>Add sub-title</a:t>
            </a:r>
            <a:endParaRPr lang="en-ZA"/>
          </a:p>
        </p:txBody>
      </p:sp>
      <p:sp>
        <p:nvSpPr>
          <p:cNvPr id="14" name="Title 1">
            <a:extLst>
              <a:ext uri="{FF2B5EF4-FFF2-40B4-BE49-F238E27FC236}">
                <a16:creationId xmlns:a16="http://schemas.microsoft.com/office/drawing/2014/main" id="{E8D42197-177C-4F05-879D-3934F31D82DB}"/>
              </a:ext>
            </a:extLst>
          </p:cNvPr>
          <p:cNvSpPr>
            <a:spLocks noGrp="1"/>
          </p:cNvSpPr>
          <p:nvPr>
            <p:ph type="title" hasCustomPrompt="1"/>
          </p:nvPr>
        </p:nvSpPr>
        <p:spPr>
          <a:xfrm>
            <a:off x="804599" y="365125"/>
            <a:ext cx="10603176" cy="466725"/>
          </a:xfrm>
          <a:prstGeom prst="rect">
            <a:avLst/>
          </a:prstGeom>
        </p:spPr>
        <p:txBody>
          <a:bodyPr/>
          <a:lstStyle>
            <a:lvl1pPr>
              <a:defRPr>
                <a:solidFill>
                  <a:schemeClr val="tx1"/>
                </a:solidFill>
              </a:defRPr>
            </a:lvl1pPr>
          </a:lstStyle>
          <a:p>
            <a:r>
              <a:rPr lang="en-US"/>
              <a:t>Add title</a:t>
            </a:r>
            <a:endParaRPr lang="en-ZA"/>
          </a:p>
        </p:txBody>
      </p:sp>
    </p:spTree>
    <p:extLst>
      <p:ext uri="{BB962C8B-B14F-4D97-AF65-F5344CB8AC3E}">
        <p14:creationId xmlns:p14="http://schemas.microsoft.com/office/powerpoint/2010/main" val="42687889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33C15F-0FD6-402D-8A20-9C9F93D75AC0}"/>
              </a:ext>
            </a:extLst>
          </p:cNvPr>
          <p:cNvSpPr/>
          <p:nvPr userDrawn="1"/>
        </p:nvSpPr>
        <p:spPr>
          <a:xfrm>
            <a:off x="676656" y="831850"/>
            <a:ext cx="10859707" cy="192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656467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D39BE44-C12B-4A46-A0D0-61172DEEEBDD}"/>
              </a:ext>
            </a:extLst>
          </p:cNvPr>
          <p:cNvGraphicFramePr>
            <a:graphicFrameLocks noChangeAspect="1"/>
          </p:cNvGraphicFramePr>
          <p:nvPr userDrawn="1">
            <p:custDataLst>
              <p:tags r:id="rId1"/>
            </p:custDataLst>
          </p:nvPr>
        </p:nvGraphicFramePr>
        <p:xfrm>
          <a:off x="1961" y="1599"/>
          <a:ext cx="1953" cy="1587"/>
        </p:xfrm>
        <a:graphic>
          <a:graphicData uri="http://schemas.openxmlformats.org/presentationml/2006/ole">
            <mc:AlternateContent xmlns:mc="http://schemas.openxmlformats.org/markup-compatibility/2006">
              <mc:Choice xmlns:v="urn:schemas-microsoft-com:vml" Requires="v">
                <p:oleObj name="think-cell Slide" r:id="rId4" imgW="490" imgH="504" progId="TCLayout.ActiveDocument.1">
                  <p:embed/>
                </p:oleObj>
              </mc:Choice>
              <mc:Fallback>
                <p:oleObj name="think-cell Slide" r:id="rId4" imgW="490" imgH="504" progId="TCLayout.ActiveDocument.1">
                  <p:embed/>
                  <p:pic>
                    <p:nvPicPr>
                      <p:cNvPr id="3" name="Object 2" hidden="1">
                        <a:extLst>
                          <a:ext uri="{FF2B5EF4-FFF2-40B4-BE49-F238E27FC236}">
                            <a16:creationId xmlns:a16="http://schemas.microsoft.com/office/drawing/2014/main" id="{ED39BE44-C12B-4A46-A0D0-61172DEEEBDD}"/>
                          </a:ext>
                        </a:extLst>
                      </p:cNvPr>
                      <p:cNvPicPr/>
                      <p:nvPr/>
                    </p:nvPicPr>
                    <p:blipFill>
                      <a:blip r:embed="rId5"/>
                      <a:stretch>
                        <a:fillRect/>
                      </a:stretch>
                    </p:blipFill>
                    <p:spPr>
                      <a:xfrm>
                        <a:off x="1961" y="1599"/>
                        <a:ext cx="1953"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F8F149D-5758-4C90-8BCA-05CB658D0F3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1" i="0" baseline="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2830218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283885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 Placeholder 4">
            <a:extLst>
              <a:ext uri="{FF2B5EF4-FFF2-40B4-BE49-F238E27FC236}">
                <a16:creationId xmlns:a16="http://schemas.microsoft.com/office/drawing/2014/main" id="{6E858554-B02F-2742-9D19-F8054972F305}"/>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52812450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4599" y="374903"/>
            <a:ext cx="10603176" cy="430657"/>
          </a:xfrm>
          <a:prstGeom prst="rect">
            <a:avLst/>
          </a:prstGeom>
        </p:spPr>
        <p:txBody>
          <a:bodyPr/>
          <a:lstStyle/>
          <a:p>
            <a:r>
              <a:rPr lang="en-US"/>
              <a:t>Click to edit Master title style</a:t>
            </a:r>
            <a:endParaRPr lang="en-ZA"/>
          </a:p>
        </p:txBody>
      </p:sp>
      <p:sp>
        <p:nvSpPr>
          <p:cNvPr id="3" name="Content Placeholder 2"/>
          <p:cNvSpPr>
            <a:spLocks noGrp="1"/>
          </p:cNvSpPr>
          <p:nvPr>
            <p:ph idx="1" hasCustomPrompt="1"/>
          </p:nvPr>
        </p:nvSpPr>
        <p:spPr/>
        <p:txBody>
          <a:bodyPr/>
          <a:lstStyle/>
          <a:p>
            <a:pPr lvl="0"/>
            <a:r>
              <a:rPr lang="en-US" err="1"/>
              <a:t>Clik</a:t>
            </a:r>
            <a:r>
              <a:rPr lang="en-US"/>
              <a:t>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8928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599" y="365125"/>
            <a:ext cx="10603176" cy="466725"/>
          </a:xfrm>
        </p:spPr>
        <p:txBody>
          <a:bodyPr/>
          <a:lstStyle>
            <a:lvl1pPr>
              <a:defRPr>
                <a:solidFill>
                  <a:schemeClr val="tx1"/>
                </a:solidFill>
              </a:defRPr>
            </a:lvl1pPr>
          </a:lstStyle>
          <a:p>
            <a:r>
              <a:rPr lang="en-US"/>
              <a:t>Add title</a:t>
            </a:r>
            <a:endParaRPr lang="en-ZA"/>
          </a:p>
        </p:txBody>
      </p:sp>
      <p:sp>
        <p:nvSpPr>
          <p:cNvPr id="14" name="Content Placeholder 3">
            <a:extLst>
              <a:ext uri="{FF2B5EF4-FFF2-40B4-BE49-F238E27FC236}">
                <a16:creationId xmlns:a16="http://schemas.microsoft.com/office/drawing/2014/main" id="{4FCDBEC5-AA30-4E95-AC2D-E64C6381D8FF}"/>
              </a:ext>
            </a:extLst>
          </p:cNvPr>
          <p:cNvSpPr>
            <a:spLocks noGrp="1"/>
          </p:cNvSpPr>
          <p:nvPr>
            <p:ph sz="quarter" idx="16"/>
          </p:nvPr>
        </p:nvSpPr>
        <p:spPr>
          <a:xfrm>
            <a:off x="803275" y="5065713"/>
            <a:ext cx="10600109" cy="814387"/>
          </a:xfrm>
          <a:prstGeom prst="rect">
            <a:avLst/>
          </a:prstGeom>
          <a:solidFill>
            <a:schemeClr val="bg2">
              <a:lumMod val="95000"/>
            </a:schemeClr>
          </a:solidFill>
        </p:spPr>
        <p:txBody>
          <a:bodyPr lIns="72000" tIns="72000" rIns="72000" bIns="72000"/>
          <a:lstStyle>
            <a:lvl1pPr>
              <a:lnSpc>
                <a:spcPct val="100000"/>
              </a:lnSpc>
              <a:defRPr sz="1100" b="1"/>
            </a:lvl1pPr>
            <a:lvl2pPr>
              <a:spcBef>
                <a:spcPts val="200"/>
              </a:spcBef>
              <a:spcAft>
                <a:spcPts val="0"/>
              </a:spcAft>
              <a:defRPr sz="900"/>
            </a:lvl2pPr>
            <a:lvl3pPr marL="265112" indent="0">
              <a:buNone/>
              <a:defRPr/>
            </a:lvl3pPr>
          </a:lstStyle>
          <a:p>
            <a:pPr lvl="0"/>
            <a:r>
              <a:rPr lang="en-US"/>
              <a:t>Edit Master text styles</a:t>
            </a:r>
          </a:p>
          <a:p>
            <a:pPr lvl="1"/>
            <a:r>
              <a:rPr lang="en-US"/>
              <a:t>Second level</a:t>
            </a:r>
          </a:p>
        </p:txBody>
      </p:sp>
      <p:sp>
        <p:nvSpPr>
          <p:cNvPr id="17" name="Content Placeholder 3">
            <a:extLst>
              <a:ext uri="{FF2B5EF4-FFF2-40B4-BE49-F238E27FC236}">
                <a16:creationId xmlns:a16="http://schemas.microsoft.com/office/drawing/2014/main" id="{44D99DC3-3CF9-4665-BC4D-847C6AF520D9}"/>
              </a:ext>
            </a:extLst>
          </p:cNvPr>
          <p:cNvSpPr>
            <a:spLocks noGrp="1"/>
          </p:cNvSpPr>
          <p:nvPr>
            <p:ph sz="quarter" idx="10"/>
          </p:nvPr>
        </p:nvSpPr>
        <p:spPr>
          <a:xfrm>
            <a:off x="803275" y="110693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9" name="Content Placeholder 3">
            <a:extLst>
              <a:ext uri="{FF2B5EF4-FFF2-40B4-BE49-F238E27FC236}">
                <a16:creationId xmlns:a16="http://schemas.microsoft.com/office/drawing/2014/main" id="{5D3C0A7D-9011-4A41-9238-900EB5449E90}"/>
              </a:ext>
            </a:extLst>
          </p:cNvPr>
          <p:cNvSpPr>
            <a:spLocks noGrp="1"/>
          </p:cNvSpPr>
          <p:nvPr>
            <p:ph sz="quarter" idx="17"/>
          </p:nvPr>
        </p:nvSpPr>
        <p:spPr>
          <a:xfrm>
            <a:off x="6182836" y="1106488"/>
            <a:ext cx="5224939" cy="3849687"/>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Content Placeholder 3">
            <a:extLst>
              <a:ext uri="{FF2B5EF4-FFF2-40B4-BE49-F238E27FC236}">
                <a16:creationId xmlns:a16="http://schemas.microsoft.com/office/drawing/2014/main" id="{AE5726DD-6117-426E-B161-E7397B2C6C4F}"/>
              </a:ext>
            </a:extLst>
          </p:cNvPr>
          <p:cNvSpPr>
            <a:spLocks noGrp="1"/>
          </p:cNvSpPr>
          <p:nvPr>
            <p:ph sz="quarter" idx="18"/>
          </p:nvPr>
        </p:nvSpPr>
        <p:spPr>
          <a:xfrm>
            <a:off x="804599" y="3086323"/>
            <a:ext cx="5224939" cy="1869852"/>
          </a:xfrm>
          <a:prstGeom prst="rect">
            <a:avLst/>
          </a:prstGeom>
        </p:spPr>
        <p:txBody>
          <a:bodyPr lIns="0" tIns="0" rIns="0" bIns="0"/>
          <a:lstStyle>
            <a:lvl2pPr>
              <a:spcBef>
                <a:spcPts val="400"/>
              </a:spcBef>
              <a:defRPr/>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4">
            <a:extLst>
              <a:ext uri="{FF2B5EF4-FFF2-40B4-BE49-F238E27FC236}">
                <a16:creationId xmlns:a16="http://schemas.microsoft.com/office/drawing/2014/main" id="{67B84F09-28DC-7940-8982-2461EE0BBBC8}"/>
              </a:ext>
            </a:extLst>
          </p:cNvPr>
          <p:cNvSpPr>
            <a:spLocks noGrp="1"/>
          </p:cNvSpPr>
          <p:nvPr>
            <p:ph type="body" sz="quarter" idx="14" hasCustomPrompt="1"/>
          </p:nvPr>
        </p:nvSpPr>
        <p:spPr>
          <a:xfrm>
            <a:off x="484238" y="6224639"/>
            <a:ext cx="6172200" cy="300039"/>
          </a:xfrm>
          <a:prstGeom prst="rect">
            <a:avLst/>
          </a:prstGeom>
        </p:spPr>
        <p:txBody>
          <a:bodyPr anchor="ctr">
            <a:noAutofit/>
          </a:bodyPr>
          <a:lstStyle>
            <a:lvl1pPr>
              <a:defRPr sz="900" i="1">
                <a:solidFill>
                  <a:schemeClr val="accent1">
                    <a:lumMod val="75000"/>
                  </a:schemeClr>
                </a:solidFill>
              </a:defRPr>
            </a:lvl1pPr>
            <a:lvl2pPr>
              <a:defRPr sz="1000" i="1"/>
            </a:lvl2pPr>
            <a:lvl3pPr>
              <a:defRPr sz="1000" i="1"/>
            </a:lvl3pPr>
            <a:lvl4pPr>
              <a:defRPr sz="1000" i="1"/>
            </a:lvl4pPr>
            <a:lvl5pPr>
              <a:defRPr sz="1000" i="1"/>
            </a:lvl5pPr>
          </a:lstStyle>
          <a:p>
            <a:pPr lvl="0"/>
            <a:r>
              <a:rPr lang="en-US"/>
              <a:t>Source:</a:t>
            </a:r>
          </a:p>
        </p:txBody>
      </p:sp>
    </p:spTree>
    <p:extLst>
      <p:ext uri="{BB962C8B-B14F-4D97-AF65-F5344CB8AC3E}">
        <p14:creationId xmlns:p14="http://schemas.microsoft.com/office/powerpoint/2010/main" val="15489155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3.png"/><Relationship Id="rId3" Type="http://schemas.openxmlformats.org/officeDocument/2006/relationships/slideLayout" Target="../slideLayouts/slideLayout23.xml"/><Relationship Id="rId21" Type="http://schemas.openxmlformats.org/officeDocument/2006/relationships/tags" Target="../tags/tag6.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2.pn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1.e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oleObject" Target="../embeddings/oleObject3.bin"/><Relationship Id="rId28" Type="http://schemas.openxmlformats.org/officeDocument/2006/relationships/image" Target="../media/image5.w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7.xml"/><Relationship Id="rId27"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3.png"/><Relationship Id="rId3" Type="http://schemas.openxmlformats.org/officeDocument/2006/relationships/slideLayout" Target="../slideLayouts/slideLayout42.xml"/><Relationship Id="rId21" Type="http://schemas.openxmlformats.org/officeDocument/2006/relationships/tags" Target="../tags/tag9.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1.emf"/><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oleObject" Target="../embeddings/oleObject5.bin"/><Relationship Id="rId28" Type="http://schemas.openxmlformats.org/officeDocument/2006/relationships/image" Target="../media/image5.wmf"/><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ags" Target="../tags/tag10.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oleObject" Target="../embeddings/oleObject7.bin"/><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tags" Target="../tags/tag14.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tags" Target="../tags/tag1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theme" Target="../theme/theme4.xml"/><Relationship Id="rId28" Type="http://schemas.openxmlformats.org/officeDocument/2006/relationships/image" Target="../media/image2.pn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1.emf"/><Relationship Id="rId30" Type="http://schemas.openxmlformats.org/officeDocument/2006/relationships/image" Target="../media/image5.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61A947-947B-46EA-94B4-A5A0E0B733AF}"/>
              </a:ext>
            </a:extLst>
          </p:cNvPr>
          <p:cNvGraphicFramePr>
            <a:graphicFrameLocks noChangeAspect="1"/>
          </p:cNvGraphicFramePr>
          <p:nvPr userDrawn="1">
            <p:custDataLst>
              <p:tags r:id="rId22"/>
            </p:custDataLst>
            <p:extLst>
              <p:ext uri="{D42A27DB-BD31-4B8C-83A1-F6EECF244321}">
                <p14:modId xmlns:p14="http://schemas.microsoft.com/office/powerpoint/2010/main" val="2260628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25" imgH="424" progId="TCLayout.ActiveDocument.1">
                  <p:embed/>
                </p:oleObj>
              </mc:Choice>
              <mc:Fallback>
                <p:oleObj name="think-cell Slide" r:id="rId24" imgW="425" imgH="424" progId="TCLayout.ActiveDocument.1">
                  <p:embed/>
                  <p:pic>
                    <p:nvPicPr>
                      <p:cNvPr id="3" name="Object 2" hidden="1">
                        <a:extLst>
                          <a:ext uri="{FF2B5EF4-FFF2-40B4-BE49-F238E27FC236}">
                            <a16:creationId xmlns:a16="http://schemas.microsoft.com/office/drawing/2014/main" id="{1F61A947-947B-46EA-94B4-A5A0E0B733A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9183CB6-3C3F-41D0-BEA0-AB9620CCF40F}"/>
              </a:ext>
            </a:extLst>
          </p:cNvPr>
          <p:cNvSpPr/>
          <p:nvPr userDrawn="1">
            <p:custDataLst>
              <p:tags r:id="rId2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latin typeface="Arial" panose="020B0604020202020204" pitchFamily="34" charset="0"/>
              <a:ea typeface="+mj-ea"/>
              <a:cs typeface="+mj-cs"/>
              <a:sym typeface="Arial" panose="020B0604020202020204" pitchFamily="34" charset="0"/>
            </a:endParaRPr>
          </a:p>
        </p:txBody>
      </p:sp>
      <p:pic>
        <p:nvPicPr>
          <p:cNvPr id="5" name="Picture 4">
            <a:extLst>
              <a:ext uri="{FF2B5EF4-FFF2-40B4-BE49-F238E27FC236}">
                <a16:creationId xmlns:a16="http://schemas.microsoft.com/office/drawing/2014/main" id="{DC6C0857-3A40-034D-854F-86142CD5F34F}"/>
              </a:ext>
            </a:extLst>
          </p:cNvPr>
          <p:cNvPicPr>
            <a:picLocks noChangeAspect="1"/>
          </p:cNvPicPr>
          <p:nvPr userDrawn="1"/>
        </p:nvPicPr>
        <p:blipFill rotWithShape="1">
          <a:blip r:embed="rId26" cstate="email">
            <a:extLst>
              <a:ext uri="{28A0092B-C50C-407E-A947-70E740481C1C}">
                <a14:useLocalDpi xmlns:a14="http://schemas.microsoft.com/office/drawing/2010/main"/>
              </a:ext>
            </a:extLst>
          </a:blip>
          <a:srcRect l="69348" b="47193"/>
          <a:stretch/>
        </p:blipFill>
        <p:spPr>
          <a:xfrm>
            <a:off x="0" y="4985602"/>
            <a:ext cx="1194094" cy="1880349"/>
          </a:xfrm>
          <a:prstGeom prst="rect">
            <a:avLst/>
          </a:prstGeom>
        </p:spPr>
      </p:pic>
      <p:sp>
        <p:nvSpPr>
          <p:cNvPr id="11" name="Rectangle 10">
            <a:extLst>
              <a:ext uri="{FF2B5EF4-FFF2-40B4-BE49-F238E27FC236}">
                <a16:creationId xmlns:a16="http://schemas.microsoft.com/office/drawing/2014/main" id="{C69531BD-FA4C-6045-A8E2-30882FAC922A}"/>
              </a:ext>
            </a:extLst>
          </p:cNvPr>
          <p:cNvSpPr/>
          <p:nvPr userDrawn="1"/>
        </p:nvSpPr>
        <p:spPr>
          <a:xfrm>
            <a:off x="0" y="6543222"/>
            <a:ext cx="12192000" cy="322729"/>
          </a:xfrm>
          <a:prstGeom prst="rect">
            <a:avLst/>
          </a:prstGeom>
          <a:solidFill>
            <a:srgbClr val="8E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07FAA6-2C80-2E48-B9D8-555AA140ED11}"/>
              </a:ext>
            </a:extLst>
          </p:cNvPr>
          <p:cNvSpPr txBox="1"/>
          <p:nvPr userDrawn="1"/>
        </p:nvSpPr>
        <p:spPr>
          <a:xfrm>
            <a:off x="8696445" y="6543222"/>
            <a:ext cx="3321934" cy="276999"/>
          </a:xfrm>
          <a:prstGeom prst="rect">
            <a:avLst/>
          </a:prstGeom>
          <a:noFill/>
        </p:spPr>
        <p:txBody>
          <a:bodyPr wrap="square" rtlCol="0">
            <a:spAutoFit/>
          </a:bodyPr>
          <a:lstStyle/>
          <a:p>
            <a:pPr algn="r"/>
            <a:fld id="{5A3BA94C-F088-AB4D-B691-A5CDD4780E2F}" type="slidenum">
              <a:rPr lang="en-US" sz="1200" smtClean="0">
                <a:solidFill>
                  <a:schemeClr val="bg1"/>
                </a:solidFill>
                <a:latin typeface="Arial" panose="020B0604020202020204" pitchFamily="34" charset="0"/>
                <a:cs typeface="Arial" panose="020B0604020202020204" pitchFamily="34" charset="0"/>
              </a:rPr>
              <a:pPr algn="r"/>
              <a:t>‹#›</a:t>
            </a:fld>
            <a:endParaRPr lang="en-US" sz="12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496A0B5-1B39-2D46-9957-47A5B623D2D4}"/>
              </a:ext>
            </a:extLst>
          </p:cNvPr>
          <p:cNvSpPr txBox="1"/>
          <p:nvPr userDrawn="1"/>
        </p:nvSpPr>
        <p:spPr>
          <a:xfrm>
            <a:off x="372035" y="6566372"/>
            <a:ext cx="5415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pitchFamily="34" charset="0"/>
                <a:cs typeface="Arial" panose="020B0604020202020204" pitchFamily="34" charset="0"/>
              </a:rPr>
              <a:t>Ascendis Health</a:t>
            </a:r>
            <a:r>
              <a:rPr lang="en-US" sz="1200" b="0">
                <a:solidFill>
                  <a:schemeClr val="bg1"/>
                </a:solidFill>
                <a:latin typeface="Arial" panose="020B0604020202020204" pitchFamily="34" charset="0"/>
                <a:cs typeface="Arial" panose="020B0604020202020204" pitchFamily="34" charset="0"/>
              </a:rPr>
              <a:t> – Interim </a:t>
            </a:r>
            <a:r>
              <a:rPr lang="en-US" sz="1200">
                <a:solidFill>
                  <a:schemeClr val="bg1"/>
                </a:solidFill>
                <a:latin typeface="Arial" panose="020B0604020202020204" pitchFamily="34" charset="0"/>
                <a:cs typeface="Arial" panose="020B0604020202020204" pitchFamily="34" charset="0"/>
              </a:rPr>
              <a:t>Results 2021</a:t>
            </a:r>
          </a:p>
        </p:txBody>
      </p:sp>
      <p:pic>
        <p:nvPicPr>
          <p:cNvPr id="14" name="Picture 13" descr="A picture containing tree&#10;&#10;Description automatically generated">
            <a:extLst>
              <a:ext uri="{FF2B5EF4-FFF2-40B4-BE49-F238E27FC236}">
                <a16:creationId xmlns:a16="http://schemas.microsoft.com/office/drawing/2014/main" id="{BCB96C6B-7B4E-40E3-AE43-80F445C774CC}"/>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rot="19876541" flipH="1">
            <a:off x="-861868" y="-525455"/>
            <a:ext cx="2133848" cy="1800716"/>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CDB4E33A-CFC3-48C6-9D9E-AAD04A54B5E8}"/>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9851665" y="281210"/>
            <a:ext cx="2031634" cy="618042"/>
          </a:xfrm>
          <a:prstGeom prst="rect">
            <a:avLst/>
          </a:prstGeom>
        </p:spPr>
      </p:pic>
      <p:sp>
        <p:nvSpPr>
          <p:cNvPr id="7" name="Title Placeholder 6"/>
          <p:cNvSpPr>
            <a:spLocks noGrp="1"/>
          </p:cNvSpPr>
          <p:nvPr>
            <p:ph type="title"/>
          </p:nvPr>
        </p:nvSpPr>
        <p:spPr>
          <a:xfrm>
            <a:off x="963561" y="374903"/>
            <a:ext cx="8888104" cy="430657"/>
          </a:xfrm>
          <a:prstGeom prst="rect">
            <a:avLst/>
          </a:prstGeom>
        </p:spPr>
        <p:txBody>
          <a:bodyPr vert="horz" wrap="square" lIns="0" tIns="0" rIns="0" bIns="0" rtlCol="0" anchor="b">
            <a:noAutofit/>
          </a:bodyPr>
          <a:lstStyle/>
          <a:p>
            <a:r>
              <a:rPr lang="en-US"/>
              <a:t>Add title</a:t>
            </a:r>
            <a:endParaRPr lang="en-ZA"/>
          </a:p>
        </p:txBody>
      </p:sp>
    </p:spTree>
    <p:extLst>
      <p:ext uri="{BB962C8B-B14F-4D97-AF65-F5344CB8AC3E}">
        <p14:creationId xmlns:p14="http://schemas.microsoft.com/office/powerpoint/2010/main" val="1576473697"/>
      </p:ext>
    </p:extLst>
  </p:cSld>
  <p:clrMap bg1="lt1" tx1="dk1" bg2="lt2" tx2="dk2" accent1="accent1" accent2="accent2" accent3="accent3" accent4="accent4" accent5="accent5" accent6="accent6" hlink="hlink" folHlink="folHlink"/>
  <p:sldLayoutIdLst>
    <p:sldLayoutId id="2147484228" r:id="rId1"/>
    <p:sldLayoutId id="2147484139" r:id="rId2"/>
    <p:sldLayoutId id="2147484198" r:id="rId3"/>
    <p:sldLayoutId id="2147484201" r:id="rId4"/>
    <p:sldLayoutId id="2147484199" r:id="rId5"/>
    <p:sldLayoutId id="2147484186" r:id="rId6"/>
    <p:sldLayoutId id="2147484149" r:id="rId7"/>
    <p:sldLayoutId id="2147484180" r:id="rId8"/>
    <p:sldLayoutId id="2147484189" r:id="rId9"/>
    <p:sldLayoutId id="2147484190" r:id="rId10"/>
    <p:sldLayoutId id="2147484196" r:id="rId11"/>
    <p:sldLayoutId id="2147484188" r:id="rId12"/>
    <p:sldLayoutId id="2147484197" r:id="rId13"/>
    <p:sldLayoutId id="2147484191" r:id="rId14"/>
    <p:sldLayoutId id="2147484192" r:id="rId15"/>
    <p:sldLayoutId id="2147484141" r:id="rId16"/>
    <p:sldLayoutId id="2147484173" r:id="rId17"/>
    <p:sldLayoutId id="2147484176" r:id="rId18"/>
    <p:sldLayoutId id="2147484193" r:id="rId19"/>
    <p:sldLayoutId id="2147484194" r:id="rId20"/>
  </p:sldLayoutIdLst>
  <p:transition>
    <p:fade/>
  </p:transition>
  <p:hf hdr="0" dt="0"/>
  <p:txStyles>
    <p:titleStyle>
      <a:lvl1pPr algn="l" defTabSz="513064" rtl="0" eaLnBrk="1" latinLnBrk="0" hangingPunct="1">
        <a:lnSpc>
          <a:spcPct val="100000"/>
        </a:lnSpc>
        <a:spcBef>
          <a:spcPct val="0"/>
        </a:spcBef>
        <a:buNone/>
        <a:defRPr lang="en-ZA" sz="2400" b="1" i="0" kern="1200" cap="none" baseline="0" dirty="0">
          <a:solidFill>
            <a:srgbClr val="003764"/>
          </a:solidFill>
          <a:latin typeface="+mj-lt"/>
          <a:ea typeface="+mj-ea"/>
          <a:cs typeface="+mj-cs"/>
        </a:defRPr>
      </a:lvl1pPr>
    </p:titleStyle>
    <p:body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29"/>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p:bodyStyle>
    <p:otherStyle>
      <a:defPPr>
        <a:defRPr lang="en-US"/>
      </a:defPPr>
      <a:lvl1pPr marL="0" algn="l" defTabSz="513064" rtl="0" eaLnBrk="1" latinLnBrk="0" hangingPunct="1">
        <a:defRPr sz="1010" kern="1200">
          <a:solidFill>
            <a:schemeClr val="tx1"/>
          </a:solidFill>
          <a:latin typeface="+mn-lt"/>
          <a:ea typeface="+mn-ea"/>
          <a:cs typeface="+mn-cs"/>
        </a:defRPr>
      </a:lvl1pPr>
      <a:lvl2pPr marL="256532" algn="l" defTabSz="513064" rtl="0" eaLnBrk="1" latinLnBrk="0" hangingPunct="1">
        <a:defRPr sz="1010" kern="1200">
          <a:solidFill>
            <a:schemeClr val="tx1"/>
          </a:solidFill>
          <a:latin typeface="+mn-lt"/>
          <a:ea typeface="+mn-ea"/>
          <a:cs typeface="+mn-cs"/>
        </a:defRPr>
      </a:lvl2pPr>
      <a:lvl3pPr marL="513064" algn="l" defTabSz="513064" rtl="0" eaLnBrk="1" latinLnBrk="0" hangingPunct="1">
        <a:defRPr sz="1010" kern="1200">
          <a:solidFill>
            <a:schemeClr val="tx1"/>
          </a:solidFill>
          <a:latin typeface="+mn-lt"/>
          <a:ea typeface="+mn-ea"/>
          <a:cs typeface="+mn-cs"/>
        </a:defRPr>
      </a:lvl3pPr>
      <a:lvl4pPr marL="769596" algn="l" defTabSz="513064" rtl="0" eaLnBrk="1" latinLnBrk="0" hangingPunct="1">
        <a:defRPr sz="1010" kern="1200">
          <a:solidFill>
            <a:schemeClr val="tx1"/>
          </a:solidFill>
          <a:latin typeface="+mn-lt"/>
          <a:ea typeface="+mn-ea"/>
          <a:cs typeface="+mn-cs"/>
        </a:defRPr>
      </a:lvl4pPr>
      <a:lvl5pPr marL="1026128" algn="l" defTabSz="513064" rtl="0" eaLnBrk="1" latinLnBrk="0" hangingPunct="1">
        <a:defRPr sz="1010" kern="1200">
          <a:solidFill>
            <a:schemeClr val="tx1"/>
          </a:solidFill>
          <a:latin typeface="+mn-lt"/>
          <a:ea typeface="+mn-ea"/>
          <a:cs typeface="+mn-cs"/>
        </a:defRPr>
      </a:lvl5pPr>
      <a:lvl6pPr marL="1282660" algn="l" defTabSz="513064" rtl="0" eaLnBrk="1" latinLnBrk="0" hangingPunct="1">
        <a:defRPr sz="1010" kern="1200">
          <a:solidFill>
            <a:schemeClr val="tx1"/>
          </a:solidFill>
          <a:latin typeface="+mn-lt"/>
          <a:ea typeface="+mn-ea"/>
          <a:cs typeface="+mn-cs"/>
        </a:defRPr>
      </a:lvl6pPr>
      <a:lvl7pPr marL="1539192" algn="l" defTabSz="513064" rtl="0" eaLnBrk="1" latinLnBrk="0" hangingPunct="1">
        <a:defRPr sz="1010" kern="1200">
          <a:solidFill>
            <a:schemeClr val="tx1"/>
          </a:solidFill>
          <a:latin typeface="+mn-lt"/>
          <a:ea typeface="+mn-ea"/>
          <a:cs typeface="+mn-cs"/>
        </a:defRPr>
      </a:lvl7pPr>
      <a:lvl8pPr marL="1795724" algn="l" defTabSz="513064" rtl="0" eaLnBrk="1" latinLnBrk="0" hangingPunct="1">
        <a:defRPr sz="1010" kern="1200">
          <a:solidFill>
            <a:schemeClr val="tx1"/>
          </a:solidFill>
          <a:latin typeface="+mn-lt"/>
          <a:ea typeface="+mn-ea"/>
          <a:cs typeface="+mn-cs"/>
        </a:defRPr>
      </a:lvl8pPr>
      <a:lvl9pPr marL="2052257" algn="l" defTabSz="513064" rtl="0" eaLnBrk="1" latinLnBrk="0" hangingPunct="1">
        <a:defRPr sz="101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24" userDrawn="1">
          <p15:clr>
            <a:srgbClr val="F26B43"/>
          </p15:clr>
        </p15:guide>
        <p15:guide id="1" pos="506">
          <p15:clr>
            <a:srgbClr val="F26B43"/>
          </p15:clr>
        </p15:guide>
        <p15:guide id="2" orient="horz" pos="3952" userDrawn="1">
          <p15:clr>
            <a:srgbClr val="F26B43"/>
          </p15:clr>
        </p15:guide>
        <p15:guide id="3" pos="7186">
          <p15:clr>
            <a:srgbClr val="F26B43"/>
          </p15:clr>
        </p15:guide>
        <p15:guide id="4" orient="horz" pos="697" userDrawn="1">
          <p15:clr>
            <a:srgbClr val="F26B43"/>
          </p15:clr>
        </p15:guide>
        <p15:guide id="6" orient="horz" pos="230" userDrawn="1">
          <p15:clr>
            <a:srgbClr val="F26B43"/>
          </p15:clr>
        </p15:guide>
        <p15:guide id="7" orient="horz" pos="4141" userDrawn="1">
          <p15:clr>
            <a:srgbClr val="F26B43"/>
          </p15:clr>
        </p15:guide>
        <p15:guide id="8" orient="horz" pos="3122" userDrawn="1">
          <p15:clr>
            <a:srgbClr val="F26B43"/>
          </p15:clr>
        </p15:guide>
        <p15:guide id="9" orient="horz" pos="3191" userDrawn="1">
          <p15:clr>
            <a:srgbClr val="F26B43"/>
          </p15:clr>
        </p15:guide>
        <p15:guide id="10" orient="horz" pos="3704" userDrawn="1">
          <p15:clr>
            <a:srgbClr val="F26B43"/>
          </p15:clr>
        </p15:guide>
        <p15:guide id="11" pos="72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997E0-593E-4162-838D-FAA10D56038D}"/>
              </a:ext>
            </a:extLst>
          </p:cNvPr>
          <p:cNvGraphicFramePr>
            <a:graphicFrameLocks noChangeAspect="1"/>
          </p:cNvGraphicFramePr>
          <p:nvPr userDrawn="1">
            <p:custDataLst>
              <p:tags r:id="rId21"/>
            </p:custDataLst>
            <p:extLst>
              <p:ext uri="{D42A27DB-BD31-4B8C-83A1-F6EECF244321}">
                <p14:modId xmlns:p14="http://schemas.microsoft.com/office/powerpoint/2010/main" val="1308673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25" imgH="424" progId="TCLayout.ActiveDocument.1">
                  <p:embed/>
                </p:oleObj>
              </mc:Choice>
              <mc:Fallback>
                <p:oleObj name="think-cell Slide" r:id="rId23" imgW="425" imgH="424" progId="TCLayout.ActiveDocument.1">
                  <p:embed/>
                  <p:pic>
                    <p:nvPicPr>
                      <p:cNvPr id="3" name="Object 2" hidden="1">
                        <a:extLst>
                          <a:ext uri="{FF2B5EF4-FFF2-40B4-BE49-F238E27FC236}">
                            <a16:creationId xmlns:a16="http://schemas.microsoft.com/office/drawing/2014/main" id="{CEE997E0-593E-4162-838D-FAA10D56038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B0F41B-E4DB-406B-A639-1499E7628293}"/>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latin typeface="Arial" panose="020B0604020202020204" pitchFamily="34" charset="0"/>
              <a:ea typeface="+mj-ea"/>
              <a:cs typeface="+mj-cs"/>
              <a:sym typeface="Arial" panose="020B0604020202020204" pitchFamily="34" charset="0"/>
            </a:endParaRPr>
          </a:p>
        </p:txBody>
      </p:sp>
      <p:pic>
        <p:nvPicPr>
          <p:cNvPr id="15" name="Picture 14">
            <a:extLst>
              <a:ext uri="{FF2B5EF4-FFF2-40B4-BE49-F238E27FC236}">
                <a16:creationId xmlns:a16="http://schemas.microsoft.com/office/drawing/2014/main" id="{9E670346-2778-174C-BEFC-30BA63B0F8FC}"/>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l="69348" b="47417"/>
          <a:stretch/>
        </p:blipFill>
        <p:spPr>
          <a:xfrm>
            <a:off x="-1" y="4985602"/>
            <a:ext cx="1194095" cy="1872398"/>
          </a:xfrm>
          <a:prstGeom prst="rect">
            <a:avLst/>
          </a:prstGeom>
        </p:spPr>
      </p:pic>
      <p:sp>
        <p:nvSpPr>
          <p:cNvPr id="11" name="Rectangle 10">
            <a:extLst>
              <a:ext uri="{FF2B5EF4-FFF2-40B4-BE49-F238E27FC236}">
                <a16:creationId xmlns:a16="http://schemas.microsoft.com/office/drawing/2014/main" id="{C69531BD-FA4C-6045-A8E2-30882FAC922A}"/>
              </a:ext>
            </a:extLst>
          </p:cNvPr>
          <p:cNvSpPr/>
          <p:nvPr userDrawn="1"/>
        </p:nvSpPr>
        <p:spPr>
          <a:xfrm>
            <a:off x="0" y="6543222"/>
            <a:ext cx="12192000" cy="322729"/>
          </a:xfrm>
          <a:prstGeom prst="rect">
            <a:avLst/>
          </a:prstGeom>
          <a:solidFill>
            <a:srgbClr val="8E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07FAA6-2C80-2E48-B9D8-555AA140ED11}"/>
              </a:ext>
            </a:extLst>
          </p:cNvPr>
          <p:cNvSpPr txBox="1"/>
          <p:nvPr userDrawn="1"/>
        </p:nvSpPr>
        <p:spPr>
          <a:xfrm>
            <a:off x="8696445" y="6543222"/>
            <a:ext cx="3321934" cy="276999"/>
          </a:xfrm>
          <a:prstGeom prst="rect">
            <a:avLst/>
          </a:prstGeom>
          <a:noFill/>
        </p:spPr>
        <p:txBody>
          <a:bodyPr wrap="square" rtlCol="0">
            <a:spAutoFit/>
          </a:bodyPr>
          <a:lstStyle/>
          <a:p>
            <a:pPr algn="r"/>
            <a:fld id="{5A3BA94C-F088-AB4D-B691-A5CDD4780E2F}" type="slidenum">
              <a:rPr lang="en-US" sz="1200" smtClean="0">
                <a:solidFill>
                  <a:schemeClr val="bg1"/>
                </a:solidFill>
                <a:latin typeface="Arial" panose="020B0604020202020204" pitchFamily="34" charset="0"/>
                <a:cs typeface="Arial" panose="020B0604020202020204" pitchFamily="34" charset="0"/>
              </a:rPr>
              <a:pPr algn="r"/>
              <a:t>‹#›</a:t>
            </a:fld>
            <a:endParaRPr lang="en-US" sz="12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BD10D36-F3AC-4750-9992-BF465AEB4878}"/>
              </a:ext>
            </a:extLst>
          </p:cNvPr>
          <p:cNvSpPr txBox="1"/>
          <p:nvPr userDrawn="1"/>
        </p:nvSpPr>
        <p:spPr>
          <a:xfrm>
            <a:off x="372035" y="6566372"/>
            <a:ext cx="5415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pitchFamily="34" charset="0"/>
                <a:cs typeface="Arial" panose="020B0604020202020204" pitchFamily="34" charset="0"/>
              </a:rPr>
              <a:t>Ascendis Health</a:t>
            </a:r>
            <a:r>
              <a:rPr lang="en-US" sz="1200" b="0">
                <a:solidFill>
                  <a:schemeClr val="bg1"/>
                </a:solidFill>
                <a:latin typeface="Arial" panose="020B0604020202020204" pitchFamily="34" charset="0"/>
                <a:cs typeface="Arial" panose="020B0604020202020204" pitchFamily="34" charset="0"/>
              </a:rPr>
              <a:t> - </a:t>
            </a:r>
            <a:r>
              <a:rPr lang="en-US" sz="1200">
                <a:solidFill>
                  <a:schemeClr val="bg1"/>
                </a:solidFill>
                <a:latin typeface="Arial" panose="020B0604020202020204" pitchFamily="34" charset="0"/>
                <a:cs typeface="Arial" panose="020B0604020202020204" pitchFamily="34" charset="0"/>
              </a:rPr>
              <a:t>Annual Results 2021</a:t>
            </a:r>
          </a:p>
        </p:txBody>
      </p:sp>
      <p:pic>
        <p:nvPicPr>
          <p:cNvPr id="20" name="Picture 19" descr="A picture containing tree&#10;&#10;Description automatically generated">
            <a:extLst>
              <a:ext uri="{FF2B5EF4-FFF2-40B4-BE49-F238E27FC236}">
                <a16:creationId xmlns:a16="http://schemas.microsoft.com/office/drawing/2014/main" id="{F190AE4A-3A06-473A-B190-48434A3735A4}"/>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rot="19876541" flipH="1">
            <a:off x="-861868" y="-525455"/>
            <a:ext cx="2133848" cy="1800716"/>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AC62A96E-1C62-4B83-BD0C-C0DBB9A4D548}"/>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851665" y="281210"/>
            <a:ext cx="2031634" cy="618042"/>
          </a:xfrm>
          <a:prstGeom prst="rect">
            <a:avLst/>
          </a:prstGeom>
        </p:spPr>
      </p:pic>
      <p:sp>
        <p:nvSpPr>
          <p:cNvPr id="22" name="Title Placeholder 6">
            <a:extLst>
              <a:ext uri="{FF2B5EF4-FFF2-40B4-BE49-F238E27FC236}">
                <a16:creationId xmlns:a16="http://schemas.microsoft.com/office/drawing/2014/main" id="{A58B2AC4-F3C5-465E-AC44-ACC2B00AB79B}"/>
              </a:ext>
            </a:extLst>
          </p:cNvPr>
          <p:cNvSpPr>
            <a:spLocks noGrp="1"/>
          </p:cNvSpPr>
          <p:nvPr>
            <p:ph type="title"/>
          </p:nvPr>
        </p:nvSpPr>
        <p:spPr>
          <a:xfrm>
            <a:off x="963561" y="374903"/>
            <a:ext cx="8888104" cy="430657"/>
          </a:xfrm>
          <a:prstGeom prst="rect">
            <a:avLst/>
          </a:prstGeom>
        </p:spPr>
        <p:txBody>
          <a:bodyPr vert="horz" wrap="square" lIns="0" tIns="0" rIns="0" bIns="0" rtlCol="0" anchor="b">
            <a:noAutofit/>
          </a:bodyPr>
          <a:lstStyle/>
          <a:p>
            <a:r>
              <a:rPr lang="en-US"/>
              <a:t>Add title</a:t>
            </a:r>
            <a:endParaRPr lang="en-ZA"/>
          </a:p>
        </p:txBody>
      </p:sp>
    </p:spTree>
    <p:extLst>
      <p:ext uri="{BB962C8B-B14F-4D97-AF65-F5344CB8AC3E}">
        <p14:creationId xmlns:p14="http://schemas.microsoft.com/office/powerpoint/2010/main" val="2652998600"/>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 id="2147484220" r:id="rId14"/>
    <p:sldLayoutId id="2147484221" r:id="rId15"/>
    <p:sldLayoutId id="2147484222" r:id="rId16"/>
    <p:sldLayoutId id="2147484224" r:id="rId17"/>
    <p:sldLayoutId id="2147484225" r:id="rId18"/>
    <p:sldLayoutId id="2147484226" r:id="rId19"/>
  </p:sldLayoutIdLst>
  <p:transition>
    <p:fade/>
  </p:transition>
  <p:hf hdr="0" dt="0"/>
  <p:txStyles>
    <p:titleStyle>
      <a:lvl1pPr algn="l" defTabSz="513064" rtl="0" eaLnBrk="1" latinLnBrk="0" hangingPunct="1">
        <a:lnSpc>
          <a:spcPct val="100000"/>
        </a:lnSpc>
        <a:spcBef>
          <a:spcPct val="0"/>
        </a:spcBef>
        <a:buNone/>
        <a:defRPr lang="en-ZA" sz="2400" b="1" i="0" kern="1200" cap="none" baseline="0" dirty="0">
          <a:solidFill>
            <a:srgbClr val="003764"/>
          </a:solidFill>
          <a:latin typeface="+mj-lt"/>
          <a:ea typeface="+mj-ea"/>
          <a:cs typeface="+mj-cs"/>
        </a:defRPr>
      </a:lvl1pPr>
    </p:titleStyle>
    <p:body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28"/>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p:bodyStyle>
    <p:otherStyle>
      <a:defPPr>
        <a:defRPr lang="en-US"/>
      </a:defPPr>
      <a:lvl1pPr marL="0" algn="l" defTabSz="513064" rtl="0" eaLnBrk="1" latinLnBrk="0" hangingPunct="1">
        <a:defRPr sz="1010" kern="1200">
          <a:solidFill>
            <a:schemeClr val="tx1"/>
          </a:solidFill>
          <a:latin typeface="+mn-lt"/>
          <a:ea typeface="+mn-ea"/>
          <a:cs typeface="+mn-cs"/>
        </a:defRPr>
      </a:lvl1pPr>
      <a:lvl2pPr marL="256532" algn="l" defTabSz="513064" rtl="0" eaLnBrk="1" latinLnBrk="0" hangingPunct="1">
        <a:defRPr sz="1010" kern="1200">
          <a:solidFill>
            <a:schemeClr val="tx1"/>
          </a:solidFill>
          <a:latin typeface="+mn-lt"/>
          <a:ea typeface="+mn-ea"/>
          <a:cs typeface="+mn-cs"/>
        </a:defRPr>
      </a:lvl2pPr>
      <a:lvl3pPr marL="513064" algn="l" defTabSz="513064" rtl="0" eaLnBrk="1" latinLnBrk="0" hangingPunct="1">
        <a:defRPr sz="1010" kern="1200">
          <a:solidFill>
            <a:schemeClr val="tx1"/>
          </a:solidFill>
          <a:latin typeface="+mn-lt"/>
          <a:ea typeface="+mn-ea"/>
          <a:cs typeface="+mn-cs"/>
        </a:defRPr>
      </a:lvl3pPr>
      <a:lvl4pPr marL="769596" algn="l" defTabSz="513064" rtl="0" eaLnBrk="1" latinLnBrk="0" hangingPunct="1">
        <a:defRPr sz="1010" kern="1200">
          <a:solidFill>
            <a:schemeClr val="tx1"/>
          </a:solidFill>
          <a:latin typeface="+mn-lt"/>
          <a:ea typeface="+mn-ea"/>
          <a:cs typeface="+mn-cs"/>
        </a:defRPr>
      </a:lvl4pPr>
      <a:lvl5pPr marL="1026128" algn="l" defTabSz="513064" rtl="0" eaLnBrk="1" latinLnBrk="0" hangingPunct="1">
        <a:defRPr sz="1010" kern="1200">
          <a:solidFill>
            <a:schemeClr val="tx1"/>
          </a:solidFill>
          <a:latin typeface="+mn-lt"/>
          <a:ea typeface="+mn-ea"/>
          <a:cs typeface="+mn-cs"/>
        </a:defRPr>
      </a:lvl5pPr>
      <a:lvl6pPr marL="1282660" algn="l" defTabSz="513064" rtl="0" eaLnBrk="1" latinLnBrk="0" hangingPunct="1">
        <a:defRPr sz="1010" kern="1200">
          <a:solidFill>
            <a:schemeClr val="tx1"/>
          </a:solidFill>
          <a:latin typeface="+mn-lt"/>
          <a:ea typeface="+mn-ea"/>
          <a:cs typeface="+mn-cs"/>
        </a:defRPr>
      </a:lvl6pPr>
      <a:lvl7pPr marL="1539192" algn="l" defTabSz="513064" rtl="0" eaLnBrk="1" latinLnBrk="0" hangingPunct="1">
        <a:defRPr sz="1010" kern="1200">
          <a:solidFill>
            <a:schemeClr val="tx1"/>
          </a:solidFill>
          <a:latin typeface="+mn-lt"/>
          <a:ea typeface="+mn-ea"/>
          <a:cs typeface="+mn-cs"/>
        </a:defRPr>
      </a:lvl7pPr>
      <a:lvl8pPr marL="1795724" algn="l" defTabSz="513064" rtl="0" eaLnBrk="1" latinLnBrk="0" hangingPunct="1">
        <a:defRPr sz="1010" kern="1200">
          <a:solidFill>
            <a:schemeClr val="tx1"/>
          </a:solidFill>
          <a:latin typeface="+mn-lt"/>
          <a:ea typeface="+mn-ea"/>
          <a:cs typeface="+mn-cs"/>
        </a:defRPr>
      </a:lvl8pPr>
      <a:lvl9pPr marL="2052257" algn="l" defTabSz="513064" rtl="0" eaLnBrk="1" latinLnBrk="0" hangingPunct="1">
        <a:defRPr sz="101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24">
          <p15:clr>
            <a:srgbClr val="F26B43"/>
          </p15:clr>
        </p15:guide>
        <p15:guide id="1" pos="506">
          <p15:clr>
            <a:srgbClr val="F26B43"/>
          </p15:clr>
        </p15:guide>
        <p15:guide id="2" orient="horz" pos="3952">
          <p15:clr>
            <a:srgbClr val="F26B43"/>
          </p15:clr>
        </p15:guide>
        <p15:guide id="3" pos="7186">
          <p15:clr>
            <a:srgbClr val="F26B43"/>
          </p15:clr>
        </p15:guide>
        <p15:guide id="4" orient="horz" pos="697">
          <p15:clr>
            <a:srgbClr val="F26B43"/>
          </p15:clr>
        </p15:guide>
        <p15:guide id="6" orient="horz" pos="230">
          <p15:clr>
            <a:srgbClr val="F26B43"/>
          </p15:clr>
        </p15:guide>
        <p15:guide id="7" orient="horz" pos="4141">
          <p15:clr>
            <a:srgbClr val="F26B43"/>
          </p15:clr>
        </p15:guide>
        <p15:guide id="8" orient="horz" pos="3122">
          <p15:clr>
            <a:srgbClr val="F26B43"/>
          </p15:clr>
        </p15:guide>
        <p15:guide id="9" orient="horz" pos="3191">
          <p15:clr>
            <a:srgbClr val="F26B43"/>
          </p15:clr>
        </p15:guide>
        <p15:guide id="10" orient="horz" pos="3704">
          <p15:clr>
            <a:srgbClr val="F26B43"/>
          </p15:clr>
        </p15:guide>
        <p15:guide id="11" pos="72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BBFB03B-5DA2-40C4-8400-456F532C988D}"/>
              </a:ext>
            </a:extLst>
          </p:cNvPr>
          <p:cNvGraphicFramePr>
            <a:graphicFrameLocks noChangeAspect="1"/>
          </p:cNvGraphicFramePr>
          <p:nvPr userDrawn="1">
            <p:custDataLst>
              <p:tags r:id="rId21"/>
            </p:custDataLst>
            <p:extLst>
              <p:ext uri="{D42A27DB-BD31-4B8C-83A1-F6EECF244321}">
                <p14:modId xmlns:p14="http://schemas.microsoft.com/office/powerpoint/2010/main" val="1408070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25" imgH="424" progId="TCLayout.ActiveDocument.1">
                  <p:embed/>
                </p:oleObj>
              </mc:Choice>
              <mc:Fallback>
                <p:oleObj name="think-cell Slide" r:id="rId23" imgW="425" imgH="424" progId="TCLayout.ActiveDocument.1">
                  <p:embed/>
                  <p:pic>
                    <p:nvPicPr>
                      <p:cNvPr id="3" name="Object 2" hidden="1">
                        <a:extLst>
                          <a:ext uri="{FF2B5EF4-FFF2-40B4-BE49-F238E27FC236}">
                            <a16:creationId xmlns:a16="http://schemas.microsoft.com/office/drawing/2014/main" id="{0BBFB03B-5DA2-40C4-8400-456F532C988D}"/>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7C5EB4-BA21-49C2-894E-4A4259A0F8BC}"/>
              </a:ext>
            </a:extLst>
          </p:cNvPr>
          <p:cNvSpPr/>
          <p:nvPr userDrawn="1">
            <p:custDataLst>
              <p:tags r:id="rId2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latin typeface="Arial" panose="020B0604020202020204" pitchFamily="34" charset="0"/>
              <a:ea typeface="+mj-ea"/>
              <a:cs typeface="+mj-cs"/>
              <a:sym typeface="Arial" panose="020B0604020202020204" pitchFamily="34" charset="0"/>
            </a:endParaRPr>
          </a:p>
        </p:txBody>
      </p:sp>
      <p:pic>
        <p:nvPicPr>
          <p:cNvPr id="15" name="Picture 14">
            <a:extLst>
              <a:ext uri="{FF2B5EF4-FFF2-40B4-BE49-F238E27FC236}">
                <a16:creationId xmlns:a16="http://schemas.microsoft.com/office/drawing/2014/main" id="{EE502298-A517-904C-9255-6744D05A962E}"/>
              </a:ext>
            </a:extLst>
          </p:cNvPr>
          <p:cNvPicPr>
            <a:picLocks noChangeAspect="1"/>
          </p:cNvPicPr>
          <p:nvPr userDrawn="1"/>
        </p:nvPicPr>
        <p:blipFill rotWithShape="1">
          <a:blip r:embed="rId25" cstate="email">
            <a:extLst>
              <a:ext uri="{28A0092B-C50C-407E-A947-70E740481C1C}">
                <a14:useLocalDpi xmlns:a14="http://schemas.microsoft.com/office/drawing/2010/main"/>
              </a:ext>
            </a:extLst>
          </a:blip>
          <a:srcRect l="69348" b="47193"/>
          <a:stretch/>
        </p:blipFill>
        <p:spPr>
          <a:xfrm>
            <a:off x="0" y="4985602"/>
            <a:ext cx="1194094" cy="1880349"/>
          </a:xfrm>
          <a:prstGeom prst="rect">
            <a:avLst/>
          </a:prstGeom>
        </p:spPr>
      </p:pic>
      <p:sp>
        <p:nvSpPr>
          <p:cNvPr id="11" name="Rectangle 10">
            <a:extLst>
              <a:ext uri="{FF2B5EF4-FFF2-40B4-BE49-F238E27FC236}">
                <a16:creationId xmlns:a16="http://schemas.microsoft.com/office/drawing/2014/main" id="{C69531BD-FA4C-6045-A8E2-30882FAC922A}"/>
              </a:ext>
            </a:extLst>
          </p:cNvPr>
          <p:cNvSpPr/>
          <p:nvPr userDrawn="1"/>
        </p:nvSpPr>
        <p:spPr>
          <a:xfrm>
            <a:off x="0" y="6543222"/>
            <a:ext cx="12192000" cy="322729"/>
          </a:xfrm>
          <a:prstGeom prst="rect">
            <a:avLst/>
          </a:prstGeom>
          <a:solidFill>
            <a:srgbClr val="8E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07FAA6-2C80-2E48-B9D8-555AA140ED11}"/>
              </a:ext>
            </a:extLst>
          </p:cNvPr>
          <p:cNvSpPr txBox="1"/>
          <p:nvPr userDrawn="1"/>
        </p:nvSpPr>
        <p:spPr>
          <a:xfrm>
            <a:off x="8696445" y="6543222"/>
            <a:ext cx="3321934" cy="276999"/>
          </a:xfrm>
          <a:prstGeom prst="rect">
            <a:avLst/>
          </a:prstGeom>
          <a:noFill/>
        </p:spPr>
        <p:txBody>
          <a:bodyPr wrap="square" rtlCol="0">
            <a:spAutoFit/>
          </a:bodyPr>
          <a:lstStyle/>
          <a:p>
            <a:pPr algn="r"/>
            <a:fld id="{5A3BA94C-F088-AB4D-B691-A5CDD4780E2F}" type="slidenum">
              <a:rPr lang="en-US" sz="1200" smtClean="0">
                <a:solidFill>
                  <a:schemeClr val="bg1"/>
                </a:solidFill>
                <a:latin typeface="Arial" panose="020B0604020202020204" pitchFamily="34" charset="0"/>
                <a:cs typeface="Arial" panose="020B0604020202020204" pitchFamily="34" charset="0"/>
              </a:rPr>
              <a:pPr algn="r"/>
              <a:t>‹#›</a:t>
            </a:fld>
            <a:endParaRPr lang="en-US" sz="120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393F69-0E6D-4819-8745-A3DAEBC34794}"/>
              </a:ext>
            </a:extLst>
          </p:cNvPr>
          <p:cNvSpPr txBox="1"/>
          <p:nvPr userDrawn="1"/>
        </p:nvSpPr>
        <p:spPr>
          <a:xfrm>
            <a:off x="372035" y="6566372"/>
            <a:ext cx="5415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pitchFamily="34" charset="0"/>
                <a:cs typeface="Arial" panose="020B0604020202020204" pitchFamily="34" charset="0"/>
              </a:rPr>
              <a:t>Ascendis Health</a:t>
            </a:r>
            <a:r>
              <a:rPr lang="en-US" sz="1200" b="0">
                <a:solidFill>
                  <a:schemeClr val="bg1"/>
                </a:solidFill>
                <a:latin typeface="Arial" panose="020B0604020202020204" pitchFamily="34" charset="0"/>
                <a:cs typeface="Arial" panose="020B0604020202020204" pitchFamily="34" charset="0"/>
              </a:rPr>
              <a:t> – Interim </a:t>
            </a:r>
            <a:r>
              <a:rPr lang="en-US" sz="1200">
                <a:solidFill>
                  <a:schemeClr val="bg1"/>
                </a:solidFill>
                <a:latin typeface="Arial" panose="020B0604020202020204" pitchFamily="34" charset="0"/>
                <a:cs typeface="Arial" panose="020B0604020202020204" pitchFamily="34" charset="0"/>
              </a:rPr>
              <a:t>Results 2021</a:t>
            </a:r>
          </a:p>
        </p:txBody>
      </p:sp>
      <p:pic>
        <p:nvPicPr>
          <p:cNvPr id="13" name="Picture 12" descr="A picture containing tree&#10;&#10;Description automatically generated">
            <a:extLst>
              <a:ext uri="{FF2B5EF4-FFF2-40B4-BE49-F238E27FC236}">
                <a16:creationId xmlns:a16="http://schemas.microsoft.com/office/drawing/2014/main" id="{5D8B35FA-DCFA-40B5-89F2-EE7D7DE4805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rot="19876541" flipH="1">
            <a:off x="-861868" y="-525455"/>
            <a:ext cx="2133848" cy="1800716"/>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30142EFA-1848-4AB6-B9F7-7F6FA0384664}"/>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851665" y="281210"/>
            <a:ext cx="2031634" cy="618042"/>
          </a:xfrm>
          <a:prstGeom prst="rect">
            <a:avLst/>
          </a:prstGeom>
        </p:spPr>
      </p:pic>
      <p:sp>
        <p:nvSpPr>
          <p:cNvPr id="19" name="Title Placeholder 6">
            <a:extLst>
              <a:ext uri="{FF2B5EF4-FFF2-40B4-BE49-F238E27FC236}">
                <a16:creationId xmlns:a16="http://schemas.microsoft.com/office/drawing/2014/main" id="{1FE65A45-AA45-43BC-8E66-6F25BE85BE28}"/>
              </a:ext>
            </a:extLst>
          </p:cNvPr>
          <p:cNvSpPr>
            <a:spLocks noGrp="1"/>
          </p:cNvSpPr>
          <p:nvPr>
            <p:ph type="title"/>
          </p:nvPr>
        </p:nvSpPr>
        <p:spPr>
          <a:xfrm>
            <a:off x="963561" y="374903"/>
            <a:ext cx="8888104" cy="430657"/>
          </a:xfrm>
          <a:prstGeom prst="rect">
            <a:avLst/>
          </a:prstGeom>
        </p:spPr>
        <p:txBody>
          <a:bodyPr vert="horz" wrap="square" lIns="0" tIns="0" rIns="0" bIns="0" rtlCol="0" anchor="b">
            <a:noAutofit/>
          </a:bodyPr>
          <a:lstStyle/>
          <a:p>
            <a:r>
              <a:rPr lang="en-US"/>
              <a:t>Add title</a:t>
            </a:r>
            <a:endParaRPr lang="en-ZA"/>
          </a:p>
        </p:txBody>
      </p:sp>
    </p:spTree>
    <p:extLst>
      <p:ext uri="{BB962C8B-B14F-4D97-AF65-F5344CB8AC3E}">
        <p14:creationId xmlns:p14="http://schemas.microsoft.com/office/powerpoint/2010/main" val="697930028"/>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2" r:id="rId17"/>
    <p:sldLayoutId id="2147484253" r:id="rId18"/>
    <p:sldLayoutId id="2147484347" r:id="rId19"/>
  </p:sldLayoutIdLst>
  <p:transition>
    <p:fade/>
  </p:transition>
  <p:hf hdr="0" dt="0"/>
  <p:txStyles>
    <p:titleStyle>
      <a:lvl1pPr algn="l" defTabSz="513064" rtl="0" eaLnBrk="1" latinLnBrk="0" hangingPunct="1">
        <a:lnSpc>
          <a:spcPct val="100000"/>
        </a:lnSpc>
        <a:spcBef>
          <a:spcPct val="0"/>
        </a:spcBef>
        <a:buNone/>
        <a:defRPr lang="en-ZA" sz="2400" b="1" i="0" kern="1200" cap="none" baseline="0" dirty="0">
          <a:solidFill>
            <a:srgbClr val="003764"/>
          </a:solidFill>
          <a:latin typeface="+mj-lt"/>
          <a:ea typeface="+mj-ea"/>
          <a:cs typeface="+mj-cs"/>
        </a:defRPr>
      </a:lvl1pPr>
    </p:titleStyle>
    <p:body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28"/>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p:bodyStyle>
    <p:otherStyle>
      <a:defPPr>
        <a:defRPr lang="en-US"/>
      </a:defPPr>
      <a:lvl1pPr marL="0" algn="l" defTabSz="513064" rtl="0" eaLnBrk="1" latinLnBrk="0" hangingPunct="1">
        <a:defRPr sz="1010" kern="1200">
          <a:solidFill>
            <a:schemeClr val="tx1"/>
          </a:solidFill>
          <a:latin typeface="+mn-lt"/>
          <a:ea typeface="+mn-ea"/>
          <a:cs typeface="+mn-cs"/>
        </a:defRPr>
      </a:lvl1pPr>
      <a:lvl2pPr marL="256532" algn="l" defTabSz="513064" rtl="0" eaLnBrk="1" latinLnBrk="0" hangingPunct="1">
        <a:defRPr sz="1010" kern="1200">
          <a:solidFill>
            <a:schemeClr val="tx1"/>
          </a:solidFill>
          <a:latin typeface="+mn-lt"/>
          <a:ea typeface="+mn-ea"/>
          <a:cs typeface="+mn-cs"/>
        </a:defRPr>
      </a:lvl2pPr>
      <a:lvl3pPr marL="513064" algn="l" defTabSz="513064" rtl="0" eaLnBrk="1" latinLnBrk="0" hangingPunct="1">
        <a:defRPr sz="1010" kern="1200">
          <a:solidFill>
            <a:schemeClr val="tx1"/>
          </a:solidFill>
          <a:latin typeface="+mn-lt"/>
          <a:ea typeface="+mn-ea"/>
          <a:cs typeface="+mn-cs"/>
        </a:defRPr>
      </a:lvl3pPr>
      <a:lvl4pPr marL="769596" algn="l" defTabSz="513064" rtl="0" eaLnBrk="1" latinLnBrk="0" hangingPunct="1">
        <a:defRPr sz="1010" kern="1200">
          <a:solidFill>
            <a:schemeClr val="tx1"/>
          </a:solidFill>
          <a:latin typeface="+mn-lt"/>
          <a:ea typeface="+mn-ea"/>
          <a:cs typeface="+mn-cs"/>
        </a:defRPr>
      </a:lvl4pPr>
      <a:lvl5pPr marL="1026128" algn="l" defTabSz="513064" rtl="0" eaLnBrk="1" latinLnBrk="0" hangingPunct="1">
        <a:defRPr sz="1010" kern="1200">
          <a:solidFill>
            <a:schemeClr val="tx1"/>
          </a:solidFill>
          <a:latin typeface="+mn-lt"/>
          <a:ea typeface="+mn-ea"/>
          <a:cs typeface="+mn-cs"/>
        </a:defRPr>
      </a:lvl5pPr>
      <a:lvl6pPr marL="1282660" algn="l" defTabSz="513064" rtl="0" eaLnBrk="1" latinLnBrk="0" hangingPunct="1">
        <a:defRPr sz="1010" kern="1200">
          <a:solidFill>
            <a:schemeClr val="tx1"/>
          </a:solidFill>
          <a:latin typeface="+mn-lt"/>
          <a:ea typeface="+mn-ea"/>
          <a:cs typeface="+mn-cs"/>
        </a:defRPr>
      </a:lvl6pPr>
      <a:lvl7pPr marL="1539192" algn="l" defTabSz="513064" rtl="0" eaLnBrk="1" latinLnBrk="0" hangingPunct="1">
        <a:defRPr sz="1010" kern="1200">
          <a:solidFill>
            <a:schemeClr val="tx1"/>
          </a:solidFill>
          <a:latin typeface="+mn-lt"/>
          <a:ea typeface="+mn-ea"/>
          <a:cs typeface="+mn-cs"/>
        </a:defRPr>
      </a:lvl7pPr>
      <a:lvl8pPr marL="1795724" algn="l" defTabSz="513064" rtl="0" eaLnBrk="1" latinLnBrk="0" hangingPunct="1">
        <a:defRPr sz="1010" kern="1200">
          <a:solidFill>
            <a:schemeClr val="tx1"/>
          </a:solidFill>
          <a:latin typeface="+mn-lt"/>
          <a:ea typeface="+mn-ea"/>
          <a:cs typeface="+mn-cs"/>
        </a:defRPr>
      </a:lvl8pPr>
      <a:lvl9pPr marL="2052257" algn="l" defTabSz="513064" rtl="0" eaLnBrk="1" latinLnBrk="0" hangingPunct="1">
        <a:defRPr sz="101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24">
          <p15:clr>
            <a:srgbClr val="F26B43"/>
          </p15:clr>
        </p15:guide>
        <p15:guide id="1" pos="506">
          <p15:clr>
            <a:srgbClr val="F26B43"/>
          </p15:clr>
        </p15:guide>
        <p15:guide id="2" orient="horz" pos="3952">
          <p15:clr>
            <a:srgbClr val="F26B43"/>
          </p15:clr>
        </p15:guide>
        <p15:guide id="3" pos="7186">
          <p15:clr>
            <a:srgbClr val="F26B43"/>
          </p15:clr>
        </p15:guide>
        <p15:guide id="4" orient="horz" pos="697">
          <p15:clr>
            <a:srgbClr val="F26B43"/>
          </p15:clr>
        </p15:guide>
        <p15:guide id="6" orient="horz" pos="230">
          <p15:clr>
            <a:srgbClr val="F26B43"/>
          </p15:clr>
        </p15:guide>
        <p15:guide id="7" orient="horz" pos="4141">
          <p15:clr>
            <a:srgbClr val="F26B43"/>
          </p15:clr>
        </p15:guide>
        <p15:guide id="8" orient="horz" pos="3122">
          <p15:clr>
            <a:srgbClr val="F26B43"/>
          </p15:clr>
        </p15:guide>
        <p15:guide id="9" orient="horz" pos="3191">
          <p15:clr>
            <a:srgbClr val="F26B43"/>
          </p15:clr>
        </p15:guide>
        <p15:guide id="10" orient="horz" pos="3704">
          <p15:clr>
            <a:srgbClr val="F26B43"/>
          </p15:clr>
        </p15:guide>
        <p15:guide id="11" pos="726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592B28-C19D-40CB-98F7-CC78CF912319}"/>
              </a:ext>
            </a:extLst>
          </p:cNvPr>
          <p:cNvGraphicFramePr>
            <a:graphicFrameLocks noChangeAspect="1"/>
          </p:cNvGraphicFramePr>
          <p:nvPr userDrawn="1">
            <p:custDataLst>
              <p:tags r:id="rId24"/>
            </p:custDataLst>
            <p:extLst>
              <p:ext uri="{D42A27DB-BD31-4B8C-83A1-F6EECF244321}">
                <p14:modId xmlns:p14="http://schemas.microsoft.com/office/powerpoint/2010/main" val="1125222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425" imgH="424" progId="TCLayout.ActiveDocument.1">
                  <p:embed/>
                </p:oleObj>
              </mc:Choice>
              <mc:Fallback>
                <p:oleObj name="think-cell Slide" r:id="rId26" imgW="425" imgH="424" progId="TCLayout.ActiveDocument.1">
                  <p:embed/>
                  <p:pic>
                    <p:nvPicPr>
                      <p:cNvPr id="3" name="Object 2" hidden="1">
                        <a:extLst>
                          <a:ext uri="{FF2B5EF4-FFF2-40B4-BE49-F238E27FC236}">
                            <a16:creationId xmlns:a16="http://schemas.microsoft.com/office/drawing/2014/main" id="{65592B28-C19D-40CB-98F7-CC78CF91231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B69F9BA-7551-4180-B339-57F83A19BF40}"/>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400" b="1" i="0" baseline="0">
              <a:latin typeface="Arial" panose="020B0604020202020204" pitchFamily="34" charset="0"/>
              <a:ea typeface="+mj-ea"/>
              <a:cs typeface="+mj-cs"/>
              <a:sym typeface="Arial" panose="020B0604020202020204" pitchFamily="34" charset="0"/>
            </a:endParaRPr>
          </a:p>
        </p:txBody>
      </p:sp>
      <p:pic>
        <p:nvPicPr>
          <p:cNvPr id="16" name="Picture 15">
            <a:extLst>
              <a:ext uri="{FF2B5EF4-FFF2-40B4-BE49-F238E27FC236}">
                <a16:creationId xmlns:a16="http://schemas.microsoft.com/office/drawing/2014/main" id="{B81D75A2-3845-F141-9350-A66A29F5B7DF}"/>
              </a:ext>
            </a:extLst>
          </p:cNvPr>
          <p:cNvPicPr>
            <a:picLocks noChangeAspect="1"/>
          </p:cNvPicPr>
          <p:nvPr userDrawn="1"/>
        </p:nvPicPr>
        <p:blipFill rotWithShape="1">
          <a:blip r:embed="rId28" cstate="email">
            <a:extLst>
              <a:ext uri="{28A0092B-C50C-407E-A947-70E740481C1C}">
                <a14:useLocalDpi xmlns:a14="http://schemas.microsoft.com/office/drawing/2010/main"/>
              </a:ext>
            </a:extLst>
          </a:blip>
          <a:srcRect l="69348" b="47828"/>
          <a:stretch/>
        </p:blipFill>
        <p:spPr>
          <a:xfrm>
            <a:off x="0" y="4985602"/>
            <a:ext cx="1194094" cy="1857769"/>
          </a:xfrm>
          <a:prstGeom prst="rect">
            <a:avLst/>
          </a:prstGeom>
        </p:spPr>
      </p:pic>
      <p:sp>
        <p:nvSpPr>
          <p:cNvPr id="11" name="Rectangle 10">
            <a:extLst>
              <a:ext uri="{FF2B5EF4-FFF2-40B4-BE49-F238E27FC236}">
                <a16:creationId xmlns:a16="http://schemas.microsoft.com/office/drawing/2014/main" id="{C69531BD-FA4C-6045-A8E2-30882FAC922A}"/>
              </a:ext>
            </a:extLst>
          </p:cNvPr>
          <p:cNvSpPr/>
          <p:nvPr userDrawn="1"/>
        </p:nvSpPr>
        <p:spPr>
          <a:xfrm>
            <a:off x="0" y="6543222"/>
            <a:ext cx="12192000" cy="322729"/>
          </a:xfrm>
          <a:prstGeom prst="rect">
            <a:avLst/>
          </a:prstGeom>
          <a:solidFill>
            <a:srgbClr val="8E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E07FAA6-2C80-2E48-B9D8-555AA140ED11}"/>
              </a:ext>
            </a:extLst>
          </p:cNvPr>
          <p:cNvSpPr txBox="1"/>
          <p:nvPr userDrawn="1"/>
        </p:nvSpPr>
        <p:spPr>
          <a:xfrm>
            <a:off x="8696445" y="6543222"/>
            <a:ext cx="3321934" cy="276999"/>
          </a:xfrm>
          <a:prstGeom prst="rect">
            <a:avLst/>
          </a:prstGeom>
          <a:noFill/>
        </p:spPr>
        <p:txBody>
          <a:bodyPr wrap="square" rtlCol="0">
            <a:spAutoFit/>
          </a:bodyPr>
          <a:lstStyle/>
          <a:p>
            <a:pPr algn="r"/>
            <a:fld id="{5A3BA94C-F088-AB4D-B691-A5CDD4780E2F}" type="slidenum">
              <a:rPr lang="en-US" sz="1200" smtClean="0">
                <a:solidFill>
                  <a:schemeClr val="bg1"/>
                </a:solidFill>
                <a:latin typeface="Arial" panose="020B0604020202020204" pitchFamily="34" charset="0"/>
                <a:cs typeface="Arial" panose="020B0604020202020204" pitchFamily="34" charset="0"/>
              </a:rPr>
              <a:pPr algn="r"/>
              <a:t>‹#›</a:t>
            </a:fld>
            <a:endParaRPr lang="en-US" sz="12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496A0B5-1B39-2D46-9957-47A5B623D2D4}"/>
              </a:ext>
            </a:extLst>
          </p:cNvPr>
          <p:cNvSpPr txBox="1"/>
          <p:nvPr userDrawn="1"/>
        </p:nvSpPr>
        <p:spPr>
          <a:xfrm>
            <a:off x="372035" y="6566372"/>
            <a:ext cx="54151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pitchFamily="34" charset="0"/>
                <a:cs typeface="Arial" panose="020B0604020202020204" pitchFamily="34" charset="0"/>
              </a:rPr>
              <a:t>Ascendis Health</a:t>
            </a:r>
            <a:r>
              <a:rPr lang="en-US" sz="1200" b="0">
                <a:solidFill>
                  <a:schemeClr val="bg1"/>
                </a:solidFill>
                <a:latin typeface="Arial" panose="020B0604020202020204" pitchFamily="34" charset="0"/>
                <a:cs typeface="Arial" panose="020B0604020202020204" pitchFamily="34" charset="0"/>
              </a:rPr>
              <a:t> - </a:t>
            </a:r>
            <a:r>
              <a:rPr lang="en-US" sz="1200">
                <a:solidFill>
                  <a:schemeClr val="bg1"/>
                </a:solidFill>
                <a:latin typeface="Arial" panose="020B0604020202020204" pitchFamily="34" charset="0"/>
                <a:cs typeface="Arial" panose="020B0604020202020204" pitchFamily="34" charset="0"/>
              </a:rPr>
              <a:t>Annual Results 2021</a:t>
            </a:r>
          </a:p>
        </p:txBody>
      </p:sp>
      <p:pic>
        <p:nvPicPr>
          <p:cNvPr id="15" name="Picture 14" descr="A picture containing drawing&#10;&#10;Description automatically generated">
            <a:extLst>
              <a:ext uri="{FF2B5EF4-FFF2-40B4-BE49-F238E27FC236}">
                <a16:creationId xmlns:a16="http://schemas.microsoft.com/office/drawing/2014/main" id="{2C593CB5-FE56-4002-9623-79A68817334D}"/>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9851665" y="281210"/>
            <a:ext cx="2031634" cy="618042"/>
          </a:xfrm>
          <a:prstGeom prst="rect">
            <a:avLst/>
          </a:prstGeom>
        </p:spPr>
      </p:pic>
      <p:sp>
        <p:nvSpPr>
          <p:cNvPr id="20" name="Title Placeholder 6">
            <a:extLst>
              <a:ext uri="{FF2B5EF4-FFF2-40B4-BE49-F238E27FC236}">
                <a16:creationId xmlns:a16="http://schemas.microsoft.com/office/drawing/2014/main" id="{11367427-7072-4D57-8DE1-202EA337D909}"/>
              </a:ext>
            </a:extLst>
          </p:cNvPr>
          <p:cNvSpPr>
            <a:spLocks noGrp="1"/>
          </p:cNvSpPr>
          <p:nvPr>
            <p:ph type="title"/>
          </p:nvPr>
        </p:nvSpPr>
        <p:spPr>
          <a:xfrm>
            <a:off x="963561" y="374903"/>
            <a:ext cx="8888104" cy="430657"/>
          </a:xfrm>
          <a:prstGeom prst="rect">
            <a:avLst/>
          </a:prstGeom>
        </p:spPr>
        <p:txBody>
          <a:bodyPr vert="horz" wrap="square" lIns="0" tIns="0" rIns="0" bIns="0" rtlCol="0" anchor="b">
            <a:noAutofit/>
          </a:bodyPr>
          <a:lstStyle/>
          <a:p>
            <a:r>
              <a:rPr lang="en-US"/>
              <a:t>Add title</a:t>
            </a:r>
            <a:endParaRPr lang="en-ZA"/>
          </a:p>
        </p:txBody>
      </p:sp>
    </p:spTree>
    <p:extLst>
      <p:ext uri="{BB962C8B-B14F-4D97-AF65-F5344CB8AC3E}">
        <p14:creationId xmlns:p14="http://schemas.microsoft.com/office/powerpoint/2010/main" val="1333373191"/>
      </p:ext>
    </p:extLst>
  </p:cSld>
  <p:clrMap bg1="lt1" tx1="dk1" bg2="lt2" tx2="dk2" accent1="accent1" accent2="accent2" accent3="accent3" accent4="accent4" accent5="accent5" accent6="accent6" hlink="hlink" folHlink="folHlink"/>
  <p:sldLayoutIdLst>
    <p:sldLayoutId id="2147484308" r:id="rId1"/>
    <p:sldLayoutId id="2147484340" r:id="rId2"/>
    <p:sldLayoutId id="2147484346"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 id="2147484327" r:id="rId13"/>
    <p:sldLayoutId id="2147484328" r:id="rId14"/>
    <p:sldLayoutId id="2147484329" r:id="rId15"/>
    <p:sldLayoutId id="2147484330" r:id="rId16"/>
    <p:sldLayoutId id="2147484331" r:id="rId17"/>
    <p:sldLayoutId id="2147484332" r:id="rId18"/>
    <p:sldLayoutId id="2147484333" r:id="rId19"/>
    <p:sldLayoutId id="2147484335" r:id="rId20"/>
    <p:sldLayoutId id="2147484336" r:id="rId21"/>
    <p:sldLayoutId id="2147484337" r:id="rId22"/>
  </p:sldLayoutIdLst>
  <p:transition>
    <p:fade/>
  </p:transition>
  <p:hf hdr="0" dt="0"/>
  <p:txStyles>
    <p:titleStyle>
      <a:lvl1pPr algn="l" defTabSz="513064" rtl="0" eaLnBrk="1" latinLnBrk="0" hangingPunct="1">
        <a:lnSpc>
          <a:spcPct val="100000"/>
        </a:lnSpc>
        <a:spcBef>
          <a:spcPct val="0"/>
        </a:spcBef>
        <a:buNone/>
        <a:defRPr lang="en-ZA" sz="2400" b="1" i="0" kern="1200" cap="none" baseline="0" dirty="0">
          <a:solidFill>
            <a:srgbClr val="003764"/>
          </a:solidFill>
          <a:latin typeface="+mj-lt"/>
          <a:ea typeface="+mj-ea"/>
          <a:cs typeface="+mj-cs"/>
        </a:defRPr>
      </a:lvl1pPr>
    </p:titleStyle>
    <p:body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0"/>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p:bodyStyle>
    <p:otherStyle>
      <a:defPPr>
        <a:defRPr lang="en-US"/>
      </a:defPPr>
      <a:lvl1pPr marL="0" algn="l" defTabSz="513064" rtl="0" eaLnBrk="1" latinLnBrk="0" hangingPunct="1">
        <a:defRPr sz="1010" kern="1200">
          <a:solidFill>
            <a:schemeClr val="tx1"/>
          </a:solidFill>
          <a:latin typeface="+mn-lt"/>
          <a:ea typeface="+mn-ea"/>
          <a:cs typeface="+mn-cs"/>
        </a:defRPr>
      </a:lvl1pPr>
      <a:lvl2pPr marL="256532" algn="l" defTabSz="513064" rtl="0" eaLnBrk="1" latinLnBrk="0" hangingPunct="1">
        <a:defRPr sz="1010" kern="1200">
          <a:solidFill>
            <a:schemeClr val="tx1"/>
          </a:solidFill>
          <a:latin typeface="+mn-lt"/>
          <a:ea typeface="+mn-ea"/>
          <a:cs typeface="+mn-cs"/>
        </a:defRPr>
      </a:lvl2pPr>
      <a:lvl3pPr marL="513064" algn="l" defTabSz="513064" rtl="0" eaLnBrk="1" latinLnBrk="0" hangingPunct="1">
        <a:defRPr sz="1010" kern="1200">
          <a:solidFill>
            <a:schemeClr val="tx1"/>
          </a:solidFill>
          <a:latin typeface="+mn-lt"/>
          <a:ea typeface="+mn-ea"/>
          <a:cs typeface="+mn-cs"/>
        </a:defRPr>
      </a:lvl3pPr>
      <a:lvl4pPr marL="769596" algn="l" defTabSz="513064" rtl="0" eaLnBrk="1" latinLnBrk="0" hangingPunct="1">
        <a:defRPr sz="1010" kern="1200">
          <a:solidFill>
            <a:schemeClr val="tx1"/>
          </a:solidFill>
          <a:latin typeface="+mn-lt"/>
          <a:ea typeface="+mn-ea"/>
          <a:cs typeface="+mn-cs"/>
        </a:defRPr>
      </a:lvl4pPr>
      <a:lvl5pPr marL="1026128" algn="l" defTabSz="513064" rtl="0" eaLnBrk="1" latinLnBrk="0" hangingPunct="1">
        <a:defRPr sz="1010" kern="1200">
          <a:solidFill>
            <a:schemeClr val="tx1"/>
          </a:solidFill>
          <a:latin typeface="+mn-lt"/>
          <a:ea typeface="+mn-ea"/>
          <a:cs typeface="+mn-cs"/>
        </a:defRPr>
      </a:lvl5pPr>
      <a:lvl6pPr marL="1282660" algn="l" defTabSz="513064" rtl="0" eaLnBrk="1" latinLnBrk="0" hangingPunct="1">
        <a:defRPr sz="1010" kern="1200">
          <a:solidFill>
            <a:schemeClr val="tx1"/>
          </a:solidFill>
          <a:latin typeface="+mn-lt"/>
          <a:ea typeface="+mn-ea"/>
          <a:cs typeface="+mn-cs"/>
        </a:defRPr>
      </a:lvl6pPr>
      <a:lvl7pPr marL="1539192" algn="l" defTabSz="513064" rtl="0" eaLnBrk="1" latinLnBrk="0" hangingPunct="1">
        <a:defRPr sz="1010" kern="1200">
          <a:solidFill>
            <a:schemeClr val="tx1"/>
          </a:solidFill>
          <a:latin typeface="+mn-lt"/>
          <a:ea typeface="+mn-ea"/>
          <a:cs typeface="+mn-cs"/>
        </a:defRPr>
      </a:lvl7pPr>
      <a:lvl8pPr marL="1795724" algn="l" defTabSz="513064" rtl="0" eaLnBrk="1" latinLnBrk="0" hangingPunct="1">
        <a:defRPr sz="1010" kern="1200">
          <a:solidFill>
            <a:schemeClr val="tx1"/>
          </a:solidFill>
          <a:latin typeface="+mn-lt"/>
          <a:ea typeface="+mn-ea"/>
          <a:cs typeface="+mn-cs"/>
        </a:defRPr>
      </a:lvl8pPr>
      <a:lvl9pPr marL="2052257" algn="l" defTabSz="513064" rtl="0" eaLnBrk="1" latinLnBrk="0" hangingPunct="1">
        <a:defRPr sz="101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24">
          <p15:clr>
            <a:srgbClr val="F26B43"/>
          </p15:clr>
        </p15:guide>
        <p15:guide id="1" pos="506">
          <p15:clr>
            <a:srgbClr val="F26B43"/>
          </p15:clr>
        </p15:guide>
        <p15:guide id="2" orient="horz" pos="3952">
          <p15:clr>
            <a:srgbClr val="F26B43"/>
          </p15:clr>
        </p15:guide>
        <p15:guide id="3" pos="7186">
          <p15:clr>
            <a:srgbClr val="F26B43"/>
          </p15:clr>
        </p15:guide>
        <p15:guide id="4" orient="horz" pos="697">
          <p15:clr>
            <a:srgbClr val="F26B43"/>
          </p15:clr>
        </p15:guide>
        <p15:guide id="6" orient="horz" pos="230">
          <p15:clr>
            <a:srgbClr val="F26B43"/>
          </p15:clr>
        </p15:guide>
        <p15:guide id="7" orient="horz" pos="4141">
          <p15:clr>
            <a:srgbClr val="F26B43"/>
          </p15:clr>
        </p15:guide>
        <p15:guide id="8" orient="horz" pos="3122">
          <p15:clr>
            <a:srgbClr val="F26B43"/>
          </p15:clr>
        </p15:guide>
        <p15:guide id="9" orient="horz" pos="3191">
          <p15:clr>
            <a:srgbClr val="F26B43"/>
          </p15:clr>
        </p15:guide>
        <p15:guide id="10" orient="horz" pos="3704">
          <p15:clr>
            <a:srgbClr val="F26B43"/>
          </p15:clr>
        </p15:guide>
        <p15:guide id="11" pos="72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wmf"/><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wmf"/><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20.bin"/><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5.w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w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oleObject" Target="../embeddings/oleObject22.bin"/><Relationship Id="rId5" Type="http://schemas.openxmlformats.org/officeDocument/2006/relationships/chart" Target="../charts/chart7.xml"/><Relationship Id="rId4"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5.emf"/><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8.xml"/><Relationship Id="rId1" Type="http://schemas.openxmlformats.org/officeDocument/2006/relationships/tags" Target="../tags/tag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12.xml"/><Relationship Id="rId7" Type="http://schemas.openxmlformats.org/officeDocument/2006/relationships/chart" Target="../charts/chart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3.xml"/><Relationship Id="rId9"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0">
            <a:extLst>
              <a:ext uri="{FF2B5EF4-FFF2-40B4-BE49-F238E27FC236}">
                <a16:creationId xmlns:a16="http://schemas.microsoft.com/office/drawing/2014/main" id="{907091A0-CE99-472A-9596-7AB48B115893}"/>
              </a:ext>
            </a:extLst>
          </p:cNvPr>
          <p:cNvSpPr txBox="1"/>
          <p:nvPr/>
        </p:nvSpPr>
        <p:spPr>
          <a:xfrm>
            <a:off x="3707147" y="5240304"/>
            <a:ext cx="7611247" cy="630814"/>
          </a:xfrm>
          <a:prstGeom prst="rect">
            <a:avLst/>
          </a:prstGeom>
        </p:spPr>
        <p:txBody>
          <a:bodyPr vert="horz" wrap="square" lIns="0" tIns="92075" rIns="0" bIns="0" rtlCol="0">
            <a:spAutoFit/>
          </a:bodyPr>
          <a:lstStyle/>
          <a:p>
            <a:pPr marL="12700" marR="5080" lvl="0" algn="r">
              <a:lnSpc>
                <a:spcPts val="4530"/>
              </a:lnSpc>
              <a:spcBef>
                <a:spcPts val="725"/>
              </a:spcBef>
              <a:defRPr/>
            </a:pPr>
            <a:r>
              <a:rPr lang="en-ZA" sz="3200" spc="-5">
                <a:solidFill>
                  <a:srgbClr val="113C64"/>
                </a:solidFill>
                <a:latin typeface="Arial"/>
                <a:cs typeface="Arial"/>
              </a:rPr>
              <a:t>INTERIM RESULTS</a:t>
            </a:r>
            <a:endParaRPr kumimoji="0" lang="en-ZA" sz="3200" i="0" u="none" strike="noStrike" kern="1200" cap="none" spc="0" normalizeH="0" baseline="0" noProof="0">
              <a:ln>
                <a:noFill/>
              </a:ln>
              <a:solidFill>
                <a:srgbClr val="173963"/>
              </a:solidFill>
              <a:effectLst/>
              <a:uLnTx/>
              <a:uFillTx/>
              <a:latin typeface="Arial"/>
              <a:ea typeface="+mn-ea"/>
              <a:cs typeface="Arial"/>
            </a:endParaRPr>
          </a:p>
        </p:txBody>
      </p:sp>
      <p:pic>
        <p:nvPicPr>
          <p:cNvPr id="5" name="Picture 4" descr="A picture containing clipart&#10;&#10;Description automatically generated">
            <a:extLst>
              <a:ext uri="{FF2B5EF4-FFF2-40B4-BE49-F238E27FC236}">
                <a16:creationId xmlns:a16="http://schemas.microsoft.com/office/drawing/2014/main" id="{121FE912-E9A2-F74D-A63F-EFDAE29E9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5051" y="4108882"/>
            <a:ext cx="3263343" cy="1017639"/>
          </a:xfrm>
          <a:prstGeom prst="rect">
            <a:avLst/>
          </a:prstGeom>
        </p:spPr>
      </p:pic>
      <p:sp>
        <p:nvSpPr>
          <p:cNvPr id="8" name="object 10">
            <a:extLst>
              <a:ext uri="{FF2B5EF4-FFF2-40B4-BE49-F238E27FC236}">
                <a16:creationId xmlns:a16="http://schemas.microsoft.com/office/drawing/2014/main" id="{BDA60E27-160B-2D41-BF73-86D627EEBC4E}"/>
              </a:ext>
            </a:extLst>
          </p:cNvPr>
          <p:cNvSpPr txBox="1"/>
          <p:nvPr/>
        </p:nvSpPr>
        <p:spPr>
          <a:xfrm>
            <a:off x="3707147" y="5782121"/>
            <a:ext cx="7611247" cy="595804"/>
          </a:xfrm>
          <a:prstGeom prst="rect">
            <a:avLst/>
          </a:prstGeom>
        </p:spPr>
        <p:txBody>
          <a:bodyPr vert="horz" wrap="square" lIns="0" tIns="92075" rIns="0" bIns="0" rtlCol="0">
            <a:spAutoFit/>
          </a:bodyPr>
          <a:lstStyle/>
          <a:p>
            <a:pPr marL="12700" marR="5080" lvl="0" algn="r">
              <a:lnSpc>
                <a:spcPts val="4530"/>
              </a:lnSpc>
              <a:spcBef>
                <a:spcPts val="725"/>
              </a:spcBef>
              <a:defRPr/>
            </a:pPr>
            <a:r>
              <a:rPr lang="en-ZA" sz="2400" spc="-5">
                <a:solidFill>
                  <a:srgbClr val="113C64"/>
                </a:solidFill>
                <a:latin typeface="Arial"/>
                <a:cs typeface="Arial"/>
              </a:rPr>
              <a:t>FOR THE SIX MONTHS ENDED 31 DECEMBER 2020</a:t>
            </a:r>
            <a:endParaRPr kumimoji="0" lang="en-ZA" sz="2400" i="0" u="none" strike="noStrike" kern="1200" cap="none" spc="0" normalizeH="0" baseline="0" noProof="0">
              <a:ln>
                <a:noFill/>
              </a:ln>
              <a:solidFill>
                <a:srgbClr val="173963"/>
              </a:solidFill>
              <a:effectLst/>
              <a:uLnTx/>
              <a:uFillTx/>
              <a:latin typeface="Arial"/>
              <a:ea typeface="+mn-ea"/>
              <a:cs typeface="Arial"/>
            </a:endParaRPr>
          </a:p>
        </p:txBody>
      </p:sp>
    </p:spTree>
    <p:extLst>
      <p:ext uri="{BB962C8B-B14F-4D97-AF65-F5344CB8AC3E}">
        <p14:creationId xmlns:p14="http://schemas.microsoft.com/office/powerpoint/2010/main" val="20258399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0C90D63E-D8BF-4298-B3BE-AB026124250B}"/>
              </a:ext>
            </a:extLst>
          </p:cNvPr>
          <p:cNvSpPr/>
          <p:nvPr/>
        </p:nvSpPr>
        <p:spPr>
          <a:xfrm rot="16200000">
            <a:off x="172283" y="1668057"/>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Summary P&amp;L</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958645"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216742"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039761"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err="1">
                <a:solidFill>
                  <a:srgbClr val="003764"/>
                </a:solidFill>
              </a:rPr>
              <a:t>Remedica</a:t>
            </a:r>
            <a:endParaRPr lang="en-GB">
              <a:solidFill>
                <a:srgbClr val="003764"/>
              </a:solidFill>
            </a:endParaRPr>
          </a:p>
        </p:txBody>
      </p:sp>
      <p:graphicFrame>
        <p:nvGraphicFramePr>
          <p:cNvPr id="29" name="Table 28">
            <a:extLst>
              <a:ext uri="{FF2B5EF4-FFF2-40B4-BE49-F238E27FC236}">
                <a16:creationId xmlns:a16="http://schemas.microsoft.com/office/drawing/2014/main" id="{55AFF67E-B32B-486E-A947-BEAA54681D83}"/>
              </a:ext>
            </a:extLst>
          </p:cNvPr>
          <p:cNvGraphicFramePr>
            <a:graphicFrameLocks noGrp="1"/>
          </p:cNvGraphicFramePr>
          <p:nvPr>
            <p:extLst>
              <p:ext uri="{D42A27DB-BD31-4B8C-83A1-F6EECF244321}">
                <p14:modId xmlns:p14="http://schemas.microsoft.com/office/powerpoint/2010/main" val="347952902"/>
              </p:ext>
            </p:extLst>
          </p:nvPr>
        </p:nvGraphicFramePr>
        <p:xfrm>
          <a:off x="1110976" y="1047549"/>
          <a:ext cx="4355153" cy="1518664"/>
        </p:xfrm>
        <a:graphic>
          <a:graphicData uri="http://schemas.openxmlformats.org/drawingml/2006/table">
            <a:tbl>
              <a:tblPr firstRow="1" bandRow="1">
                <a:tableStyleId>{073A0DAA-6AF3-43AB-8588-CEC1D06C72B9}</a:tableStyleId>
              </a:tblPr>
              <a:tblGrid>
                <a:gridCol w="1362143">
                  <a:extLst>
                    <a:ext uri="{9D8B030D-6E8A-4147-A177-3AD203B41FA5}">
                      <a16:colId xmlns:a16="http://schemas.microsoft.com/office/drawing/2014/main" val="1832560089"/>
                    </a:ext>
                  </a:extLst>
                </a:gridCol>
                <a:gridCol w="936018">
                  <a:extLst>
                    <a:ext uri="{9D8B030D-6E8A-4147-A177-3AD203B41FA5}">
                      <a16:colId xmlns:a16="http://schemas.microsoft.com/office/drawing/2014/main" val="2241338014"/>
                    </a:ext>
                  </a:extLst>
                </a:gridCol>
                <a:gridCol w="1059322">
                  <a:extLst>
                    <a:ext uri="{9D8B030D-6E8A-4147-A177-3AD203B41FA5}">
                      <a16:colId xmlns:a16="http://schemas.microsoft.com/office/drawing/2014/main" val="1173906960"/>
                    </a:ext>
                  </a:extLst>
                </a:gridCol>
                <a:gridCol w="997670">
                  <a:extLst>
                    <a:ext uri="{9D8B030D-6E8A-4147-A177-3AD203B41FA5}">
                      <a16:colId xmlns:a16="http://schemas.microsoft.com/office/drawing/2014/main" val="515190685"/>
                    </a:ext>
                  </a:extLst>
                </a:gridCol>
              </a:tblGrid>
              <a:tr h="379666">
                <a:tc>
                  <a:txBody>
                    <a:bodyPr/>
                    <a:lstStyle/>
                    <a:p>
                      <a:pPr algn="l"/>
                      <a:r>
                        <a:rPr lang="en-US" sz="1300">
                          <a:solidFill>
                            <a:schemeClr val="tx1"/>
                          </a:solidFill>
                        </a:rPr>
                        <a:t>€’m</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Dec 2020</a:t>
                      </a:r>
                      <a:endParaRPr lang="en-ZA" sz="1300" b="1">
                        <a:solidFill>
                          <a:schemeClr val="tx1"/>
                        </a:solidFill>
                      </a:endParaRPr>
                    </a:p>
                  </a:txBody>
                  <a:tcPr anchor="ctr">
                    <a:solidFill>
                      <a:schemeClr val="accent6"/>
                    </a:solidFill>
                  </a:tcPr>
                </a:tc>
                <a:tc>
                  <a:txBody>
                    <a:bodyPr/>
                    <a:lstStyle/>
                    <a:p>
                      <a:pPr algn="ctr"/>
                      <a:r>
                        <a:rPr lang="en-US" sz="1300">
                          <a:solidFill>
                            <a:schemeClr val="tx1"/>
                          </a:solidFill>
                        </a:rPr>
                        <a:t>Dec 2019</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 change</a:t>
                      </a:r>
                      <a:endParaRPr lang="en-ZA" sz="1300">
                        <a:solidFill>
                          <a:schemeClr val="tx1"/>
                        </a:solidFill>
                      </a:endParaRPr>
                    </a:p>
                  </a:txBody>
                  <a:tcPr anchor="ctr">
                    <a:solidFill>
                      <a:schemeClr val="accent6"/>
                    </a:solidFill>
                  </a:tcPr>
                </a:tc>
                <a:extLst>
                  <a:ext uri="{0D108BD9-81ED-4DB2-BD59-A6C34878D82A}">
                    <a16:rowId xmlns:a16="http://schemas.microsoft.com/office/drawing/2014/main" val="3694334157"/>
                  </a:ext>
                </a:extLst>
              </a:tr>
              <a:tr h="379666">
                <a:tc>
                  <a:txBody>
                    <a:bodyPr/>
                    <a:lstStyle/>
                    <a:p>
                      <a:pPr algn="l"/>
                      <a:r>
                        <a:rPr lang="en-US" sz="1300"/>
                        <a:t>Revenue</a:t>
                      </a:r>
                      <a:endParaRPr lang="en-ZA" sz="1300">
                        <a:solidFill>
                          <a:srgbClr val="16375E"/>
                        </a:solidFill>
                      </a:endParaRPr>
                    </a:p>
                  </a:txBody>
                  <a:tcPr anchor="ctr"/>
                </a:tc>
                <a:tc>
                  <a:txBody>
                    <a:bodyPr/>
                    <a:lstStyle/>
                    <a:p>
                      <a:pPr algn="ctr"/>
                      <a:r>
                        <a:rPr lang="en-ZA" sz="1300" b="1">
                          <a:solidFill>
                            <a:srgbClr val="16375E"/>
                          </a:solidFill>
                        </a:rPr>
                        <a:t>67.0</a:t>
                      </a:r>
                    </a:p>
                  </a:txBody>
                  <a:tcPr anchor="ctr"/>
                </a:tc>
                <a:tc>
                  <a:txBody>
                    <a:bodyPr/>
                    <a:lstStyle/>
                    <a:p>
                      <a:pPr algn="ctr"/>
                      <a:r>
                        <a:rPr lang="en-ZA" sz="1300">
                          <a:solidFill>
                            <a:srgbClr val="16375E"/>
                          </a:solidFill>
                        </a:rPr>
                        <a:t>55.5</a:t>
                      </a:r>
                    </a:p>
                  </a:txBody>
                  <a:tcPr anchor="ctr"/>
                </a:tc>
                <a:tc>
                  <a:txBody>
                    <a:bodyPr/>
                    <a:lstStyle/>
                    <a:p>
                      <a:pPr algn="ctr"/>
                      <a:r>
                        <a:rPr lang="en-ZA" sz="1300">
                          <a:solidFill>
                            <a:srgbClr val="16375E"/>
                          </a:solidFill>
                        </a:rPr>
                        <a:t>21%</a:t>
                      </a:r>
                    </a:p>
                  </a:txBody>
                  <a:tcPr anchor="ctr"/>
                </a:tc>
                <a:extLst>
                  <a:ext uri="{0D108BD9-81ED-4DB2-BD59-A6C34878D82A}">
                    <a16:rowId xmlns:a16="http://schemas.microsoft.com/office/drawing/2014/main" val="2086901462"/>
                  </a:ext>
                </a:extLst>
              </a:tr>
              <a:tr h="379666">
                <a:tc>
                  <a:txBody>
                    <a:bodyPr/>
                    <a:lstStyle/>
                    <a:p>
                      <a:pPr algn="l"/>
                      <a:r>
                        <a:rPr lang="en-US" sz="1300"/>
                        <a:t>EBITDA</a:t>
                      </a:r>
                      <a:endParaRPr lang="en-ZA" sz="1300">
                        <a:solidFill>
                          <a:srgbClr val="16375E"/>
                        </a:solidFill>
                      </a:endParaRPr>
                    </a:p>
                  </a:txBody>
                  <a:tcPr anchor="ctr"/>
                </a:tc>
                <a:tc>
                  <a:txBody>
                    <a:bodyPr/>
                    <a:lstStyle/>
                    <a:p>
                      <a:pPr algn="ctr"/>
                      <a:r>
                        <a:rPr lang="en-ZA" sz="1300" b="1">
                          <a:solidFill>
                            <a:srgbClr val="16375E"/>
                          </a:solidFill>
                        </a:rPr>
                        <a:t>22.4</a:t>
                      </a:r>
                    </a:p>
                  </a:txBody>
                  <a:tcPr anchor="ctr"/>
                </a:tc>
                <a:tc>
                  <a:txBody>
                    <a:bodyPr/>
                    <a:lstStyle/>
                    <a:p>
                      <a:pPr algn="ctr"/>
                      <a:r>
                        <a:rPr lang="en-ZA" sz="1300">
                          <a:solidFill>
                            <a:srgbClr val="16375E"/>
                          </a:solidFill>
                        </a:rPr>
                        <a:t>17.0</a:t>
                      </a:r>
                    </a:p>
                  </a:txBody>
                  <a:tcPr anchor="ctr"/>
                </a:tc>
                <a:tc>
                  <a:txBody>
                    <a:bodyPr/>
                    <a:lstStyle/>
                    <a:p>
                      <a:pPr algn="ctr"/>
                      <a:r>
                        <a:rPr lang="en-ZA" sz="1300">
                          <a:solidFill>
                            <a:srgbClr val="16375E"/>
                          </a:solidFill>
                        </a:rPr>
                        <a:t>31%</a:t>
                      </a:r>
                    </a:p>
                  </a:txBody>
                  <a:tcPr anchor="ctr"/>
                </a:tc>
                <a:extLst>
                  <a:ext uri="{0D108BD9-81ED-4DB2-BD59-A6C34878D82A}">
                    <a16:rowId xmlns:a16="http://schemas.microsoft.com/office/drawing/2014/main" val="3190690058"/>
                  </a:ext>
                </a:extLst>
              </a:tr>
              <a:tr h="379666">
                <a:tc>
                  <a:txBody>
                    <a:bodyPr/>
                    <a:lstStyle/>
                    <a:p>
                      <a:pPr algn="l"/>
                      <a:r>
                        <a:rPr lang="en-US" sz="1300"/>
                        <a:t>EBITDA margin</a:t>
                      </a:r>
                      <a:endParaRPr lang="en-ZA" sz="1300">
                        <a:solidFill>
                          <a:srgbClr val="38A4A1"/>
                        </a:solidFill>
                      </a:endParaRPr>
                    </a:p>
                  </a:txBody>
                  <a:tcPr anchor="ctr"/>
                </a:tc>
                <a:tc>
                  <a:txBody>
                    <a:bodyPr/>
                    <a:lstStyle/>
                    <a:p>
                      <a:pPr algn="ctr"/>
                      <a:r>
                        <a:rPr lang="en-ZA" sz="1300" b="1">
                          <a:solidFill>
                            <a:srgbClr val="38A4A1"/>
                          </a:solidFill>
                        </a:rPr>
                        <a:t>33.4%</a:t>
                      </a:r>
                    </a:p>
                  </a:txBody>
                  <a:tcPr anchor="ctr"/>
                </a:tc>
                <a:tc>
                  <a:txBody>
                    <a:bodyPr/>
                    <a:lstStyle/>
                    <a:p>
                      <a:pPr algn="ctr"/>
                      <a:r>
                        <a:rPr lang="en-ZA" sz="1300">
                          <a:solidFill>
                            <a:srgbClr val="38A4A1"/>
                          </a:solidFill>
                        </a:rPr>
                        <a:t>30.7%</a:t>
                      </a:r>
                    </a:p>
                  </a:txBody>
                  <a:tcPr anchor="ctr"/>
                </a:tc>
                <a:tc>
                  <a:txBody>
                    <a:bodyPr/>
                    <a:lstStyle/>
                    <a:p>
                      <a:pPr algn="ctr"/>
                      <a:endParaRPr lang="en-ZA" sz="1300">
                        <a:solidFill>
                          <a:srgbClr val="38A4A1"/>
                        </a:solidFill>
                      </a:endParaRPr>
                    </a:p>
                  </a:txBody>
                  <a:tcPr anchor="ctr"/>
                </a:tc>
                <a:extLst>
                  <a:ext uri="{0D108BD9-81ED-4DB2-BD59-A6C34878D82A}">
                    <a16:rowId xmlns:a16="http://schemas.microsoft.com/office/drawing/2014/main" val="606484103"/>
                  </a:ext>
                </a:extLst>
              </a:tr>
            </a:tbl>
          </a:graphicData>
        </a:graphic>
      </p:graphicFrame>
      <p:sp>
        <p:nvSpPr>
          <p:cNvPr id="25" name="Content Placeholder 4">
            <a:extLst>
              <a:ext uri="{FF2B5EF4-FFF2-40B4-BE49-F238E27FC236}">
                <a16:creationId xmlns:a16="http://schemas.microsoft.com/office/drawing/2014/main" id="{A9241B4F-ACE5-48FD-84C8-43C3754FBCA8}"/>
              </a:ext>
            </a:extLst>
          </p:cNvPr>
          <p:cNvSpPr txBox="1">
            <a:spLocks/>
          </p:cNvSpPr>
          <p:nvPr/>
        </p:nvSpPr>
        <p:spPr>
          <a:xfrm>
            <a:off x="1101215" y="2644262"/>
            <a:ext cx="10677830" cy="3733384"/>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Strong performance across each of its agency, NGO, out-licensing and home market channels:</a:t>
            </a:r>
          </a:p>
          <a:p>
            <a:pPr marL="441325" lvl="2" indent="-176213">
              <a:lnSpc>
                <a:spcPts val="2400"/>
              </a:lnSpc>
              <a:buFont typeface="Wingdings" panose="05000000000000000000" pitchFamily="2" charset="2"/>
              <a:buChar char="§"/>
            </a:pPr>
            <a:r>
              <a:rPr lang="en-US" sz="1300" dirty="0"/>
              <a:t>Agency: 90 agents with a strong emerging market presence and a focus on the private market</a:t>
            </a:r>
          </a:p>
          <a:p>
            <a:pPr marL="441325" lvl="2" indent="-176213">
              <a:lnSpc>
                <a:spcPts val="2400"/>
              </a:lnSpc>
              <a:buFont typeface="Wingdings" panose="05000000000000000000" pitchFamily="2" charset="2"/>
              <a:buChar char="§"/>
            </a:pPr>
            <a:r>
              <a:rPr lang="en-US" sz="1300" dirty="0"/>
              <a:t>NGO: Consistent demand for anti-</a:t>
            </a:r>
            <a:r>
              <a:rPr lang="en-US" sz="1300" dirty="0" err="1"/>
              <a:t>malarials</a:t>
            </a:r>
            <a:r>
              <a:rPr lang="en-US" sz="1300" dirty="0"/>
              <a:t>, anti-infectives and pain management treatments </a:t>
            </a:r>
          </a:p>
          <a:p>
            <a:pPr marL="441325" lvl="2" indent="-176213">
              <a:lnSpc>
                <a:spcPts val="2400"/>
              </a:lnSpc>
              <a:buFont typeface="Wingdings" panose="05000000000000000000" pitchFamily="2" charset="2"/>
              <a:buChar char="§"/>
            </a:pPr>
            <a:r>
              <a:rPr lang="en-US" sz="1300" dirty="0"/>
              <a:t>Cyprus: Continued to </a:t>
            </a:r>
            <a:r>
              <a:rPr lang="en-US" sz="1300" dirty="0" err="1"/>
              <a:t>capitalise</a:t>
            </a:r>
            <a:r>
              <a:rPr lang="en-US" sz="1300" dirty="0"/>
              <a:t> on leadership in local market with a focus on cardiovascular and chronic medications</a:t>
            </a:r>
          </a:p>
          <a:p>
            <a:pPr marL="441325" lvl="2" indent="-176213">
              <a:lnSpc>
                <a:spcPts val="2400"/>
              </a:lnSpc>
              <a:buFont typeface="Wingdings" panose="05000000000000000000" pitchFamily="2" charset="2"/>
              <a:buChar char="§"/>
            </a:pPr>
            <a:r>
              <a:rPr lang="en-US" sz="1300" dirty="0"/>
              <a:t>Out-licensing: ARV and oncology portfolio continued to perform, underpinned by price competitive, reliable supply</a:t>
            </a:r>
          </a:p>
          <a:p>
            <a:pPr marL="441325" lvl="2" indent="-176213">
              <a:lnSpc>
                <a:spcPts val="2400"/>
              </a:lnSpc>
              <a:buFont typeface="Wingdings" panose="05000000000000000000" pitchFamily="2" charset="2"/>
              <a:buChar char="§"/>
            </a:pPr>
            <a:endParaRPr lang="en-US" sz="1500" dirty="0"/>
          </a:p>
          <a:p>
            <a:pPr marL="176213" lvl="1" indent="-176213">
              <a:lnSpc>
                <a:spcPts val="2400"/>
              </a:lnSpc>
              <a:buFont typeface="Wingdings" panose="05000000000000000000" pitchFamily="2" charset="2"/>
              <a:buChar char="§"/>
            </a:pPr>
            <a:r>
              <a:rPr lang="en-US" sz="1500" dirty="0"/>
              <a:t>Focus on market expansion and development through own, co-developed and in-licensed products, targeting markets where the business does not have a strong presence</a:t>
            </a:r>
          </a:p>
          <a:p>
            <a:pPr marL="176213" lvl="1" indent="-176213">
              <a:lnSpc>
                <a:spcPts val="2400"/>
              </a:lnSpc>
              <a:buFont typeface="Wingdings" panose="05000000000000000000" pitchFamily="2" charset="2"/>
              <a:buChar char="§"/>
            </a:pPr>
            <a:r>
              <a:rPr lang="en-US" sz="1500" dirty="0"/>
              <a:t>New co-development relationship with </a:t>
            </a:r>
            <a:r>
              <a:rPr lang="en-US" sz="1500" dirty="0" err="1"/>
              <a:t>Pharmazac</a:t>
            </a:r>
            <a:r>
              <a:rPr lang="en-US" sz="1500" dirty="0"/>
              <a:t> focusing on anti-diabetics and anti-</a:t>
            </a:r>
            <a:r>
              <a:rPr lang="en-US" sz="1500" dirty="0" err="1"/>
              <a:t>thrombotics</a:t>
            </a:r>
            <a:endParaRPr lang="en-US" sz="1500" dirty="0"/>
          </a:p>
          <a:p>
            <a:pPr marL="176213" lvl="1" indent="-176213">
              <a:lnSpc>
                <a:spcPts val="2400"/>
              </a:lnSpc>
              <a:buFont typeface="Wingdings" panose="05000000000000000000" pitchFamily="2" charset="2"/>
              <a:buChar char="§"/>
            </a:pPr>
            <a:r>
              <a:rPr lang="en-US" sz="1500" dirty="0"/>
              <a:t>Penetrating new sales channels in existing territories</a:t>
            </a:r>
          </a:p>
          <a:p>
            <a:pPr marL="354013" lvl="1" indent="-354013">
              <a:lnSpc>
                <a:spcPts val="2400"/>
              </a:lnSpc>
              <a:buFont typeface="Wingdings" panose="05000000000000000000" pitchFamily="2" charset="2"/>
              <a:buChar char="§"/>
            </a:pPr>
            <a:endParaRPr lang="en-GB" sz="1400" dirty="0"/>
          </a:p>
        </p:txBody>
      </p:sp>
      <p:sp>
        <p:nvSpPr>
          <p:cNvPr id="36" name="Rectangle 35">
            <a:extLst>
              <a:ext uri="{FF2B5EF4-FFF2-40B4-BE49-F238E27FC236}">
                <a16:creationId xmlns:a16="http://schemas.microsoft.com/office/drawing/2014/main" id="{12180CC4-127D-4DC1-81FA-7172A8D08556}"/>
              </a:ext>
            </a:extLst>
          </p:cNvPr>
          <p:cNvSpPr/>
          <p:nvPr/>
        </p:nvSpPr>
        <p:spPr>
          <a:xfrm rot="16200000">
            <a:off x="30391" y="3544310"/>
            <a:ext cx="1799699" cy="280399"/>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Performance</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172287" y="5479487"/>
            <a:ext cx="1515914" cy="280405"/>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Outlook</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6145161" y="1065044"/>
            <a:ext cx="5633884" cy="1513138"/>
          </a:xfrm>
          <a:prstGeom prst="rect">
            <a:avLst/>
          </a:prstGeom>
          <a:solidFill>
            <a:srgbClr val="C7EBEB"/>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US" sz="1500"/>
              <a:t>An integrated developer, manufacturer and marketer of generic pharmaceuticals with a focus on chronic need antiretroviral and oncology therapeutic treatment. Located in Cyprus, selling &gt;340 generic, branded generic and OTC products in &gt;100 countries, mainly to high-growth emerging markets as well as to NGOs. </a:t>
            </a:r>
          </a:p>
          <a:p>
            <a:pPr marL="354013" lvl="1" indent="-354013">
              <a:lnSpc>
                <a:spcPts val="2200"/>
              </a:lnSpc>
              <a:buFont typeface="Wingdings" panose="05000000000000000000" pitchFamily="2" charset="2"/>
              <a:buChar char="§"/>
            </a:pPr>
            <a:endParaRPr lang="en-GB" sz="1500"/>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5191666" y="1682803"/>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68059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0C90D63E-D8BF-4298-B3BE-AB026124250B}"/>
              </a:ext>
            </a:extLst>
          </p:cNvPr>
          <p:cNvSpPr/>
          <p:nvPr/>
        </p:nvSpPr>
        <p:spPr>
          <a:xfrm rot="16200000">
            <a:off x="172283" y="1668057"/>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Summary P&amp;L</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958645"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216742"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039761"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dirty="0">
                <a:solidFill>
                  <a:srgbClr val="003764"/>
                </a:solidFill>
              </a:rPr>
              <a:t>Sun Wave Pharma</a:t>
            </a:r>
          </a:p>
        </p:txBody>
      </p:sp>
      <p:graphicFrame>
        <p:nvGraphicFramePr>
          <p:cNvPr id="29" name="Table 28">
            <a:extLst>
              <a:ext uri="{FF2B5EF4-FFF2-40B4-BE49-F238E27FC236}">
                <a16:creationId xmlns:a16="http://schemas.microsoft.com/office/drawing/2014/main" id="{55AFF67E-B32B-486E-A947-BEAA54681D83}"/>
              </a:ext>
            </a:extLst>
          </p:cNvPr>
          <p:cNvGraphicFramePr>
            <a:graphicFrameLocks noGrp="1"/>
          </p:cNvGraphicFramePr>
          <p:nvPr>
            <p:extLst>
              <p:ext uri="{D42A27DB-BD31-4B8C-83A1-F6EECF244321}">
                <p14:modId xmlns:p14="http://schemas.microsoft.com/office/powerpoint/2010/main" val="3312160715"/>
              </p:ext>
            </p:extLst>
          </p:nvPr>
        </p:nvGraphicFramePr>
        <p:xfrm>
          <a:off x="1110976" y="1047549"/>
          <a:ext cx="4355153" cy="1518664"/>
        </p:xfrm>
        <a:graphic>
          <a:graphicData uri="http://schemas.openxmlformats.org/drawingml/2006/table">
            <a:tbl>
              <a:tblPr firstRow="1" bandRow="1">
                <a:tableStyleId>{073A0DAA-6AF3-43AB-8588-CEC1D06C72B9}</a:tableStyleId>
              </a:tblPr>
              <a:tblGrid>
                <a:gridCol w="1362143">
                  <a:extLst>
                    <a:ext uri="{9D8B030D-6E8A-4147-A177-3AD203B41FA5}">
                      <a16:colId xmlns:a16="http://schemas.microsoft.com/office/drawing/2014/main" val="1832560089"/>
                    </a:ext>
                  </a:extLst>
                </a:gridCol>
                <a:gridCol w="936018">
                  <a:extLst>
                    <a:ext uri="{9D8B030D-6E8A-4147-A177-3AD203B41FA5}">
                      <a16:colId xmlns:a16="http://schemas.microsoft.com/office/drawing/2014/main" val="2241338014"/>
                    </a:ext>
                  </a:extLst>
                </a:gridCol>
                <a:gridCol w="1059322">
                  <a:extLst>
                    <a:ext uri="{9D8B030D-6E8A-4147-A177-3AD203B41FA5}">
                      <a16:colId xmlns:a16="http://schemas.microsoft.com/office/drawing/2014/main" val="1173906960"/>
                    </a:ext>
                  </a:extLst>
                </a:gridCol>
                <a:gridCol w="997670">
                  <a:extLst>
                    <a:ext uri="{9D8B030D-6E8A-4147-A177-3AD203B41FA5}">
                      <a16:colId xmlns:a16="http://schemas.microsoft.com/office/drawing/2014/main" val="515190685"/>
                    </a:ext>
                  </a:extLst>
                </a:gridCol>
              </a:tblGrid>
              <a:tr h="379666">
                <a:tc>
                  <a:txBody>
                    <a:bodyPr/>
                    <a:lstStyle/>
                    <a:p>
                      <a:pPr algn="l"/>
                      <a:r>
                        <a:rPr lang="en-US" sz="1300">
                          <a:solidFill>
                            <a:schemeClr val="tx1"/>
                          </a:solidFill>
                        </a:rPr>
                        <a:t>€’m</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Dec 2020</a:t>
                      </a:r>
                      <a:endParaRPr lang="en-ZA" sz="1300" b="1">
                        <a:solidFill>
                          <a:schemeClr val="tx1"/>
                        </a:solidFill>
                      </a:endParaRPr>
                    </a:p>
                  </a:txBody>
                  <a:tcPr anchor="ctr">
                    <a:solidFill>
                      <a:schemeClr val="accent6"/>
                    </a:solidFill>
                  </a:tcPr>
                </a:tc>
                <a:tc>
                  <a:txBody>
                    <a:bodyPr/>
                    <a:lstStyle/>
                    <a:p>
                      <a:pPr algn="ctr"/>
                      <a:r>
                        <a:rPr lang="en-US" sz="1300">
                          <a:solidFill>
                            <a:schemeClr val="tx1"/>
                          </a:solidFill>
                        </a:rPr>
                        <a:t>Dec 2019</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 change</a:t>
                      </a:r>
                      <a:endParaRPr lang="en-ZA" sz="1300">
                        <a:solidFill>
                          <a:schemeClr val="tx1"/>
                        </a:solidFill>
                      </a:endParaRPr>
                    </a:p>
                  </a:txBody>
                  <a:tcPr anchor="ctr">
                    <a:solidFill>
                      <a:schemeClr val="accent6"/>
                    </a:solidFill>
                  </a:tcPr>
                </a:tc>
                <a:extLst>
                  <a:ext uri="{0D108BD9-81ED-4DB2-BD59-A6C34878D82A}">
                    <a16:rowId xmlns:a16="http://schemas.microsoft.com/office/drawing/2014/main" val="3694334157"/>
                  </a:ext>
                </a:extLst>
              </a:tr>
              <a:tr h="379666">
                <a:tc>
                  <a:txBody>
                    <a:bodyPr/>
                    <a:lstStyle/>
                    <a:p>
                      <a:pPr algn="l"/>
                      <a:r>
                        <a:rPr lang="en-US" sz="1300"/>
                        <a:t>Revenue</a:t>
                      </a:r>
                      <a:endParaRPr lang="en-ZA" sz="1300">
                        <a:solidFill>
                          <a:srgbClr val="16375E"/>
                        </a:solidFill>
                      </a:endParaRPr>
                    </a:p>
                  </a:txBody>
                  <a:tcPr anchor="ctr"/>
                </a:tc>
                <a:tc>
                  <a:txBody>
                    <a:bodyPr/>
                    <a:lstStyle/>
                    <a:p>
                      <a:pPr algn="ctr"/>
                      <a:r>
                        <a:rPr lang="en-ZA" sz="1300" b="1">
                          <a:solidFill>
                            <a:srgbClr val="16375E"/>
                          </a:solidFill>
                        </a:rPr>
                        <a:t>27.6</a:t>
                      </a:r>
                    </a:p>
                  </a:txBody>
                  <a:tcPr anchor="ctr"/>
                </a:tc>
                <a:tc>
                  <a:txBody>
                    <a:bodyPr/>
                    <a:lstStyle/>
                    <a:p>
                      <a:pPr algn="ctr"/>
                      <a:r>
                        <a:rPr lang="en-ZA" sz="1300">
                          <a:solidFill>
                            <a:srgbClr val="16375E"/>
                          </a:solidFill>
                        </a:rPr>
                        <a:t>26.8</a:t>
                      </a:r>
                    </a:p>
                  </a:txBody>
                  <a:tcPr anchor="ctr"/>
                </a:tc>
                <a:tc>
                  <a:txBody>
                    <a:bodyPr/>
                    <a:lstStyle/>
                    <a:p>
                      <a:pPr algn="ctr"/>
                      <a:r>
                        <a:rPr lang="en-ZA" sz="1300">
                          <a:solidFill>
                            <a:srgbClr val="16375E"/>
                          </a:solidFill>
                        </a:rPr>
                        <a:t>3%</a:t>
                      </a:r>
                    </a:p>
                  </a:txBody>
                  <a:tcPr anchor="ctr"/>
                </a:tc>
                <a:extLst>
                  <a:ext uri="{0D108BD9-81ED-4DB2-BD59-A6C34878D82A}">
                    <a16:rowId xmlns:a16="http://schemas.microsoft.com/office/drawing/2014/main" val="2086901462"/>
                  </a:ext>
                </a:extLst>
              </a:tr>
              <a:tr h="379666">
                <a:tc>
                  <a:txBody>
                    <a:bodyPr/>
                    <a:lstStyle/>
                    <a:p>
                      <a:pPr algn="l"/>
                      <a:r>
                        <a:rPr lang="en-US" sz="1300"/>
                        <a:t>EBITDA</a:t>
                      </a:r>
                      <a:endParaRPr lang="en-ZA" sz="1300">
                        <a:solidFill>
                          <a:srgbClr val="16375E"/>
                        </a:solidFill>
                      </a:endParaRPr>
                    </a:p>
                  </a:txBody>
                  <a:tcPr anchor="ctr"/>
                </a:tc>
                <a:tc>
                  <a:txBody>
                    <a:bodyPr/>
                    <a:lstStyle/>
                    <a:p>
                      <a:pPr algn="ctr"/>
                      <a:r>
                        <a:rPr lang="en-ZA" sz="1300" b="1">
                          <a:solidFill>
                            <a:srgbClr val="16375E"/>
                          </a:solidFill>
                        </a:rPr>
                        <a:t>8.3</a:t>
                      </a:r>
                    </a:p>
                  </a:txBody>
                  <a:tcPr anchor="ctr"/>
                </a:tc>
                <a:tc>
                  <a:txBody>
                    <a:bodyPr/>
                    <a:lstStyle/>
                    <a:p>
                      <a:pPr algn="ctr"/>
                      <a:r>
                        <a:rPr lang="en-ZA" sz="1300">
                          <a:solidFill>
                            <a:srgbClr val="16375E"/>
                          </a:solidFill>
                        </a:rPr>
                        <a:t>7.4</a:t>
                      </a:r>
                    </a:p>
                  </a:txBody>
                  <a:tcPr anchor="ctr"/>
                </a:tc>
                <a:tc>
                  <a:txBody>
                    <a:bodyPr/>
                    <a:lstStyle/>
                    <a:p>
                      <a:pPr algn="ctr"/>
                      <a:r>
                        <a:rPr lang="en-ZA" sz="1300">
                          <a:solidFill>
                            <a:srgbClr val="16375E"/>
                          </a:solidFill>
                        </a:rPr>
                        <a:t>13%</a:t>
                      </a:r>
                    </a:p>
                  </a:txBody>
                  <a:tcPr anchor="ctr"/>
                </a:tc>
                <a:extLst>
                  <a:ext uri="{0D108BD9-81ED-4DB2-BD59-A6C34878D82A}">
                    <a16:rowId xmlns:a16="http://schemas.microsoft.com/office/drawing/2014/main" val="3190690058"/>
                  </a:ext>
                </a:extLst>
              </a:tr>
              <a:tr h="379666">
                <a:tc>
                  <a:txBody>
                    <a:bodyPr/>
                    <a:lstStyle/>
                    <a:p>
                      <a:pPr algn="l"/>
                      <a:r>
                        <a:rPr lang="en-US" sz="1300"/>
                        <a:t>EBITDA margin</a:t>
                      </a:r>
                      <a:endParaRPr lang="en-ZA" sz="1300">
                        <a:solidFill>
                          <a:srgbClr val="38A4A1"/>
                        </a:solidFill>
                      </a:endParaRPr>
                    </a:p>
                  </a:txBody>
                  <a:tcPr anchor="ctr"/>
                </a:tc>
                <a:tc>
                  <a:txBody>
                    <a:bodyPr/>
                    <a:lstStyle/>
                    <a:p>
                      <a:pPr algn="ctr"/>
                      <a:r>
                        <a:rPr lang="en-ZA" sz="1300" b="1">
                          <a:solidFill>
                            <a:srgbClr val="38A4A1"/>
                          </a:solidFill>
                        </a:rPr>
                        <a:t>30.2%</a:t>
                      </a:r>
                    </a:p>
                  </a:txBody>
                  <a:tcPr anchor="ctr"/>
                </a:tc>
                <a:tc>
                  <a:txBody>
                    <a:bodyPr/>
                    <a:lstStyle/>
                    <a:p>
                      <a:pPr algn="ctr"/>
                      <a:r>
                        <a:rPr lang="en-ZA" sz="1300">
                          <a:solidFill>
                            <a:srgbClr val="38A4A1"/>
                          </a:solidFill>
                        </a:rPr>
                        <a:t>27.7%</a:t>
                      </a:r>
                    </a:p>
                  </a:txBody>
                  <a:tcPr anchor="ctr"/>
                </a:tc>
                <a:tc>
                  <a:txBody>
                    <a:bodyPr/>
                    <a:lstStyle/>
                    <a:p>
                      <a:pPr algn="ctr"/>
                      <a:endParaRPr lang="en-ZA" sz="1300">
                        <a:solidFill>
                          <a:srgbClr val="38A4A1"/>
                        </a:solidFill>
                      </a:endParaRPr>
                    </a:p>
                  </a:txBody>
                  <a:tcPr anchor="ctr"/>
                </a:tc>
                <a:extLst>
                  <a:ext uri="{0D108BD9-81ED-4DB2-BD59-A6C34878D82A}">
                    <a16:rowId xmlns:a16="http://schemas.microsoft.com/office/drawing/2014/main" val="606484103"/>
                  </a:ext>
                </a:extLst>
              </a:tr>
            </a:tbl>
          </a:graphicData>
        </a:graphic>
      </p:graphicFrame>
      <p:sp>
        <p:nvSpPr>
          <p:cNvPr id="25" name="Content Placeholder 4">
            <a:extLst>
              <a:ext uri="{FF2B5EF4-FFF2-40B4-BE49-F238E27FC236}">
                <a16:creationId xmlns:a16="http://schemas.microsoft.com/office/drawing/2014/main" id="{A9241B4F-ACE5-48FD-84C8-43C3754FBCA8}"/>
              </a:ext>
            </a:extLst>
          </p:cNvPr>
          <p:cNvSpPr txBox="1">
            <a:spLocks/>
          </p:cNvSpPr>
          <p:nvPr/>
        </p:nvSpPr>
        <p:spPr>
          <a:xfrm>
            <a:off x="1091117" y="2759491"/>
            <a:ext cx="10677830" cy="3733384"/>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Continued to </a:t>
            </a:r>
            <a:r>
              <a:rPr lang="en-US" sz="1500" dirty="0" err="1"/>
              <a:t>capitalise</a:t>
            </a:r>
            <a:r>
              <a:rPr lang="en-US" sz="1500" dirty="0"/>
              <a:t> on strong market position in Romanian nutraceuticals (#1) and OTC (#4) products</a:t>
            </a:r>
          </a:p>
          <a:p>
            <a:pPr marL="176213" lvl="1" indent="-176213">
              <a:lnSpc>
                <a:spcPts val="2400"/>
              </a:lnSpc>
              <a:buFont typeface="Wingdings" panose="05000000000000000000" pitchFamily="2" charset="2"/>
              <a:buChar char="§"/>
            </a:pPr>
            <a:r>
              <a:rPr lang="en-US" sz="1500" dirty="0"/>
              <a:t>Negative impact of COVID-19 on acute categories offset by strong performance in chronic therapies</a:t>
            </a:r>
          </a:p>
          <a:p>
            <a:pPr marL="176213" lvl="1" indent="-176213">
              <a:lnSpc>
                <a:spcPts val="2400"/>
              </a:lnSpc>
              <a:buFont typeface="Wingdings" panose="05000000000000000000" pitchFamily="2" charset="2"/>
              <a:buChar char="§"/>
            </a:pPr>
            <a:r>
              <a:rPr lang="en-US" sz="1500" dirty="0"/>
              <a:t>Innovative digital strategies used to reach target market during lockdown restrictions</a:t>
            </a:r>
          </a:p>
          <a:p>
            <a:pPr marL="0" lvl="1" indent="0">
              <a:lnSpc>
                <a:spcPts val="2400"/>
              </a:lnSpc>
              <a:buNone/>
            </a:pPr>
            <a:endParaRPr lang="en-US" sz="1500" dirty="0"/>
          </a:p>
          <a:p>
            <a:pPr marL="176213" lvl="1" indent="-176213">
              <a:lnSpc>
                <a:spcPts val="2400"/>
              </a:lnSpc>
              <a:buFont typeface="Wingdings" panose="05000000000000000000" pitchFamily="2" charset="2"/>
              <a:buChar char="§"/>
            </a:pPr>
            <a:endParaRPr lang="en-US" sz="1500" dirty="0"/>
          </a:p>
          <a:p>
            <a:pPr marL="176213" lvl="1" indent="-176213">
              <a:lnSpc>
                <a:spcPts val="2400"/>
              </a:lnSpc>
              <a:buFont typeface="Wingdings" panose="05000000000000000000" pitchFamily="2" charset="2"/>
              <a:buChar char="§"/>
            </a:pPr>
            <a:r>
              <a:rPr lang="en-US" sz="1500" dirty="0"/>
              <a:t>New launches of innovative combination products under existing brands</a:t>
            </a:r>
          </a:p>
          <a:p>
            <a:pPr marL="176213" lvl="1" indent="-176213">
              <a:lnSpc>
                <a:spcPts val="2400"/>
              </a:lnSpc>
              <a:buFont typeface="Wingdings" panose="05000000000000000000" pitchFamily="2" charset="2"/>
              <a:buChar char="§"/>
            </a:pPr>
            <a:r>
              <a:rPr lang="en-US" sz="1500" dirty="0"/>
              <a:t>Plans to expand international presence to </a:t>
            </a:r>
            <a:r>
              <a:rPr lang="en-US" sz="1500" dirty="0" err="1"/>
              <a:t>neighbouring</a:t>
            </a:r>
            <a:r>
              <a:rPr lang="en-US" sz="1500" dirty="0"/>
              <a:t> countries, currently refining execution model</a:t>
            </a:r>
          </a:p>
          <a:p>
            <a:pPr marL="176213" lvl="1" indent="-176213">
              <a:lnSpc>
                <a:spcPts val="2400"/>
              </a:lnSpc>
              <a:buFont typeface="Wingdings" panose="05000000000000000000" pitchFamily="2" charset="2"/>
              <a:buChar char="§"/>
            </a:pPr>
            <a:r>
              <a:rPr lang="en-US" sz="1500" dirty="0"/>
              <a:t>Continue to improve position in OTC market and further expand #1 nutraceutical market share</a:t>
            </a:r>
          </a:p>
        </p:txBody>
      </p:sp>
      <p:sp>
        <p:nvSpPr>
          <p:cNvPr id="36" name="Rectangle 35">
            <a:extLst>
              <a:ext uri="{FF2B5EF4-FFF2-40B4-BE49-F238E27FC236}">
                <a16:creationId xmlns:a16="http://schemas.microsoft.com/office/drawing/2014/main" id="{12180CC4-127D-4DC1-81FA-7172A8D08556}"/>
              </a:ext>
            </a:extLst>
          </p:cNvPr>
          <p:cNvSpPr/>
          <p:nvPr/>
        </p:nvSpPr>
        <p:spPr>
          <a:xfrm rot="16200000">
            <a:off x="66070" y="3508631"/>
            <a:ext cx="1728347" cy="280406"/>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Performance</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172287" y="5227331"/>
            <a:ext cx="1515914" cy="280405"/>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Outlook</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6145161" y="1065044"/>
            <a:ext cx="5633884" cy="1513138"/>
          </a:xfrm>
          <a:prstGeom prst="rect">
            <a:avLst/>
          </a:prstGeom>
          <a:solidFill>
            <a:srgbClr val="C7EBEB"/>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US" sz="1500"/>
              <a:t>A leading nutraceutical and OTC brand in Romania, selling through multiple distribution channels. Several products are leaders in their segments, including neuronal remodulation post-stroke, stress relief, liposomal iron, flu relief, urinary tract infection and female infertility.</a:t>
            </a:r>
            <a:endParaRPr lang="en-GB" sz="1500"/>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5191666" y="1682803"/>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79199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0C90D63E-D8BF-4298-B3BE-AB026124250B}"/>
              </a:ext>
            </a:extLst>
          </p:cNvPr>
          <p:cNvSpPr/>
          <p:nvPr/>
        </p:nvSpPr>
        <p:spPr>
          <a:xfrm rot="16200000">
            <a:off x="172283" y="1668057"/>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Summary P&amp;L</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958645"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216742"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039761"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err="1">
                <a:solidFill>
                  <a:srgbClr val="003764"/>
                </a:solidFill>
              </a:rPr>
              <a:t>Farmalider</a:t>
            </a:r>
            <a:endParaRPr lang="en-GB">
              <a:solidFill>
                <a:srgbClr val="003764"/>
              </a:solidFill>
            </a:endParaRPr>
          </a:p>
        </p:txBody>
      </p:sp>
      <p:graphicFrame>
        <p:nvGraphicFramePr>
          <p:cNvPr id="29" name="Table 28">
            <a:extLst>
              <a:ext uri="{FF2B5EF4-FFF2-40B4-BE49-F238E27FC236}">
                <a16:creationId xmlns:a16="http://schemas.microsoft.com/office/drawing/2014/main" id="{55AFF67E-B32B-486E-A947-BEAA54681D83}"/>
              </a:ext>
            </a:extLst>
          </p:cNvPr>
          <p:cNvGraphicFramePr>
            <a:graphicFrameLocks noGrp="1"/>
          </p:cNvGraphicFramePr>
          <p:nvPr>
            <p:extLst>
              <p:ext uri="{D42A27DB-BD31-4B8C-83A1-F6EECF244321}">
                <p14:modId xmlns:p14="http://schemas.microsoft.com/office/powerpoint/2010/main" val="1508117008"/>
              </p:ext>
            </p:extLst>
          </p:nvPr>
        </p:nvGraphicFramePr>
        <p:xfrm>
          <a:off x="1110976" y="1047549"/>
          <a:ext cx="4355153" cy="1518664"/>
        </p:xfrm>
        <a:graphic>
          <a:graphicData uri="http://schemas.openxmlformats.org/drawingml/2006/table">
            <a:tbl>
              <a:tblPr firstRow="1" bandRow="1">
                <a:tableStyleId>{073A0DAA-6AF3-43AB-8588-CEC1D06C72B9}</a:tableStyleId>
              </a:tblPr>
              <a:tblGrid>
                <a:gridCol w="1362143">
                  <a:extLst>
                    <a:ext uri="{9D8B030D-6E8A-4147-A177-3AD203B41FA5}">
                      <a16:colId xmlns:a16="http://schemas.microsoft.com/office/drawing/2014/main" val="1832560089"/>
                    </a:ext>
                  </a:extLst>
                </a:gridCol>
                <a:gridCol w="936018">
                  <a:extLst>
                    <a:ext uri="{9D8B030D-6E8A-4147-A177-3AD203B41FA5}">
                      <a16:colId xmlns:a16="http://schemas.microsoft.com/office/drawing/2014/main" val="2241338014"/>
                    </a:ext>
                  </a:extLst>
                </a:gridCol>
                <a:gridCol w="1059322">
                  <a:extLst>
                    <a:ext uri="{9D8B030D-6E8A-4147-A177-3AD203B41FA5}">
                      <a16:colId xmlns:a16="http://schemas.microsoft.com/office/drawing/2014/main" val="1173906960"/>
                    </a:ext>
                  </a:extLst>
                </a:gridCol>
                <a:gridCol w="997670">
                  <a:extLst>
                    <a:ext uri="{9D8B030D-6E8A-4147-A177-3AD203B41FA5}">
                      <a16:colId xmlns:a16="http://schemas.microsoft.com/office/drawing/2014/main" val="515190685"/>
                    </a:ext>
                  </a:extLst>
                </a:gridCol>
              </a:tblGrid>
              <a:tr h="379666">
                <a:tc>
                  <a:txBody>
                    <a:bodyPr/>
                    <a:lstStyle/>
                    <a:p>
                      <a:pPr algn="l"/>
                      <a:r>
                        <a:rPr lang="en-US" sz="1300">
                          <a:solidFill>
                            <a:schemeClr val="tx1"/>
                          </a:solidFill>
                        </a:rPr>
                        <a:t>€’m</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Dec 2020</a:t>
                      </a:r>
                      <a:endParaRPr lang="en-ZA" sz="1300" b="1">
                        <a:solidFill>
                          <a:schemeClr val="tx1"/>
                        </a:solidFill>
                      </a:endParaRPr>
                    </a:p>
                  </a:txBody>
                  <a:tcPr anchor="ctr">
                    <a:solidFill>
                      <a:schemeClr val="accent6"/>
                    </a:solidFill>
                  </a:tcPr>
                </a:tc>
                <a:tc>
                  <a:txBody>
                    <a:bodyPr/>
                    <a:lstStyle/>
                    <a:p>
                      <a:pPr algn="ctr"/>
                      <a:r>
                        <a:rPr lang="en-US" sz="1300">
                          <a:solidFill>
                            <a:schemeClr val="tx1"/>
                          </a:solidFill>
                        </a:rPr>
                        <a:t>Dec 2019</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 change</a:t>
                      </a:r>
                      <a:endParaRPr lang="en-ZA" sz="1300">
                        <a:solidFill>
                          <a:schemeClr val="tx1"/>
                        </a:solidFill>
                      </a:endParaRPr>
                    </a:p>
                  </a:txBody>
                  <a:tcPr anchor="ctr">
                    <a:solidFill>
                      <a:schemeClr val="accent6"/>
                    </a:solidFill>
                  </a:tcPr>
                </a:tc>
                <a:extLst>
                  <a:ext uri="{0D108BD9-81ED-4DB2-BD59-A6C34878D82A}">
                    <a16:rowId xmlns:a16="http://schemas.microsoft.com/office/drawing/2014/main" val="3694334157"/>
                  </a:ext>
                </a:extLst>
              </a:tr>
              <a:tr h="379666">
                <a:tc>
                  <a:txBody>
                    <a:bodyPr/>
                    <a:lstStyle/>
                    <a:p>
                      <a:pPr algn="l"/>
                      <a:r>
                        <a:rPr lang="en-US" sz="1300"/>
                        <a:t>Revenue</a:t>
                      </a:r>
                      <a:endParaRPr lang="en-ZA" sz="1300">
                        <a:solidFill>
                          <a:srgbClr val="16375E"/>
                        </a:solidFill>
                      </a:endParaRPr>
                    </a:p>
                  </a:txBody>
                  <a:tcPr anchor="ctr"/>
                </a:tc>
                <a:tc>
                  <a:txBody>
                    <a:bodyPr/>
                    <a:lstStyle/>
                    <a:p>
                      <a:pPr algn="ctr"/>
                      <a:r>
                        <a:rPr lang="en-ZA" sz="1300" b="1">
                          <a:solidFill>
                            <a:srgbClr val="16375E"/>
                          </a:solidFill>
                        </a:rPr>
                        <a:t>19.1</a:t>
                      </a:r>
                    </a:p>
                  </a:txBody>
                  <a:tcPr anchor="ctr"/>
                </a:tc>
                <a:tc>
                  <a:txBody>
                    <a:bodyPr/>
                    <a:lstStyle/>
                    <a:p>
                      <a:pPr algn="ctr"/>
                      <a:r>
                        <a:rPr lang="en-ZA" sz="1300">
                          <a:solidFill>
                            <a:srgbClr val="16375E"/>
                          </a:solidFill>
                        </a:rPr>
                        <a:t>16.7</a:t>
                      </a:r>
                    </a:p>
                  </a:txBody>
                  <a:tcPr anchor="ctr"/>
                </a:tc>
                <a:tc>
                  <a:txBody>
                    <a:bodyPr/>
                    <a:lstStyle/>
                    <a:p>
                      <a:pPr algn="ctr"/>
                      <a:r>
                        <a:rPr lang="en-ZA" sz="1300">
                          <a:solidFill>
                            <a:srgbClr val="16375E"/>
                          </a:solidFill>
                        </a:rPr>
                        <a:t>14%</a:t>
                      </a:r>
                    </a:p>
                  </a:txBody>
                  <a:tcPr anchor="ctr"/>
                </a:tc>
                <a:extLst>
                  <a:ext uri="{0D108BD9-81ED-4DB2-BD59-A6C34878D82A}">
                    <a16:rowId xmlns:a16="http://schemas.microsoft.com/office/drawing/2014/main" val="2086901462"/>
                  </a:ext>
                </a:extLst>
              </a:tr>
              <a:tr h="379666">
                <a:tc>
                  <a:txBody>
                    <a:bodyPr/>
                    <a:lstStyle/>
                    <a:p>
                      <a:pPr algn="l"/>
                      <a:r>
                        <a:rPr lang="en-US" sz="1300"/>
                        <a:t>EBITDA</a:t>
                      </a:r>
                      <a:endParaRPr lang="en-ZA" sz="1300">
                        <a:solidFill>
                          <a:srgbClr val="16375E"/>
                        </a:solidFill>
                      </a:endParaRPr>
                    </a:p>
                  </a:txBody>
                  <a:tcPr anchor="ctr"/>
                </a:tc>
                <a:tc>
                  <a:txBody>
                    <a:bodyPr/>
                    <a:lstStyle/>
                    <a:p>
                      <a:pPr algn="ctr"/>
                      <a:r>
                        <a:rPr lang="en-ZA" sz="1300" b="1">
                          <a:solidFill>
                            <a:srgbClr val="16375E"/>
                          </a:solidFill>
                        </a:rPr>
                        <a:t>2.2</a:t>
                      </a:r>
                    </a:p>
                  </a:txBody>
                  <a:tcPr anchor="ctr"/>
                </a:tc>
                <a:tc>
                  <a:txBody>
                    <a:bodyPr/>
                    <a:lstStyle/>
                    <a:p>
                      <a:pPr algn="ctr"/>
                      <a:r>
                        <a:rPr lang="en-ZA" sz="1300">
                          <a:solidFill>
                            <a:srgbClr val="16375E"/>
                          </a:solidFill>
                        </a:rPr>
                        <a:t>-</a:t>
                      </a:r>
                    </a:p>
                  </a:txBody>
                  <a:tcPr anchor="ctr"/>
                </a:tc>
                <a:tc>
                  <a:txBody>
                    <a:bodyPr/>
                    <a:lstStyle/>
                    <a:p>
                      <a:pPr algn="ctr"/>
                      <a:endParaRPr lang="en-ZA" sz="1300">
                        <a:solidFill>
                          <a:srgbClr val="16375E"/>
                        </a:solidFill>
                      </a:endParaRPr>
                    </a:p>
                  </a:txBody>
                  <a:tcPr anchor="ctr"/>
                </a:tc>
                <a:extLst>
                  <a:ext uri="{0D108BD9-81ED-4DB2-BD59-A6C34878D82A}">
                    <a16:rowId xmlns:a16="http://schemas.microsoft.com/office/drawing/2014/main" val="3190690058"/>
                  </a:ext>
                </a:extLst>
              </a:tr>
              <a:tr h="379666">
                <a:tc>
                  <a:txBody>
                    <a:bodyPr/>
                    <a:lstStyle/>
                    <a:p>
                      <a:pPr algn="l"/>
                      <a:r>
                        <a:rPr lang="en-US" sz="1300"/>
                        <a:t>EBITDA margin</a:t>
                      </a:r>
                      <a:endParaRPr lang="en-ZA" sz="1300">
                        <a:solidFill>
                          <a:srgbClr val="38A4A1"/>
                        </a:solidFill>
                      </a:endParaRPr>
                    </a:p>
                  </a:txBody>
                  <a:tcPr anchor="ctr"/>
                </a:tc>
                <a:tc>
                  <a:txBody>
                    <a:bodyPr/>
                    <a:lstStyle/>
                    <a:p>
                      <a:pPr algn="ctr"/>
                      <a:r>
                        <a:rPr lang="en-ZA" sz="1300" b="1">
                          <a:solidFill>
                            <a:srgbClr val="38A4A1"/>
                          </a:solidFill>
                        </a:rPr>
                        <a:t>11.6%</a:t>
                      </a:r>
                    </a:p>
                  </a:txBody>
                  <a:tcPr anchor="ctr"/>
                </a:tc>
                <a:tc>
                  <a:txBody>
                    <a:bodyPr/>
                    <a:lstStyle/>
                    <a:p>
                      <a:pPr algn="ctr"/>
                      <a:r>
                        <a:rPr lang="en-ZA" sz="1300">
                          <a:solidFill>
                            <a:srgbClr val="38A4A1"/>
                          </a:solidFill>
                        </a:rPr>
                        <a:t>(0.1%)</a:t>
                      </a:r>
                    </a:p>
                  </a:txBody>
                  <a:tcPr anchor="ctr"/>
                </a:tc>
                <a:tc>
                  <a:txBody>
                    <a:bodyPr/>
                    <a:lstStyle/>
                    <a:p>
                      <a:pPr algn="ctr"/>
                      <a:endParaRPr lang="en-ZA" sz="1300">
                        <a:solidFill>
                          <a:srgbClr val="38A4A1"/>
                        </a:solidFill>
                      </a:endParaRPr>
                    </a:p>
                  </a:txBody>
                  <a:tcPr anchor="ctr"/>
                </a:tc>
                <a:extLst>
                  <a:ext uri="{0D108BD9-81ED-4DB2-BD59-A6C34878D82A}">
                    <a16:rowId xmlns:a16="http://schemas.microsoft.com/office/drawing/2014/main" val="606484103"/>
                  </a:ext>
                </a:extLst>
              </a:tr>
            </a:tbl>
          </a:graphicData>
        </a:graphic>
      </p:graphicFrame>
      <p:sp>
        <p:nvSpPr>
          <p:cNvPr id="25" name="Content Placeholder 4">
            <a:extLst>
              <a:ext uri="{FF2B5EF4-FFF2-40B4-BE49-F238E27FC236}">
                <a16:creationId xmlns:a16="http://schemas.microsoft.com/office/drawing/2014/main" id="{A9241B4F-ACE5-48FD-84C8-43C3754FBCA8}"/>
              </a:ext>
            </a:extLst>
          </p:cNvPr>
          <p:cNvSpPr txBox="1">
            <a:spLocks/>
          </p:cNvSpPr>
          <p:nvPr/>
        </p:nvSpPr>
        <p:spPr>
          <a:xfrm>
            <a:off x="1101215" y="2759491"/>
            <a:ext cx="10677830" cy="3733384"/>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Solid growth, driven by sales in out-licensing and contract supply.</a:t>
            </a:r>
          </a:p>
          <a:p>
            <a:pPr marL="176213" lvl="1" indent="-176213">
              <a:lnSpc>
                <a:spcPts val="2400"/>
              </a:lnSpc>
              <a:buFont typeface="Wingdings" panose="05000000000000000000" pitchFamily="2" charset="2"/>
              <a:buChar char="§"/>
            </a:pPr>
            <a:r>
              <a:rPr lang="en-US" sz="1500" dirty="0"/>
              <a:t>Growth in EBITDA is due to higher contribution margin as a result of an increase in out-licensing revenue cost and cost reduction measures. </a:t>
            </a:r>
          </a:p>
          <a:p>
            <a:pPr marL="176213" lvl="1" indent="-176213">
              <a:lnSpc>
                <a:spcPts val="2400"/>
              </a:lnSpc>
              <a:buFont typeface="Wingdings" panose="05000000000000000000" pitchFamily="2" charset="2"/>
              <a:buChar char="§"/>
            </a:pPr>
            <a:r>
              <a:rPr lang="en-US" sz="1500" dirty="0"/>
              <a:t>Included in PY consulting cost is the Sequoia legal expenses which did not recur in FY21.</a:t>
            </a:r>
          </a:p>
          <a:p>
            <a:pPr marL="176213" lvl="1" indent="-176213">
              <a:lnSpc>
                <a:spcPts val="2400"/>
              </a:lnSpc>
              <a:buFont typeface="Wingdings" panose="05000000000000000000" pitchFamily="2" charset="2"/>
              <a:buChar char="§"/>
            </a:pPr>
            <a:endParaRPr lang="en-US" sz="1500" dirty="0"/>
          </a:p>
          <a:p>
            <a:pPr marL="176213" lvl="1" indent="-176213">
              <a:lnSpc>
                <a:spcPts val="2400"/>
              </a:lnSpc>
              <a:buFont typeface="Wingdings" panose="05000000000000000000" pitchFamily="2" charset="2"/>
              <a:buChar char="§"/>
            </a:pPr>
            <a:r>
              <a:rPr lang="en-US" sz="1500" dirty="0"/>
              <a:t>New contract manufacturing agreements implemented for strategic product lines, mainly paracetamol, ibuprofen tablets and ibuprofen suspension, to improve service levels</a:t>
            </a:r>
          </a:p>
          <a:p>
            <a:pPr marL="176213" lvl="1" indent="-176213">
              <a:lnSpc>
                <a:spcPts val="2400"/>
              </a:lnSpc>
              <a:buFont typeface="Wingdings" panose="05000000000000000000" pitchFamily="2" charset="2"/>
              <a:buChar char="§"/>
            </a:pPr>
            <a:r>
              <a:rPr lang="en-US" sz="1500" dirty="0"/>
              <a:t>Further develop </a:t>
            </a:r>
            <a:r>
              <a:rPr lang="en-US" sz="1500" dirty="0" err="1"/>
              <a:t>internationalisation</a:t>
            </a:r>
            <a:r>
              <a:rPr lang="en-US" sz="1500" dirty="0"/>
              <a:t> strategy by exporting </a:t>
            </a:r>
            <a:r>
              <a:rPr lang="en-US" sz="1500" dirty="0" err="1"/>
              <a:t>Farmalider’s</a:t>
            </a:r>
            <a:r>
              <a:rPr lang="en-US" sz="1500" dirty="0"/>
              <a:t> niche formulations to other markets</a:t>
            </a:r>
          </a:p>
          <a:p>
            <a:pPr marL="176213" lvl="1" indent="-176213">
              <a:lnSpc>
                <a:spcPts val="2400"/>
              </a:lnSpc>
              <a:buFont typeface="Wingdings" panose="05000000000000000000" pitchFamily="2" charset="2"/>
              <a:buChar char="§"/>
            </a:pPr>
            <a:r>
              <a:rPr lang="en-US" sz="1500" dirty="0"/>
              <a:t>Pipeline for SA pharma business</a:t>
            </a:r>
            <a:endParaRPr lang="en-GB" sz="1400" dirty="0"/>
          </a:p>
        </p:txBody>
      </p:sp>
      <p:sp>
        <p:nvSpPr>
          <p:cNvPr id="36" name="Rectangle 35">
            <a:extLst>
              <a:ext uri="{FF2B5EF4-FFF2-40B4-BE49-F238E27FC236}">
                <a16:creationId xmlns:a16="http://schemas.microsoft.com/office/drawing/2014/main" id="{12180CC4-127D-4DC1-81FA-7172A8D08556}"/>
              </a:ext>
            </a:extLst>
          </p:cNvPr>
          <p:cNvSpPr/>
          <p:nvPr/>
        </p:nvSpPr>
        <p:spPr>
          <a:xfrm rot="16200000">
            <a:off x="66070" y="3508631"/>
            <a:ext cx="1728347" cy="280406"/>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Performance</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172287" y="5227331"/>
            <a:ext cx="1515914" cy="280405"/>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Outlook</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6145161" y="1065044"/>
            <a:ext cx="5633884" cy="1513138"/>
          </a:xfrm>
          <a:prstGeom prst="rect">
            <a:avLst/>
          </a:prstGeom>
          <a:solidFill>
            <a:srgbClr val="C7EBEB"/>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US" sz="1500"/>
              <a:t>A Spanish pharma company which develops, </a:t>
            </a:r>
            <a:r>
              <a:rPr lang="en-US" sz="1500" err="1"/>
              <a:t>licences</a:t>
            </a:r>
            <a:r>
              <a:rPr lang="en-US" sz="1500"/>
              <a:t> and manufactures mainly generic and OTC products. The business sells licensing rights on differentiated products with limited competition and has marketing </a:t>
            </a:r>
            <a:r>
              <a:rPr lang="en-US" sz="1500" err="1"/>
              <a:t>authorisations</a:t>
            </a:r>
            <a:r>
              <a:rPr lang="en-US" sz="1500"/>
              <a:t> and dossiers for a range of pharma products in several European countries.</a:t>
            </a:r>
            <a:endParaRPr lang="en-GB" sz="1500"/>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5191666" y="1682803"/>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71443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0C90D63E-D8BF-4298-B3BE-AB026124250B}"/>
              </a:ext>
            </a:extLst>
          </p:cNvPr>
          <p:cNvSpPr/>
          <p:nvPr/>
        </p:nvSpPr>
        <p:spPr>
          <a:xfrm rot="16200000">
            <a:off x="172283" y="1668057"/>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Summary P&amp;L</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958645"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216742"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039761"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a:solidFill>
                  <a:srgbClr val="003764"/>
                </a:solidFill>
              </a:rPr>
              <a:t>Pharma (SA)</a:t>
            </a:r>
          </a:p>
        </p:txBody>
      </p:sp>
      <p:graphicFrame>
        <p:nvGraphicFramePr>
          <p:cNvPr id="29" name="Table 28">
            <a:extLst>
              <a:ext uri="{FF2B5EF4-FFF2-40B4-BE49-F238E27FC236}">
                <a16:creationId xmlns:a16="http://schemas.microsoft.com/office/drawing/2014/main" id="{55AFF67E-B32B-486E-A947-BEAA54681D83}"/>
              </a:ext>
            </a:extLst>
          </p:cNvPr>
          <p:cNvGraphicFramePr>
            <a:graphicFrameLocks noGrp="1"/>
          </p:cNvGraphicFramePr>
          <p:nvPr>
            <p:extLst>
              <p:ext uri="{D42A27DB-BD31-4B8C-83A1-F6EECF244321}">
                <p14:modId xmlns:p14="http://schemas.microsoft.com/office/powerpoint/2010/main" val="628348995"/>
              </p:ext>
            </p:extLst>
          </p:nvPr>
        </p:nvGraphicFramePr>
        <p:xfrm>
          <a:off x="1110976" y="1047549"/>
          <a:ext cx="4355153" cy="1518664"/>
        </p:xfrm>
        <a:graphic>
          <a:graphicData uri="http://schemas.openxmlformats.org/drawingml/2006/table">
            <a:tbl>
              <a:tblPr firstRow="1" bandRow="1">
                <a:tableStyleId>{073A0DAA-6AF3-43AB-8588-CEC1D06C72B9}</a:tableStyleId>
              </a:tblPr>
              <a:tblGrid>
                <a:gridCol w="1362143">
                  <a:extLst>
                    <a:ext uri="{9D8B030D-6E8A-4147-A177-3AD203B41FA5}">
                      <a16:colId xmlns:a16="http://schemas.microsoft.com/office/drawing/2014/main" val="1832560089"/>
                    </a:ext>
                  </a:extLst>
                </a:gridCol>
                <a:gridCol w="936018">
                  <a:extLst>
                    <a:ext uri="{9D8B030D-6E8A-4147-A177-3AD203B41FA5}">
                      <a16:colId xmlns:a16="http://schemas.microsoft.com/office/drawing/2014/main" val="2241338014"/>
                    </a:ext>
                  </a:extLst>
                </a:gridCol>
                <a:gridCol w="1059322">
                  <a:extLst>
                    <a:ext uri="{9D8B030D-6E8A-4147-A177-3AD203B41FA5}">
                      <a16:colId xmlns:a16="http://schemas.microsoft.com/office/drawing/2014/main" val="1173906960"/>
                    </a:ext>
                  </a:extLst>
                </a:gridCol>
                <a:gridCol w="997670">
                  <a:extLst>
                    <a:ext uri="{9D8B030D-6E8A-4147-A177-3AD203B41FA5}">
                      <a16:colId xmlns:a16="http://schemas.microsoft.com/office/drawing/2014/main" val="515190685"/>
                    </a:ext>
                  </a:extLst>
                </a:gridCol>
              </a:tblGrid>
              <a:tr h="379666">
                <a:tc>
                  <a:txBody>
                    <a:bodyPr/>
                    <a:lstStyle/>
                    <a:p>
                      <a:pPr algn="l"/>
                      <a:r>
                        <a:rPr lang="en-US" sz="1300" err="1">
                          <a:solidFill>
                            <a:schemeClr val="tx1"/>
                          </a:solidFill>
                        </a:rPr>
                        <a:t>R’m</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Dec 2020</a:t>
                      </a:r>
                      <a:endParaRPr lang="en-ZA" sz="1300" b="1">
                        <a:solidFill>
                          <a:schemeClr val="tx1"/>
                        </a:solidFill>
                      </a:endParaRPr>
                    </a:p>
                  </a:txBody>
                  <a:tcPr anchor="ctr">
                    <a:solidFill>
                      <a:schemeClr val="accent6"/>
                    </a:solidFill>
                  </a:tcPr>
                </a:tc>
                <a:tc>
                  <a:txBody>
                    <a:bodyPr/>
                    <a:lstStyle/>
                    <a:p>
                      <a:pPr algn="ctr"/>
                      <a:r>
                        <a:rPr lang="en-US" sz="1300">
                          <a:solidFill>
                            <a:schemeClr val="tx1"/>
                          </a:solidFill>
                        </a:rPr>
                        <a:t>Dec 2019</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 change</a:t>
                      </a:r>
                      <a:endParaRPr lang="en-ZA" sz="1300">
                        <a:solidFill>
                          <a:schemeClr val="tx1"/>
                        </a:solidFill>
                      </a:endParaRPr>
                    </a:p>
                  </a:txBody>
                  <a:tcPr anchor="ctr">
                    <a:solidFill>
                      <a:schemeClr val="accent6"/>
                    </a:solidFill>
                  </a:tcPr>
                </a:tc>
                <a:extLst>
                  <a:ext uri="{0D108BD9-81ED-4DB2-BD59-A6C34878D82A}">
                    <a16:rowId xmlns:a16="http://schemas.microsoft.com/office/drawing/2014/main" val="3694334157"/>
                  </a:ext>
                </a:extLst>
              </a:tr>
              <a:tr h="379666">
                <a:tc>
                  <a:txBody>
                    <a:bodyPr/>
                    <a:lstStyle/>
                    <a:p>
                      <a:pPr algn="l"/>
                      <a:r>
                        <a:rPr lang="en-US" sz="1300"/>
                        <a:t>Revenue</a:t>
                      </a:r>
                      <a:endParaRPr lang="en-ZA" sz="1300">
                        <a:solidFill>
                          <a:srgbClr val="16375E"/>
                        </a:solidFill>
                      </a:endParaRPr>
                    </a:p>
                  </a:txBody>
                  <a:tcPr anchor="ctr"/>
                </a:tc>
                <a:tc>
                  <a:txBody>
                    <a:bodyPr/>
                    <a:lstStyle/>
                    <a:p>
                      <a:pPr algn="ctr"/>
                      <a:r>
                        <a:rPr lang="en-ZA" sz="1300" b="1">
                          <a:solidFill>
                            <a:srgbClr val="16375E"/>
                          </a:solidFill>
                        </a:rPr>
                        <a:t>348</a:t>
                      </a:r>
                    </a:p>
                  </a:txBody>
                  <a:tcPr anchor="ctr"/>
                </a:tc>
                <a:tc>
                  <a:txBody>
                    <a:bodyPr/>
                    <a:lstStyle/>
                    <a:p>
                      <a:pPr algn="ctr"/>
                      <a:r>
                        <a:rPr lang="en-ZA" sz="1300">
                          <a:solidFill>
                            <a:srgbClr val="16375E"/>
                          </a:solidFill>
                        </a:rPr>
                        <a:t>343</a:t>
                      </a:r>
                    </a:p>
                  </a:txBody>
                  <a:tcPr anchor="ctr"/>
                </a:tc>
                <a:tc>
                  <a:txBody>
                    <a:bodyPr/>
                    <a:lstStyle/>
                    <a:p>
                      <a:pPr algn="ctr"/>
                      <a:r>
                        <a:rPr lang="en-ZA" sz="1300">
                          <a:solidFill>
                            <a:srgbClr val="16375E"/>
                          </a:solidFill>
                        </a:rPr>
                        <a:t>1%</a:t>
                      </a:r>
                    </a:p>
                  </a:txBody>
                  <a:tcPr anchor="ctr"/>
                </a:tc>
                <a:extLst>
                  <a:ext uri="{0D108BD9-81ED-4DB2-BD59-A6C34878D82A}">
                    <a16:rowId xmlns:a16="http://schemas.microsoft.com/office/drawing/2014/main" val="2086901462"/>
                  </a:ext>
                </a:extLst>
              </a:tr>
              <a:tr h="379666">
                <a:tc>
                  <a:txBody>
                    <a:bodyPr/>
                    <a:lstStyle/>
                    <a:p>
                      <a:pPr algn="l"/>
                      <a:r>
                        <a:rPr lang="en-US" sz="1300"/>
                        <a:t>EBITDA</a:t>
                      </a:r>
                      <a:endParaRPr lang="en-ZA" sz="1300">
                        <a:solidFill>
                          <a:srgbClr val="16375E"/>
                        </a:solidFill>
                      </a:endParaRPr>
                    </a:p>
                  </a:txBody>
                  <a:tcPr anchor="ctr"/>
                </a:tc>
                <a:tc>
                  <a:txBody>
                    <a:bodyPr/>
                    <a:lstStyle/>
                    <a:p>
                      <a:pPr algn="ctr"/>
                      <a:r>
                        <a:rPr lang="en-ZA" sz="1300" b="1">
                          <a:solidFill>
                            <a:srgbClr val="16375E"/>
                          </a:solidFill>
                        </a:rPr>
                        <a:t>(17)</a:t>
                      </a:r>
                    </a:p>
                  </a:txBody>
                  <a:tcPr anchor="ctr"/>
                </a:tc>
                <a:tc>
                  <a:txBody>
                    <a:bodyPr/>
                    <a:lstStyle/>
                    <a:p>
                      <a:pPr algn="ctr"/>
                      <a:r>
                        <a:rPr lang="en-ZA" sz="1300">
                          <a:solidFill>
                            <a:srgbClr val="16375E"/>
                          </a:solidFill>
                        </a:rPr>
                        <a:t>3</a:t>
                      </a:r>
                    </a:p>
                  </a:txBody>
                  <a:tcPr anchor="ctr"/>
                </a:tc>
                <a:tc>
                  <a:txBody>
                    <a:bodyPr/>
                    <a:lstStyle/>
                    <a:p>
                      <a:pPr algn="ctr"/>
                      <a:r>
                        <a:rPr lang="en-ZA" sz="1300">
                          <a:solidFill>
                            <a:srgbClr val="16375E"/>
                          </a:solidFill>
                        </a:rPr>
                        <a:t>(635%)</a:t>
                      </a:r>
                    </a:p>
                  </a:txBody>
                  <a:tcPr anchor="ctr"/>
                </a:tc>
                <a:extLst>
                  <a:ext uri="{0D108BD9-81ED-4DB2-BD59-A6C34878D82A}">
                    <a16:rowId xmlns:a16="http://schemas.microsoft.com/office/drawing/2014/main" val="3190690058"/>
                  </a:ext>
                </a:extLst>
              </a:tr>
              <a:tr h="379666">
                <a:tc>
                  <a:txBody>
                    <a:bodyPr/>
                    <a:lstStyle/>
                    <a:p>
                      <a:pPr algn="l"/>
                      <a:r>
                        <a:rPr lang="en-US" sz="1300"/>
                        <a:t>EBITDA margin</a:t>
                      </a:r>
                      <a:endParaRPr lang="en-ZA" sz="1300">
                        <a:solidFill>
                          <a:srgbClr val="38A4A1"/>
                        </a:solidFill>
                      </a:endParaRPr>
                    </a:p>
                  </a:txBody>
                  <a:tcPr anchor="ctr"/>
                </a:tc>
                <a:tc>
                  <a:txBody>
                    <a:bodyPr/>
                    <a:lstStyle/>
                    <a:p>
                      <a:pPr algn="ctr"/>
                      <a:r>
                        <a:rPr lang="en-ZA" sz="1300" b="1">
                          <a:solidFill>
                            <a:srgbClr val="38A4A1"/>
                          </a:solidFill>
                        </a:rPr>
                        <a:t>(5.0%)</a:t>
                      </a:r>
                    </a:p>
                  </a:txBody>
                  <a:tcPr anchor="ctr"/>
                </a:tc>
                <a:tc>
                  <a:txBody>
                    <a:bodyPr/>
                    <a:lstStyle/>
                    <a:p>
                      <a:pPr algn="ctr"/>
                      <a:r>
                        <a:rPr lang="en-ZA" sz="1300">
                          <a:solidFill>
                            <a:srgbClr val="38A4A1"/>
                          </a:solidFill>
                        </a:rPr>
                        <a:t>0.9%</a:t>
                      </a:r>
                    </a:p>
                  </a:txBody>
                  <a:tcPr anchor="ctr"/>
                </a:tc>
                <a:tc>
                  <a:txBody>
                    <a:bodyPr/>
                    <a:lstStyle/>
                    <a:p>
                      <a:pPr algn="ctr"/>
                      <a:endParaRPr lang="en-ZA" sz="1300">
                        <a:solidFill>
                          <a:srgbClr val="38A4A1"/>
                        </a:solidFill>
                      </a:endParaRPr>
                    </a:p>
                  </a:txBody>
                  <a:tcPr anchor="ctr"/>
                </a:tc>
                <a:extLst>
                  <a:ext uri="{0D108BD9-81ED-4DB2-BD59-A6C34878D82A}">
                    <a16:rowId xmlns:a16="http://schemas.microsoft.com/office/drawing/2014/main" val="606484103"/>
                  </a:ext>
                </a:extLst>
              </a:tr>
            </a:tbl>
          </a:graphicData>
        </a:graphic>
      </p:graphicFrame>
      <p:sp>
        <p:nvSpPr>
          <p:cNvPr id="36" name="Rectangle 35">
            <a:extLst>
              <a:ext uri="{FF2B5EF4-FFF2-40B4-BE49-F238E27FC236}">
                <a16:creationId xmlns:a16="http://schemas.microsoft.com/office/drawing/2014/main" id="{12180CC4-127D-4DC1-81FA-7172A8D08556}"/>
              </a:ext>
            </a:extLst>
          </p:cNvPr>
          <p:cNvSpPr/>
          <p:nvPr/>
        </p:nvSpPr>
        <p:spPr>
          <a:xfrm rot="16200000">
            <a:off x="66070" y="3508631"/>
            <a:ext cx="1728347" cy="280406"/>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Performance</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172280" y="5449754"/>
            <a:ext cx="1515914" cy="280405"/>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Outlook</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6145161" y="1065044"/>
            <a:ext cx="5633884" cy="1513138"/>
          </a:xfrm>
          <a:prstGeom prst="rect">
            <a:avLst/>
          </a:prstGeom>
          <a:solidFill>
            <a:srgbClr val="C7EBEB"/>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US" sz="1500" err="1"/>
              <a:t>Ascendis</a:t>
            </a:r>
            <a:r>
              <a:rPr lang="en-US" sz="1500"/>
              <a:t> Pharma SA operates within the private and public sectors of the local pharmaceutical market, selling and distributing generic pharmaceuticals and OTC medicines to retail pharmacies, dispensing doctors, pharmaceutical wholesalers, private hospital groups and government hospitals.</a:t>
            </a:r>
            <a:endParaRPr lang="en-GB" sz="1500"/>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5191666" y="1682803"/>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Content Placeholder 4">
            <a:extLst>
              <a:ext uri="{FF2B5EF4-FFF2-40B4-BE49-F238E27FC236}">
                <a16:creationId xmlns:a16="http://schemas.microsoft.com/office/drawing/2014/main" id="{4A30F378-FCDC-4C2C-8B2E-62BBCE26E6B3}"/>
              </a:ext>
            </a:extLst>
          </p:cNvPr>
          <p:cNvSpPr txBox="1">
            <a:spLocks/>
          </p:cNvSpPr>
          <p:nvPr/>
        </p:nvSpPr>
        <p:spPr>
          <a:xfrm>
            <a:off x="1101215" y="2781912"/>
            <a:ext cx="10677830" cy="3566002"/>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Negative impact of COVID-19 included the following:</a:t>
            </a:r>
          </a:p>
          <a:p>
            <a:pPr marL="441325" lvl="2" indent="-176213">
              <a:lnSpc>
                <a:spcPts val="2400"/>
              </a:lnSpc>
              <a:buFont typeface="Wingdings" panose="05000000000000000000" pitchFamily="2" charset="2"/>
              <a:buChar char="§"/>
            </a:pPr>
            <a:r>
              <a:rPr lang="en-ZA" sz="1400" dirty="0"/>
              <a:t>Lower sales by state tender and dispensing doctors</a:t>
            </a:r>
          </a:p>
          <a:p>
            <a:pPr marL="441325" lvl="2" indent="-176213">
              <a:lnSpc>
                <a:spcPts val="2400"/>
              </a:lnSpc>
              <a:buFont typeface="Wingdings" panose="05000000000000000000" pitchFamily="2" charset="2"/>
              <a:buChar char="§"/>
            </a:pPr>
            <a:r>
              <a:rPr lang="en-US" sz="1400" dirty="0"/>
              <a:t>No cough and cold season which impacted </a:t>
            </a:r>
            <a:r>
              <a:rPr lang="en-US" sz="1400" dirty="0" err="1"/>
              <a:t>Sinuend</a:t>
            </a:r>
            <a:r>
              <a:rPr lang="en-US" sz="1400" dirty="0"/>
              <a:t> and </a:t>
            </a:r>
            <a:r>
              <a:rPr lang="en-US" sz="1400" dirty="0" err="1"/>
              <a:t>Sinucon</a:t>
            </a:r>
            <a:r>
              <a:rPr lang="en-US" sz="1400" dirty="0"/>
              <a:t> sales</a:t>
            </a:r>
          </a:p>
          <a:p>
            <a:pPr marL="441325" lvl="2" indent="-176213">
              <a:lnSpc>
                <a:spcPts val="2400"/>
              </a:lnSpc>
              <a:buFont typeface="Wingdings" panose="05000000000000000000" pitchFamily="2" charset="2"/>
              <a:buChar char="§"/>
            </a:pPr>
            <a:r>
              <a:rPr lang="en-US" sz="1400" dirty="0"/>
              <a:t>Limited antibiotic scripting impacting </a:t>
            </a:r>
            <a:r>
              <a:rPr lang="en-US" sz="1400" dirty="0" err="1"/>
              <a:t>Reuterina</a:t>
            </a:r>
            <a:r>
              <a:rPr lang="en-US" sz="1400" dirty="0"/>
              <a:t> sales</a:t>
            </a:r>
          </a:p>
          <a:p>
            <a:pPr marL="176213" lvl="1" indent="-176213">
              <a:lnSpc>
                <a:spcPts val="2400"/>
              </a:lnSpc>
              <a:buFont typeface="Wingdings" panose="05000000000000000000" pitchFamily="2" charset="2"/>
              <a:buChar char="§"/>
            </a:pPr>
            <a:r>
              <a:rPr lang="en-US" sz="1500" dirty="0"/>
              <a:t>Exited low margin, highly capital consumptive state tender business</a:t>
            </a:r>
            <a:br>
              <a:rPr lang="en-US" sz="1500" dirty="0"/>
            </a:br>
            <a:endParaRPr lang="en-US" sz="1500" dirty="0"/>
          </a:p>
          <a:p>
            <a:pPr marL="176213" lvl="1" indent="-176213">
              <a:lnSpc>
                <a:spcPts val="2400"/>
              </a:lnSpc>
              <a:buFont typeface="Wingdings" panose="05000000000000000000" pitchFamily="2" charset="2"/>
              <a:buChar char="§"/>
            </a:pPr>
            <a:r>
              <a:rPr lang="en-US" sz="1500" dirty="0"/>
              <a:t>Focus on five key therapeutic classes (pain, cough and cold, gastrointestinal, insulin and niche generics) </a:t>
            </a:r>
          </a:p>
          <a:p>
            <a:pPr marL="176213" lvl="1" indent="-176213">
              <a:lnSpc>
                <a:spcPts val="2400"/>
              </a:lnSpc>
              <a:buFont typeface="Wingdings" panose="05000000000000000000" pitchFamily="2" charset="2"/>
              <a:buChar char="§"/>
            </a:pPr>
            <a:r>
              <a:rPr lang="en-US" sz="1500" dirty="0"/>
              <a:t>Continue to source first-to-market and niche prescription molecules</a:t>
            </a:r>
          </a:p>
          <a:p>
            <a:pPr marL="176213" lvl="1" indent="-176213">
              <a:lnSpc>
                <a:spcPts val="2400"/>
              </a:lnSpc>
              <a:buFont typeface="Wingdings" panose="05000000000000000000" pitchFamily="2" charset="2"/>
              <a:buChar char="§"/>
            </a:pPr>
            <a:r>
              <a:rPr lang="en-US" sz="1500" dirty="0"/>
              <a:t>Expand into Africa </a:t>
            </a:r>
          </a:p>
          <a:p>
            <a:pPr marL="176213" lvl="1" indent="-176213">
              <a:lnSpc>
                <a:spcPts val="2400"/>
              </a:lnSpc>
              <a:buFont typeface="Wingdings" panose="05000000000000000000" pitchFamily="2" charset="2"/>
              <a:buChar char="§"/>
            </a:pPr>
            <a:r>
              <a:rPr lang="en-US" sz="1500" dirty="0"/>
              <a:t>Address supply challenges by diversifying the local supplier base and securing new API sources</a:t>
            </a:r>
          </a:p>
        </p:txBody>
      </p:sp>
    </p:spTree>
    <p:extLst>
      <p:ext uri="{BB962C8B-B14F-4D97-AF65-F5344CB8AC3E}">
        <p14:creationId xmlns:p14="http://schemas.microsoft.com/office/powerpoint/2010/main" val="327839990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0C90D63E-D8BF-4298-B3BE-AB026124250B}"/>
              </a:ext>
            </a:extLst>
          </p:cNvPr>
          <p:cNvSpPr/>
          <p:nvPr/>
        </p:nvSpPr>
        <p:spPr>
          <a:xfrm rot="16200000">
            <a:off x="172283" y="1668057"/>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Summary P&amp;L</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958645"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216742"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039761"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a:solidFill>
                  <a:srgbClr val="003764"/>
                </a:solidFill>
              </a:rPr>
              <a:t>Medical (SA)</a:t>
            </a:r>
          </a:p>
        </p:txBody>
      </p:sp>
      <p:graphicFrame>
        <p:nvGraphicFramePr>
          <p:cNvPr id="29" name="Table 28">
            <a:extLst>
              <a:ext uri="{FF2B5EF4-FFF2-40B4-BE49-F238E27FC236}">
                <a16:creationId xmlns:a16="http://schemas.microsoft.com/office/drawing/2014/main" id="{55AFF67E-B32B-486E-A947-BEAA54681D83}"/>
              </a:ext>
            </a:extLst>
          </p:cNvPr>
          <p:cNvGraphicFramePr>
            <a:graphicFrameLocks noGrp="1"/>
          </p:cNvGraphicFramePr>
          <p:nvPr>
            <p:extLst>
              <p:ext uri="{D42A27DB-BD31-4B8C-83A1-F6EECF244321}">
                <p14:modId xmlns:p14="http://schemas.microsoft.com/office/powerpoint/2010/main" val="105078513"/>
              </p:ext>
            </p:extLst>
          </p:nvPr>
        </p:nvGraphicFramePr>
        <p:xfrm>
          <a:off x="1110976" y="1047549"/>
          <a:ext cx="4355153" cy="1518664"/>
        </p:xfrm>
        <a:graphic>
          <a:graphicData uri="http://schemas.openxmlformats.org/drawingml/2006/table">
            <a:tbl>
              <a:tblPr firstRow="1" bandRow="1">
                <a:tableStyleId>{073A0DAA-6AF3-43AB-8588-CEC1D06C72B9}</a:tableStyleId>
              </a:tblPr>
              <a:tblGrid>
                <a:gridCol w="1362143">
                  <a:extLst>
                    <a:ext uri="{9D8B030D-6E8A-4147-A177-3AD203B41FA5}">
                      <a16:colId xmlns:a16="http://schemas.microsoft.com/office/drawing/2014/main" val="1832560089"/>
                    </a:ext>
                  </a:extLst>
                </a:gridCol>
                <a:gridCol w="936018">
                  <a:extLst>
                    <a:ext uri="{9D8B030D-6E8A-4147-A177-3AD203B41FA5}">
                      <a16:colId xmlns:a16="http://schemas.microsoft.com/office/drawing/2014/main" val="2241338014"/>
                    </a:ext>
                  </a:extLst>
                </a:gridCol>
                <a:gridCol w="1059322">
                  <a:extLst>
                    <a:ext uri="{9D8B030D-6E8A-4147-A177-3AD203B41FA5}">
                      <a16:colId xmlns:a16="http://schemas.microsoft.com/office/drawing/2014/main" val="1173906960"/>
                    </a:ext>
                  </a:extLst>
                </a:gridCol>
                <a:gridCol w="997670">
                  <a:extLst>
                    <a:ext uri="{9D8B030D-6E8A-4147-A177-3AD203B41FA5}">
                      <a16:colId xmlns:a16="http://schemas.microsoft.com/office/drawing/2014/main" val="515190685"/>
                    </a:ext>
                  </a:extLst>
                </a:gridCol>
              </a:tblGrid>
              <a:tr h="379666">
                <a:tc>
                  <a:txBody>
                    <a:bodyPr/>
                    <a:lstStyle/>
                    <a:p>
                      <a:pPr algn="l"/>
                      <a:r>
                        <a:rPr lang="en-US" sz="1300" err="1">
                          <a:solidFill>
                            <a:schemeClr val="tx1"/>
                          </a:solidFill>
                        </a:rPr>
                        <a:t>R’m</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Dec 2020</a:t>
                      </a:r>
                      <a:endParaRPr lang="en-ZA" sz="1300" b="1">
                        <a:solidFill>
                          <a:schemeClr val="tx1"/>
                        </a:solidFill>
                      </a:endParaRPr>
                    </a:p>
                  </a:txBody>
                  <a:tcPr anchor="ctr">
                    <a:solidFill>
                      <a:schemeClr val="accent6"/>
                    </a:solidFill>
                  </a:tcPr>
                </a:tc>
                <a:tc>
                  <a:txBody>
                    <a:bodyPr/>
                    <a:lstStyle/>
                    <a:p>
                      <a:pPr algn="ctr"/>
                      <a:r>
                        <a:rPr lang="en-US" sz="1300">
                          <a:solidFill>
                            <a:schemeClr val="tx1"/>
                          </a:solidFill>
                        </a:rPr>
                        <a:t>Dec 2019</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 change</a:t>
                      </a:r>
                      <a:endParaRPr lang="en-ZA" sz="1300">
                        <a:solidFill>
                          <a:schemeClr val="tx1"/>
                        </a:solidFill>
                      </a:endParaRPr>
                    </a:p>
                  </a:txBody>
                  <a:tcPr anchor="ctr">
                    <a:solidFill>
                      <a:schemeClr val="accent6"/>
                    </a:solidFill>
                  </a:tcPr>
                </a:tc>
                <a:extLst>
                  <a:ext uri="{0D108BD9-81ED-4DB2-BD59-A6C34878D82A}">
                    <a16:rowId xmlns:a16="http://schemas.microsoft.com/office/drawing/2014/main" val="3694334157"/>
                  </a:ext>
                </a:extLst>
              </a:tr>
              <a:tr h="379666">
                <a:tc>
                  <a:txBody>
                    <a:bodyPr/>
                    <a:lstStyle/>
                    <a:p>
                      <a:pPr algn="l"/>
                      <a:r>
                        <a:rPr lang="en-US" sz="1300"/>
                        <a:t>Revenue</a:t>
                      </a:r>
                      <a:endParaRPr lang="en-ZA" sz="1300">
                        <a:solidFill>
                          <a:srgbClr val="16375E"/>
                        </a:solidFill>
                      </a:endParaRPr>
                    </a:p>
                  </a:txBody>
                  <a:tcPr anchor="ctr"/>
                </a:tc>
                <a:tc>
                  <a:txBody>
                    <a:bodyPr/>
                    <a:lstStyle/>
                    <a:p>
                      <a:pPr algn="ctr"/>
                      <a:r>
                        <a:rPr lang="en-ZA" sz="1300" b="1">
                          <a:solidFill>
                            <a:srgbClr val="16375E"/>
                          </a:solidFill>
                        </a:rPr>
                        <a:t>1 123</a:t>
                      </a:r>
                    </a:p>
                  </a:txBody>
                  <a:tcPr anchor="ctr"/>
                </a:tc>
                <a:tc>
                  <a:txBody>
                    <a:bodyPr/>
                    <a:lstStyle/>
                    <a:p>
                      <a:pPr algn="ctr"/>
                      <a:r>
                        <a:rPr lang="en-ZA" sz="1300">
                          <a:solidFill>
                            <a:srgbClr val="16375E"/>
                          </a:solidFill>
                        </a:rPr>
                        <a:t>707</a:t>
                      </a:r>
                    </a:p>
                  </a:txBody>
                  <a:tcPr anchor="ctr"/>
                </a:tc>
                <a:tc>
                  <a:txBody>
                    <a:bodyPr/>
                    <a:lstStyle/>
                    <a:p>
                      <a:pPr algn="ctr"/>
                      <a:r>
                        <a:rPr lang="en-ZA" sz="1300">
                          <a:solidFill>
                            <a:srgbClr val="16375E"/>
                          </a:solidFill>
                        </a:rPr>
                        <a:t>59%</a:t>
                      </a:r>
                    </a:p>
                  </a:txBody>
                  <a:tcPr anchor="ctr"/>
                </a:tc>
                <a:extLst>
                  <a:ext uri="{0D108BD9-81ED-4DB2-BD59-A6C34878D82A}">
                    <a16:rowId xmlns:a16="http://schemas.microsoft.com/office/drawing/2014/main" val="2086901462"/>
                  </a:ext>
                </a:extLst>
              </a:tr>
              <a:tr h="379666">
                <a:tc>
                  <a:txBody>
                    <a:bodyPr/>
                    <a:lstStyle/>
                    <a:p>
                      <a:pPr algn="l"/>
                      <a:r>
                        <a:rPr lang="en-US" sz="1300"/>
                        <a:t>EBITDA</a:t>
                      </a:r>
                      <a:endParaRPr lang="en-ZA" sz="1300">
                        <a:solidFill>
                          <a:srgbClr val="16375E"/>
                        </a:solidFill>
                      </a:endParaRPr>
                    </a:p>
                  </a:txBody>
                  <a:tcPr anchor="ctr"/>
                </a:tc>
                <a:tc>
                  <a:txBody>
                    <a:bodyPr/>
                    <a:lstStyle/>
                    <a:p>
                      <a:pPr algn="ctr"/>
                      <a:r>
                        <a:rPr lang="en-ZA" sz="1300" b="1">
                          <a:solidFill>
                            <a:srgbClr val="16375E"/>
                          </a:solidFill>
                        </a:rPr>
                        <a:t>214</a:t>
                      </a:r>
                    </a:p>
                  </a:txBody>
                  <a:tcPr anchor="ctr"/>
                </a:tc>
                <a:tc>
                  <a:txBody>
                    <a:bodyPr/>
                    <a:lstStyle/>
                    <a:p>
                      <a:pPr algn="ctr"/>
                      <a:r>
                        <a:rPr lang="en-ZA" sz="1300">
                          <a:solidFill>
                            <a:srgbClr val="16375E"/>
                          </a:solidFill>
                        </a:rPr>
                        <a:t>137</a:t>
                      </a:r>
                    </a:p>
                  </a:txBody>
                  <a:tcPr anchor="ctr"/>
                </a:tc>
                <a:tc>
                  <a:txBody>
                    <a:bodyPr/>
                    <a:lstStyle/>
                    <a:p>
                      <a:pPr algn="ctr"/>
                      <a:r>
                        <a:rPr lang="en-ZA" sz="1300">
                          <a:solidFill>
                            <a:srgbClr val="16375E"/>
                          </a:solidFill>
                        </a:rPr>
                        <a:t>56%</a:t>
                      </a:r>
                    </a:p>
                  </a:txBody>
                  <a:tcPr anchor="ctr"/>
                </a:tc>
                <a:extLst>
                  <a:ext uri="{0D108BD9-81ED-4DB2-BD59-A6C34878D82A}">
                    <a16:rowId xmlns:a16="http://schemas.microsoft.com/office/drawing/2014/main" val="3190690058"/>
                  </a:ext>
                </a:extLst>
              </a:tr>
              <a:tr h="379666">
                <a:tc>
                  <a:txBody>
                    <a:bodyPr/>
                    <a:lstStyle/>
                    <a:p>
                      <a:pPr algn="l"/>
                      <a:r>
                        <a:rPr lang="en-US" sz="1300"/>
                        <a:t>EBITDA margin</a:t>
                      </a:r>
                      <a:endParaRPr lang="en-ZA" sz="1300">
                        <a:solidFill>
                          <a:srgbClr val="38A4A1"/>
                        </a:solidFill>
                      </a:endParaRPr>
                    </a:p>
                  </a:txBody>
                  <a:tcPr anchor="ctr"/>
                </a:tc>
                <a:tc>
                  <a:txBody>
                    <a:bodyPr/>
                    <a:lstStyle/>
                    <a:p>
                      <a:pPr algn="ctr"/>
                      <a:r>
                        <a:rPr lang="en-ZA" sz="1300" b="1">
                          <a:solidFill>
                            <a:srgbClr val="38A4A1"/>
                          </a:solidFill>
                        </a:rPr>
                        <a:t>19.1%</a:t>
                      </a:r>
                    </a:p>
                  </a:txBody>
                  <a:tcPr anchor="ctr"/>
                </a:tc>
                <a:tc>
                  <a:txBody>
                    <a:bodyPr/>
                    <a:lstStyle/>
                    <a:p>
                      <a:pPr algn="ctr"/>
                      <a:r>
                        <a:rPr lang="en-ZA" sz="1300">
                          <a:solidFill>
                            <a:srgbClr val="38A4A1"/>
                          </a:solidFill>
                        </a:rPr>
                        <a:t>19.4%</a:t>
                      </a:r>
                    </a:p>
                  </a:txBody>
                  <a:tcPr anchor="ctr"/>
                </a:tc>
                <a:tc>
                  <a:txBody>
                    <a:bodyPr/>
                    <a:lstStyle/>
                    <a:p>
                      <a:pPr algn="ctr"/>
                      <a:endParaRPr lang="en-ZA" sz="1300">
                        <a:solidFill>
                          <a:srgbClr val="38A4A1"/>
                        </a:solidFill>
                      </a:endParaRPr>
                    </a:p>
                  </a:txBody>
                  <a:tcPr anchor="ctr"/>
                </a:tc>
                <a:extLst>
                  <a:ext uri="{0D108BD9-81ED-4DB2-BD59-A6C34878D82A}">
                    <a16:rowId xmlns:a16="http://schemas.microsoft.com/office/drawing/2014/main" val="606484103"/>
                  </a:ext>
                </a:extLst>
              </a:tr>
            </a:tbl>
          </a:graphicData>
        </a:graphic>
      </p:graphicFrame>
      <p:sp>
        <p:nvSpPr>
          <p:cNvPr id="36" name="Rectangle 35">
            <a:extLst>
              <a:ext uri="{FF2B5EF4-FFF2-40B4-BE49-F238E27FC236}">
                <a16:creationId xmlns:a16="http://schemas.microsoft.com/office/drawing/2014/main" id="{12180CC4-127D-4DC1-81FA-7172A8D08556}"/>
              </a:ext>
            </a:extLst>
          </p:cNvPr>
          <p:cNvSpPr/>
          <p:nvPr/>
        </p:nvSpPr>
        <p:spPr>
          <a:xfrm rot="16200000">
            <a:off x="25971" y="3535734"/>
            <a:ext cx="1808541" cy="280398"/>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Performance</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261454" y="5496091"/>
            <a:ext cx="1378104" cy="280405"/>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Outlook</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6145161" y="1065044"/>
            <a:ext cx="5633884" cy="1513138"/>
          </a:xfrm>
          <a:prstGeom prst="rect">
            <a:avLst/>
          </a:prstGeom>
          <a:solidFill>
            <a:srgbClr val="C7EBEB"/>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US" sz="1500"/>
              <a:t>Leading medical devices, consumables and in vitro diagnostic (IVD) product supplier in SA, comprising 4 integrated businesses: Surgical Innovations (surgical and interventional), Respiratory Care Africa (respiratory high-care and ICU), The Scientific Group (IVD) and Ortho-Xact (</a:t>
            </a:r>
            <a:r>
              <a:rPr lang="en-US" sz="1500" err="1"/>
              <a:t>orthopaedic</a:t>
            </a:r>
            <a:r>
              <a:rPr lang="en-US" sz="1500"/>
              <a:t> )</a:t>
            </a:r>
            <a:endParaRPr lang="en-GB" sz="1500"/>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5191666" y="1682803"/>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Content Placeholder 4">
            <a:extLst>
              <a:ext uri="{FF2B5EF4-FFF2-40B4-BE49-F238E27FC236}">
                <a16:creationId xmlns:a16="http://schemas.microsoft.com/office/drawing/2014/main" id="{EE4E3195-28A5-4481-8F71-8443287BF16C}"/>
              </a:ext>
            </a:extLst>
          </p:cNvPr>
          <p:cNvSpPr txBox="1">
            <a:spLocks/>
          </p:cNvSpPr>
          <p:nvPr/>
        </p:nvSpPr>
        <p:spPr>
          <a:xfrm>
            <a:off x="1110976" y="2665183"/>
            <a:ext cx="10677830" cy="2332699"/>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Respiratory Care Africa (RCA) supplies ventilators, monitors and high flow nasal oxygen equipment critical to the fight against COVID-19. Strong demand resulted in revenue more than doubling over H1 2020</a:t>
            </a:r>
          </a:p>
          <a:p>
            <a:pPr marL="176213" lvl="1" indent="-176213">
              <a:lnSpc>
                <a:spcPts val="2400"/>
              </a:lnSpc>
              <a:buFont typeface="Wingdings" panose="05000000000000000000" pitchFamily="2" charset="2"/>
              <a:buChar char="§"/>
            </a:pPr>
            <a:r>
              <a:rPr lang="en-US" sz="1500" dirty="0"/>
              <a:t>The Scientific Group (TSG) also experienced increased demand for its molecular testing products</a:t>
            </a:r>
          </a:p>
          <a:p>
            <a:pPr marL="176213" lvl="1" indent="-176213">
              <a:lnSpc>
                <a:spcPts val="2400"/>
              </a:lnSpc>
              <a:buFont typeface="Wingdings" panose="05000000000000000000" pitchFamily="2" charset="2"/>
              <a:buChar char="§"/>
            </a:pPr>
            <a:r>
              <a:rPr lang="en-US" sz="1500" dirty="0"/>
              <a:t>RCA and TSG performance offset by Surgical Innovations and Ortho-Xact which were negatively impacted by lower elective surgery and trauma cases as a result of lockdown restrictions</a:t>
            </a:r>
          </a:p>
        </p:txBody>
      </p:sp>
      <p:sp>
        <p:nvSpPr>
          <p:cNvPr id="18" name="Content Placeholder 4">
            <a:extLst>
              <a:ext uri="{FF2B5EF4-FFF2-40B4-BE49-F238E27FC236}">
                <a16:creationId xmlns:a16="http://schemas.microsoft.com/office/drawing/2014/main" id="{89753194-80EF-CA43-95C8-B979EDFAFA00}"/>
              </a:ext>
            </a:extLst>
          </p:cNvPr>
          <p:cNvSpPr txBox="1">
            <a:spLocks/>
          </p:cNvSpPr>
          <p:nvPr/>
        </p:nvSpPr>
        <p:spPr>
          <a:xfrm>
            <a:off x="1070439" y="4866447"/>
            <a:ext cx="10677830" cy="2332699"/>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Continue to service COVID-driven market demand </a:t>
            </a:r>
          </a:p>
          <a:p>
            <a:pPr marL="176213" lvl="1" indent="-176213">
              <a:lnSpc>
                <a:spcPts val="2400"/>
              </a:lnSpc>
              <a:buFont typeface="Wingdings" panose="05000000000000000000" pitchFamily="2" charset="2"/>
              <a:buChar char="§"/>
            </a:pPr>
            <a:r>
              <a:rPr lang="en-US" sz="1500" dirty="0"/>
              <a:t>Execute on platform enhancement </a:t>
            </a:r>
            <a:r>
              <a:rPr lang="en-US" sz="1500" dirty="0" err="1"/>
              <a:t>programme</a:t>
            </a:r>
            <a:r>
              <a:rPr lang="en-US" sz="1500" dirty="0"/>
              <a:t> (complete warehouse environment </a:t>
            </a:r>
            <a:r>
              <a:rPr lang="en-US" sz="1500" dirty="0" err="1"/>
              <a:t>optimisation</a:t>
            </a:r>
            <a:r>
              <a:rPr lang="en-US" sz="1500" dirty="0"/>
              <a:t> and pursue new partnership arrangements with suppliers)</a:t>
            </a:r>
          </a:p>
          <a:p>
            <a:pPr marL="176213" lvl="1" indent="-176213">
              <a:lnSpc>
                <a:spcPts val="2400"/>
              </a:lnSpc>
              <a:buFont typeface="Wingdings" panose="05000000000000000000" pitchFamily="2" charset="2"/>
              <a:buChar char="§"/>
            </a:pPr>
            <a:r>
              <a:rPr lang="en-US" sz="1500" dirty="0"/>
              <a:t>Drive further organic growth in SA and Africa (leveraging existing and new agencies in higher-margin consumables area)</a:t>
            </a:r>
            <a:endParaRPr lang="en-GB" sz="1500" dirty="0"/>
          </a:p>
        </p:txBody>
      </p:sp>
    </p:spTree>
    <p:extLst>
      <p:ext uri="{BB962C8B-B14F-4D97-AF65-F5344CB8AC3E}">
        <p14:creationId xmlns:p14="http://schemas.microsoft.com/office/powerpoint/2010/main" val="34857357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23" name="Rectangle 22">
            <a:extLst>
              <a:ext uri="{FF2B5EF4-FFF2-40B4-BE49-F238E27FC236}">
                <a16:creationId xmlns:a16="http://schemas.microsoft.com/office/drawing/2014/main" id="{0C90D63E-D8BF-4298-B3BE-AB026124250B}"/>
              </a:ext>
            </a:extLst>
          </p:cNvPr>
          <p:cNvSpPr/>
          <p:nvPr/>
        </p:nvSpPr>
        <p:spPr>
          <a:xfrm rot="16200000">
            <a:off x="172283" y="1668057"/>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Summary P&amp;L</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958645"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216742"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039761"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a:solidFill>
                  <a:srgbClr val="003764"/>
                </a:solidFill>
              </a:rPr>
              <a:t>Consumer Health (SA)</a:t>
            </a:r>
          </a:p>
        </p:txBody>
      </p:sp>
      <p:graphicFrame>
        <p:nvGraphicFramePr>
          <p:cNvPr id="29" name="Table 28">
            <a:extLst>
              <a:ext uri="{FF2B5EF4-FFF2-40B4-BE49-F238E27FC236}">
                <a16:creationId xmlns:a16="http://schemas.microsoft.com/office/drawing/2014/main" id="{55AFF67E-B32B-486E-A947-BEAA54681D83}"/>
              </a:ext>
            </a:extLst>
          </p:cNvPr>
          <p:cNvGraphicFramePr>
            <a:graphicFrameLocks noGrp="1"/>
          </p:cNvGraphicFramePr>
          <p:nvPr>
            <p:extLst>
              <p:ext uri="{D42A27DB-BD31-4B8C-83A1-F6EECF244321}">
                <p14:modId xmlns:p14="http://schemas.microsoft.com/office/powerpoint/2010/main" val="1406656380"/>
              </p:ext>
            </p:extLst>
          </p:nvPr>
        </p:nvGraphicFramePr>
        <p:xfrm>
          <a:off x="1110976" y="1047549"/>
          <a:ext cx="4355153" cy="1518664"/>
        </p:xfrm>
        <a:graphic>
          <a:graphicData uri="http://schemas.openxmlformats.org/drawingml/2006/table">
            <a:tbl>
              <a:tblPr firstRow="1" bandRow="1">
                <a:tableStyleId>{073A0DAA-6AF3-43AB-8588-CEC1D06C72B9}</a:tableStyleId>
              </a:tblPr>
              <a:tblGrid>
                <a:gridCol w="1362143">
                  <a:extLst>
                    <a:ext uri="{9D8B030D-6E8A-4147-A177-3AD203B41FA5}">
                      <a16:colId xmlns:a16="http://schemas.microsoft.com/office/drawing/2014/main" val="1832560089"/>
                    </a:ext>
                  </a:extLst>
                </a:gridCol>
                <a:gridCol w="936018">
                  <a:extLst>
                    <a:ext uri="{9D8B030D-6E8A-4147-A177-3AD203B41FA5}">
                      <a16:colId xmlns:a16="http://schemas.microsoft.com/office/drawing/2014/main" val="2241338014"/>
                    </a:ext>
                  </a:extLst>
                </a:gridCol>
                <a:gridCol w="1059322">
                  <a:extLst>
                    <a:ext uri="{9D8B030D-6E8A-4147-A177-3AD203B41FA5}">
                      <a16:colId xmlns:a16="http://schemas.microsoft.com/office/drawing/2014/main" val="1173906960"/>
                    </a:ext>
                  </a:extLst>
                </a:gridCol>
                <a:gridCol w="997670">
                  <a:extLst>
                    <a:ext uri="{9D8B030D-6E8A-4147-A177-3AD203B41FA5}">
                      <a16:colId xmlns:a16="http://schemas.microsoft.com/office/drawing/2014/main" val="515190685"/>
                    </a:ext>
                  </a:extLst>
                </a:gridCol>
              </a:tblGrid>
              <a:tr h="379666">
                <a:tc>
                  <a:txBody>
                    <a:bodyPr/>
                    <a:lstStyle/>
                    <a:p>
                      <a:pPr algn="l"/>
                      <a:r>
                        <a:rPr lang="en-US" sz="1300" err="1">
                          <a:solidFill>
                            <a:schemeClr val="tx1"/>
                          </a:solidFill>
                        </a:rPr>
                        <a:t>R’m</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Dec 2020</a:t>
                      </a:r>
                      <a:endParaRPr lang="en-ZA" sz="1300" b="1">
                        <a:solidFill>
                          <a:schemeClr val="tx1"/>
                        </a:solidFill>
                      </a:endParaRPr>
                    </a:p>
                  </a:txBody>
                  <a:tcPr anchor="ctr">
                    <a:solidFill>
                      <a:schemeClr val="accent6"/>
                    </a:solidFill>
                  </a:tcPr>
                </a:tc>
                <a:tc>
                  <a:txBody>
                    <a:bodyPr/>
                    <a:lstStyle/>
                    <a:p>
                      <a:pPr algn="ctr"/>
                      <a:r>
                        <a:rPr lang="en-US" sz="1300">
                          <a:solidFill>
                            <a:schemeClr val="tx1"/>
                          </a:solidFill>
                        </a:rPr>
                        <a:t>Dec 2019</a:t>
                      </a:r>
                      <a:endParaRPr lang="en-ZA" sz="1300">
                        <a:solidFill>
                          <a:schemeClr val="tx1"/>
                        </a:solidFill>
                      </a:endParaRPr>
                    </a:p>
                  </a:txBody>
                  <a:tcPr anchor="ctr">
                    <a:solidFill>
                      <a:schemeClr val="accent6"/>
                    </a:solidFill>
                  </a:tcPr>
                </a:tc>
                <a:tc>
                  <a:txBody>
                    <a:bodyPr/>
                    <a:lstStyle/>
                    <a:p>
                      <a:pPr algn="ctr"/>
                      <a:r>
                        <a:rPr lang="en-US" sz="1300">
                          <a:solidFill>
                            <a:schemeClr val="tx1"/>
                          </a:solidFill>
                        </a:rPr>
                        <a:t>% change</a:t>
                      </a:r>
                      <a:endParaRPr lang="en-ZA" sz="1300">
                        <a:solidFill>
                          <a:schemeClr val="tx1"/>
                        </a:solidFill>
                      </a:endParaRPr>
                    </a:p>
                  </a:txBody>
                  <a:tcPr anchor="ctr">
                    <a:solidFill>
                      <a:schemeClr val="accent6"/>
                    </a:solidFill>
                  </a:tcPr>
                </a:tc>
                <a:extLst>
                  <a:ext uri="{0D108BD9-81ED-4DB2-BD59-A6C34878D82A}">
                    <a16:rowId xmlns:a16="http://schemas.microsoft.com/office/drawing/2014/main" val="3694334157"/>
                  </a:ext>
                </a:extLst>
              </a:tr>
              <a:tr h="379666">
                <a:tc>
                  <a:txBody>
                    <a:bodyPr/>
                    <a:lstStyle/>
                    <a:p>
                      <a:pPr algn="l"/>
                      <a:r>
                        <a:rPr lang="en-US" sz="1300"/>
                        <a:t>Revenue</a:t>
                      </a:r>
                      <a:endParaRPr lang="en-ZA" sz="1300">
                        <a:solidFill>
                          <a:srgbClr val="16375E"/>
                        </a:solidFill>
                      </a:endParaRPr>
                    </a:p>
                  </a:txBody>
                  <a:tcPr anchor="ctr"/>
                </a:tc>
                <a:tc>
                  <a:txBody>
                    <a:bodyPr/>
                    <a:lstStyle/>
                    <a:p>
                      <a:pPr algn="ctr"/>
                      <a:r>
                        <a:rPr lang="en-ZA" sz="1300" b="1">
                          <a:solidFill>
                            <a:srgbClr val="16375E"/>
                          </a:solidFill>
                        </a:rPr>
                        <a:t>333</a:t>
                      </a:r>
                    </a:p>
                  </a:txBody>
                  <a:tcPr anchor="ctr"/>
                </a:tc>
                <a:tc>
                  <a:txBody>
                    <a:bodyPr/>
                    <a:lstStyle/>
                    <a:p>
                      <a:pPr algn="ctr"/>
                      <a:r>
                        <a:rPr lang="en-ZA" sz="1300">
                          <a:solidFill>
                            <a:srgbClr val="16375E"/>
                          </a:solidFill>
                        </a:rPr>
                        <a:t>339</a:t>
                      </a:r>
                    </a:p>
                  </a:txBody>
                  <a:tcPr anchor="ctr"/>
                </a:tc>
                <a:tc>
                  <a:txBody>
                    <a:bodyPr/>
                    <a:lstStyle/>
                    <a:p>
                      <a:pPr algn="ctr"/>
                      <a:r>
                        <a:rPr lang="en-ZA" sz="1300">
                          <a:solidFill>
                            <a:srgbClr val="16375E"/>
                          </a:solidFill>
                        </a:rPr>
                        <a:t>(2%)</a:t>
                      </a:r>
                    </a:p>
                  </a:txBody>
                  <a:tcPr anchor="ctr"/>
                </a:tc>
                <a:extLst>
                  <a:ext uri="{0D108BD9-81ED-4DB2-BD59-A6C34878D82A}">
                    <a16:rowId xmlns:a16="http://schemas.microsoft.com/office/drawing/2014/main" val="2086901462"/>
                  </a:ext>
                </a:extLst>
              </a:tr>
              <a:tr h="379666">
                <a:tc>
                  <a:txBody>
                    <a:bodyPr/>
                    <a:lstStyle/>
                    <a:p>
                      <a:pPr algn="l"/>
                      <a:r>
                        <a:rPr lang="en-US" sz="1300"/>
                        <a:t>EBITDA</a:t>
                      </a:r>
                      <a:endParaRPr lang="en-ZA" sz="1300">
                        <a:solidFill>
                          <a:srgbClr val="16375E"/>
                        </a:solidFill>
                      </a:endParaRPr>
                    </a:p>
                  </a:txBody>
                  <a:tcPr anchor="ctr"/>
                </a:tc>
                <a:tc>
                  <a:txBody>
                    <a:bodyPr/>
                    <a:lstStyle/>
                    <a:p>
                      <a:pPr algn="ctr"/>
                      <a:r>
                        <a:rPr lang="en-ZA" sz="1300" b="1">
                          <a:solidFill>
                            <a:srgbClr val="16375E"/>
                          </a:solidFill>
                        </a:rPr>
                        <a:t>34</a:t>
                      </a:r>
                    </a:p>
                  </a:txBody>
                  <a:tcPr anchor="ctr"/>
                </a:tc>
                <a:tc>
                  <a:txBody>
                    <a:bodyPr/>
                    <a:lstStyle/>
                    <a:p>
                      <a:pPr algn="ctr"/>
                      <a:r>
                        <a:rPr lang="en-ZA" sz="1300">
                          <a:solidFill>
                            <a:srgbClr val="16375E"/>
                          </a:solidFill>
                        </a:rPr>
                        <a:t>40</a:t>
                      </a:r>
                    </a:p>
                  </a:txBody>
                  <a:tcPr anchor="ctr"/>
                </a:tc>
                <a:tc>
                  <a:txBody>
                    <a:bodyPr/>
                    <a:lstStyle/>
                    <a:p>
                      <a:pPr algn="ctr"/>
                      <a:r>
                        <a:rPr lang="en-ZA" sz="1300">
                          <a:solidFill>
                            <a:srgbClr val="16375E"/>
                          </a:solidFill>
                        </a:rPr>
                        <a:t>(14%)</a:t>
                      </a:r>
                    </a:p>
                  </a:txBody>
                  <a:tcPr anchor="ctr"/>
                </a:tc>
                <a:extLst>
                  <a:ext uri="{0D108BD9-81ED-4DB2-BD59-A6C34878D82A}">
                    <a16:rowId xmlns:a16="http://schemas.microsoft.com/office/drawing/2014/main" val="3190690058"/>
                  </a:ext>
                </a:extLst>
              </a:tr>
              <a:tr h="379666">
                <a:tc>
                  <a:txBody>
                    <a:bodyPr/>
                    <a:lstStyle/>
                    <a:p>
                      <a:pPr algn="l"/>
                      <a:r>
                        <a:rPr lang="en-US" sz="1300"/>
                        <a:t>EBITDA margin</a:t>
                      </a:r>
                      <a:endParaRPr lang="en-ZA" sz="1300">
                        <a:solidFill>
                          <a:srgbClr val="38A4A1"/>
                        </a:solidFill>
                      </a:endParaRPr>
                    </a:p>
                  </a:txBody>
                  <a:tcPr anchor="ctr"/>
                </a:tc>
                <a:tc>
                  <a:txBody>
                    <a:bodyPr/>
                    <a:lstStyle/>
                    <a:p>
                      <a:pPr algn="ctr"/>
                      <a:r>
                        <a:rPr lang="en-ZA" sz="1300" b="1">
                          <a:solidFill>
                            <a:srgbClr val="38A4A1"/>
                          </a:solidFill>
                        </a:rPr>
                        <a:t>10.2%</a:t>
                      </a:r>
                    </a:p>
                  </a:txBody>
                  <a:tcPr anchor="ctr"/>
                </a:tc>
                <a:tc>
                  <a:txBody>
                    <a:bodyPr/>
                    <a:lstStyle/>
                    <a:p>
                      <a:pPr algn="ctr"/>
                      <a:r>
                        <a:rPr lang="en-ZA" sz="1300">
                          <a:solidFill>
                            <a:srgbClr val="38A4A1"/>
                          </a:solidFill>
                        </a:rPr>
                        <a:t>11.7%</a:t>
                      </a:r>
                    </a:p>
                  </a:txBody>
                  <a:tcPr anchor="ctr"/>
                </a:tc>
                <a:tc>
                  <a:txBody>
                    <a:bodyPr/>
                    <a:lstStyle/>
                    <a:p>
                      <a:pPr algn="ctr"/>
                      <a:endParaRPr lang="en-ZA" sz="1300">
                        <a:solidFill>
                          <a:srgbClr val="38A4A1"/>
                        </a:solidFill>
                      </a:endParaRPr>
                    </a:p>
                  </a:txBody>
                  <a:tcPr anchor="ctr"/>
                </a:tc>
                <a:extLst>
                  <a:ext uri="{0D108BD9-81ED-4DB2-BD59-A6C34878D82A}">
                    <a16:rowId xmlns:a16="http://schemas.microsoft.com/office/drawing/2014/main" val="606484103"/>
                  </a:ext>
                </a:extLst>
              </a:tr>
            </a:tbl>
          </a:graphicData>
        </a:graphic>
      </p:graphicFrame>
      <p:sp>
        <p:nvSpPr>
          <p:cNvPr id="25" name="Content Placeholder 4">
            <a:extLst>
              <a:ext uri="{FF2B5EF4-FFF2-40B4-BE49-F238E27FC236}">
                <a16:creationId xmlns:a16="http://schemas.microsoft.com/office/drawing/2014/main" id="{A9241B4F-ACE5-48FD-84C8-43C3754FBCA8}"/>
              </a:ext>
            </a:extLst>
          </p:cNvPr>
          <p:cNvSpPr txBox="1">
            <a:spLocks/>
          </p:cNvSpPr>
          <p:nvPr/>
        </p:nvSpPr>
        <p:spPr>
          <a:xfrm>
            <a:off x="1101214" y="2781912"/>
            <a:ext cx="11090785" cy="3556013"/>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ZA" sz="1500" dirty="0"/>
              <a:t>Strong demand for immunity building products during pandemic </a:t>
            </a:r>
          </a:p>
          <a:p>
            <a:pPr marL="176213" lvl="1" indent="-176213">
              <a:lnSpc>
                <a:spcPts val="2400"/>
              </a:lnSpc>
              <a:buFont typeface="Wingdings" panose="05000000000000000000" pitchFamily="2" charset="2"/>
              <a:buChar char="§"/>
            </a:pPr>
            <a:r>
              <a:rPr lang="en-US" sz="1500" dirty="0"/>
              <a:t>Offset by negative impacts of COVID-19:</a:t>
            </a:r>
          </a:p>
          <a:p>
            <a:pPr marL="441325" lvl="2" indent="-176213">
              <a:buFont typeface="Wingdings" panose="05000000000000000000" pitchFamily="2" charset="2"/>
              <a:buChar char="§"/>
            </a:pPr>
            <a:r>
              <a:rPr lang="en-ZA" sz="1300" dirty="0"/>
              <a:t>Skin - closure of 25% of the salon base</a:t>
            </a:r>
          </a:p>
          <a:p>
            <a:pPr marL="441325" lvl="2" indent="-176213">
              <a:buFont typeface="Wingdings" panose="05000000000000000000" pitchFamily="2" charset="2"/>
              <a:buChar char="§"/>
            </a:pPr>
            <a:r>
              <a:rPr lang="en-US" sz="1300" dirty="0"/>
              <a:t>Reduced contract manufacturing volumes</a:t>
            </a:r>
          </a:p>
          <a:p>
            <a:pPr marL="441325" lvl="2" indent="-176213">
              <a:buFont typeface="Wingdings" panose="05000000000000000000" pitchFamily="2" charset="2"/>
              <a:buChar char="§"/>
            </a:pPr>
            <a:r>
              <a:rPr lang="en-US" sz="1300" dirty="0"/>
              <a:t>Factory closed for six weeks during lockdown</a:t>
            </a:r>
            <a:endParaRPr lang="en-ZA" sz="1300" dirty="0"/>
          </a:p>
          <a:p>
            <a:pPr marL="285750" indent="-285750">
              <a:lnSpc>
                <a:spcPct val="150000"/>
              </a:lnSpc>
              <a:buFont typeface="Wingdings" pitchFamily="2" charset="2"/>
              <a:buChar char="§"/>
            </a:pPr>
            <a:r>
              <a:rPr lang="en-ZA" sz="1500" b="0" dirty="0"/>
              <a:t>Rand volatility negatively impacted margins across the division </a:t>
            </a:r>
          </a:p>
          <a:p>
            <a:pPr marL="285750" indent="-285750">
              <a:buFont typeface="Wingdings" pitchFamily="2" charset="2"/>
              <a:buChar char="§"/>
            </a:pPr>
            <a:endParaRPr lang="en-US" sz="1500" b="0" dirty="0"/>
          </a:p>
          <a:p>
            <a:pPr marL="285750" lvl="1" indent="-285750">
              <a:lnSpc>
                <a:spcPts val="2400"/>
              </a:lnSpc>
              <a:buFont typeface="Wingdings" panose="05000000000000000000" pitchFamily="2" charset="2"/>
              <a:buChar char="§"/>
            </a:pPr>
            <a:r>
              <a:rPr lang="en-US" sz="1500" dirty="0"/>
              <a:t>Continued focus on </a:t>
            </a:r>
            <a:r>
              <a:rPr lang="en-US" sz="1500" dirty="0" err="1"/>
              <a:t>rationalisation</a:t>
            </a:r>
            <a:r>
              <a:rPr lang="en-US" sz="1500" dirty="0"/>
              <a:t> of the product portfolio, diversification into more defensive ingredients</a:t>
            </a:r>
          </a:p>
          <a:p>
            <a:pPr marL="285750" lvl="1" indent="-285750">
              <a:lnSpc>
                <a:spcPts val="2400"/>
              </a:lnSpc>
              <a:buFont typeface="Wingdings" panose="05000000000000000000" pitchFamily="2" charset="2"/>
              <a:buChar char="§"/>
            </a:pPr>
            <a:r>
              <a:rPr lang="en-US" sz="1500" dirty="0" err="1"/>
              <a:t>Chempure</a:t>
            </a:r>
            <a:r>
              <a:rPr lang="en-US" sz="1500" dirty="0"/>
              <a:t> should benefit from recovery in the sports nutrition and personal care markets post the COVID-19 impact</a:t>
            </a:r>
          </a:p>
          <a:p>
            <a:pPr marL="285750" lvl="1" indent="-285750">
              <a:lnSpc>
                <a:spcPts val="2400"/>
              </a:lnSpc>
              <a:buFont typeface="Wingdings" panose="05000000000000000000" pitchFamily="2" charset="2"/>
              <a:buChar char="§"/>
            </a:pPr>
            <a:r>
              <a:rPr lang="en-US" sz="1500" dirty="0"/>
              <a:t>The skin division will continue to pursue international growth and identify key partners in selected countries</a:t>
            </a:r>
          </a:p>
          <a:p>
            <a:pPr marL="285750" lvl="1" indent="-285750">
              <a:lnSpc>
                <a:spcPts val="2400"/>
              </a:lnSpc>
              <a:buFont typeface="Wingdings" panose="05000000000000000000" pitchFamily="2" charset="2"/>
              <a:buChar char="§"/>
            </a:pPr>
            <a:r>
              <a:rPr lang="en-US" sz="1500" dirty="0"/>
              <a:t>Compounding pharmacy is expected to maintain growth momentum through vitamin IV bars and doctor-specific compounding</a:t>
            </a:r>
          </a:p>
          <a:p>
            <a:pPr marL="285750" lvl="1" indent="-285750">
              <a:lnSpc>
                <a:spcPts val="2400"/>
              </a:lnSpc>
              <a:buFont typeface="Wingdings" panose="05000000000000000000" pitchFamily="2" charset="2"/>
              <a:buChar char="§"/>
            </a:pPr>
            <a:endParaRPr lang="en-GB" sz="1400" dirty="0"/>
          </a:p>
        </p:txBody>
      </p:sp>
      <p:sp>
        <p:nvSpPr>
          <p:cNvPr id="36" name="Rectangle 35">
            <a:extLst>
              <a:ext uri="{FF2B5EF4-FFF2-40B4-BE49-F238E27FC236}">
                <a16:creationId xmlns:a16="http://schemas.microsoft.com/office/drawing/2014/main" id="{12180CC4-127D-4DC1-81FA-7172A8D08556}"/>
              </a:ext>
            </a:extLst>
          </p:cNvPr>
          <p:cNvSpPr/>
          <p:nvPr/>
        </p:nvSpPr>
        <p:spPr>
          <a:xfrm rot="16200000">
            <a:off x="5677" y="3569023"/>
            <a:ext cx="1849126" cy="280399"/>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Performance</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189381" y="5456865"/>
            <a:ext cx="1481720"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Outlook</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6145161" y="1065044"/>
            <a:ext cx="5633884" cy="1513138"/>
          </a:xfrm>
          <a:prstGeom prst="rect">
            <a:avLst/>
          </a:prstGeom>
          <a:solidFill>
            <a:srgbClr val="C7EBEB"/>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US" sz="1500"/>
              <a:t>The </a:t>
            </a:r>
            <a:r>
              <a:rPr lang="en-US" sz="1500" err="1"/>
              <a:t>Ascendis</a:t>
            </a:r>
            <a:r>
              <a:rPr lang="en-US" sz="1500"/>
              <a:t> Consumer portfolio comprises seven key vitamin, mineral and supplement (VMS) brands and three skincare brands. The business is the third largest VMS supplier in South Africa, with Solal, </a:t>
            </a:r>
            <a:r>
              <a:rPr lang="en-US" sz="1500" err="1"/>
              <a:t>Vitaforce</a:t>
            </a:r>
            <a:r>
              <a:rPr lang="en-US" sz="1500"/>
              <a:t> and </a:t>
            </a:r>
            <a:r>
              <a:rPr lang="en-US" sz="1500" err="1"/>
              <a:t>Bettaway</a:t>
            </a:r>
            <a:r>
              <a:rPr lang="en-US" sz="1500"/>
              <a:t> among the most established and </a:t>
            </a:r>
            <a:r>
              <a:rPr lang="en-US" sz="1500" err="1"/>
              <a:t>recognised</a:t>
            </a:r>
            <a:r>
              <a:rPr lang="en-US" sz="1500"/>
              <a:t> brands in the domestic VMS market.</a:t>
            </a:r>
            <a:endParaRPr lang="en-GB" sz="1500"/>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5191666" y="1682803"/>
            <a:ext cx="1515914" cy="280397"/>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05596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F96626-A849-43EC-BE14-7FB12B10D4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9EF96626-A849-43EC-BE14-7FB12B10D4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65987F1-E5B5-41CD-98CD-CF7AA4C7E7B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2400" b="1">
              <a:latin typeface="Arial" panose="020B0604020202020204" pitchFamily="34" charset="0"/>
              <a:ea typeface="MS PGothic" panose="020B0600070205080204" pitchFamily="34" charset="-128"/>
              <a:cs typeface="+mj-cs"/>
              <a:sym typeface="Arial" panose="020B0604020202020204" pitchFamily="34" charset="0"/>
            </a:endParaRPr>
          </a:p>
        </p:txBody>
      </p:sp>
      <p:sp>
        <p:nvSpPr>
          <p:cNvPr id="4" name="Rounded Rectangle 7">
            <a:extLst>
              <a:ext uri="{FF2B5EF4-FFF2-40B4-BE49-F238E27FC236}">
                <a16:creationId xmlns:a16="http://schemas.microsoft.com/office/drawing/2014/main" id="{AE737798-E92B-4978-973B-926558991F63}"/>
              </a:ext>
            </a:extLst>
          </p:cNvPr>
          <p:cNvSpPr/>
          <p:nvPr/>
        </p:nvSpPr>
        <p:spPr>
          <a:xfrm>
            <a:off x="570710" y="3453116"/>
            <a:ext cx="11133610" cy="499479"/>
          </a:xfrm>
          <a:prstGeom prst="roundRect">
            <a:avLst>
              <a:gd name="adj" fmla="val 50000"/>
            </a:avLst>
          </a:prstGeom>
          <a:solidFill>
            <a:srgbClr val="1D36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ZA" altLang="en-US">
                <a:solidFill>
                  <a:srgbClr val="003764"/>
                </a:solidFill>
                <a:ea typeface="MS PGothic" panose="020B0600070205080204" pitchFamily="34" charset="-128"/>
              </a:rPr>
              <a:t>Presentation outline</a:t>
            </a:r>
            <a:endParaRPr lang="en-ZA">
              <a:solidFill>
                <a:srgbClr val="003764"/>
              </a:solidFill>
            </a:endParaRPr>
          </a:p>
        </p:txBody>
      </p:sp>
      <p:graphicFrame>
        <p:nvGraphicFramePr>
          <p:cNvPr id="8" name="Group 23">
            <a:extLst>
              <a:ext uri="{FF2B5EF4-FFF2-40B4-BE49-F238E27FC236}">
                <a16:creationId xmlns:a16="http://schemas.microsoft.com/office/drawing/2014/main" id="{117CDE34-4582-4ADF-AEDC-93D306BE962D}"/>
              </a:ext>
            </a:extLst>
          </p:cNvPr>
          <p:cNvGraphicFramePr>
            <a:graphicFrameLocks/>
          </p:cNvGraphicFramePr>
          <p:nvPr>
            <p:extLst>
              <p:ext uri="{D42A27DB-BD31-4B8C-83A1-F6EECF244321}">
                <p14:modId xmlns:p14="http://schemas.microsoft.com/office/powerpoint/2010/main" val="3737591664"/>
              </p:ext>
            </p:extLst>
          </p:nvPr>
        </p:nvGraphicFramePr>
        <p:xfrm>
          <a:off x="794412" y="1589089"/>
          <a:ext cx="10603177" cy="3623040"/>
        </p:xfrm>
        <a:graphic>
          <a:graphicData uri="http://schemas.openxmlformats.org/drawingml/2006/table">
            <a:tbl>
              <a:tblPr/>
              <a:tblGrid>
                <a:gridCol w="480206">
                  <a:extLst>
                    <a:ext uri="{9D8B030D-6E8A-4147-A177-3AD203B41FA5}">
                      <a16:colId xmlns:a16="http://schemas.microsoft.com/office/drawing/2014/main" val="2801102723"/>
                    </a:ext>
                  </a:extLst>
                </a:gridCol>
                <a:gridCol w="5149231">
                  <a:extLst>
                    <a:ext uri="{9D8B030D-6E8A-4147-A177-3AD203B41FA5}">
                      <a16:colId xmlns:a16="http://schemas.microsoft.com/office/drawing/2014/main" val="20000"/>
                    </a:ext>
                  </a:extLst>
                </a:gridCol>
                <a:gridCol w="4973740">
                  <a:extLst>
                    <a:ext uri="{9D8B030D-6E8A-4147-A177-3AD203B41FA5}">
                      <a16:colId xmlns:a16="http://schemas.microsoft.com/office/drawing/2014/main" val="20001"/>
                    </a:ext>
                  </a:extLst>
                </a:gridCol>
              </a:tblGrid>
              <a:tr h="0">
                <a:tc gridSpan="2">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Section</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endParaRPr kumimoji="0" lang="en-ZA" sz="1400" b="1" i="0" u="none" strike="noStrike" cap="none" normalizeH="0" baseline="0">
                        <a:ln>
                          <a:noFill/>
                        </a:ln>
                        <a:solidFill>
                          <a:srgbClr val="65CBC9"/>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Presenter</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01</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Overview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Mark </a:t>
                      </a:r>
                      <a:r>
                        <a:rPr kumimoji="0" lang="en-ZA" sz="1600" b="0" i="0" u="none" strike="noStrike" kern="1200" cap="none" normalizeH="0" baseline="0" err="1">
                          <a:ln>
                            <a:noFill/>
                          </a:ln>
                          <a:solidFill>
                            <a:srgbClr val="003764"/>
                          </a:solidFill>
                          <a:effectLst/>
                          <a:latin typeface="Arial" pitchFamily="34" charset="0"/>
                          <a:ea typeface="MS PGothic" pitchFamily="34" charset="-128"/>
                          <a:cs typeface="+mn-cs"/>
                          <a:sym typeface="Arial" pitchFamily="34" charset="0"/>
                        </a:rPr>
                        <a:t>Sardi</a:t>
                      </a:r>
                      <a:endParaRPr kumimoji="0" lang="en-ZA" sz="16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02</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Operational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03</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Financial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04</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Group recapitalisation </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975994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05</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Q &amp; 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 &amp; 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58191577"/>
                  </a:ext>
                </a:extLst>
              </a:tr>
            </a:tbl>
          </a:graphicData>
        </a:graphic>
      </p:graphicFrame>
    </p:spTree>
    <p:extLst>
      <p:ext uri="{BB962C8B-B14F-4D97-AF65-F5344CB8AC3E}">
        <p14:creationId xmlns:p14="http://schemas.microsoft.com/office/powerpoint/2010/main" val="6738036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1CC35CF-3560-9C48-8DE6-8060FC8FE157}"/>
              </a:ext>
            </a:extLst>
          </p:cNvPr>
          <p:cNvSpPr/>
          <p:nvPr/>
        </p:nvSpPr>
        <p:spPr>
          <a:xfrm>
            <a:off x="676779" y="1020808"/>
            <a:ext cx="7778964" cy="552353"/>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graphicFrame>
        <p:nvGraphicFramePr>
          <p:cNvPr id="8" name="Group 79">
            <a:extLst>
              <a:ext uri="{FF2B5EF4-FFF2-40B4-BE49-F238E27FC236}">
                <a16:creationId xmlns:a16="http://schemas.microsoft.com/office/drawing/2014/main" id="{18C62DDA-D201-4039-A421-4D0B5F643614}"/>
              </a:ext>
            </a:extLst>
          </p:cNvPr>
          <p:cNvGraphicFramePr>
            <a:graphicFrameLocks/>
          </p:cNvGraphicFramePr>
          <p:nvPr>
            <p:extLst>
              <p:ext uri="{D42A27DB-BD31-4B8C-83A1-F6EECF244321}">
                <p14:modId xmlns:p14="http://schemas.microsoft.com/office/powerpoint/2010/main" val="1791499252"/>
              </p:ext>
            </p:extLst>
          </p:nvPr>
        </p:nvGraphicFramePr>
        <p:xfrm>
          <a:off x="676778" y="973027"/>
          <a:ext cx="7638677" cy="5263400"/>
        </p:xfrm>
        <a:graphic>
          <a:graphicData uri="http://schemas.openxmlformats.org/drawingml/2006/table">
            <a:tbl>
              <a:tblPr/>
              <a:tblGrid>
                <a:gridCol w="3193358">
                  <a:extLst>
                    <a:ext uri="{9D8B030D-6E8A-4147-A177-3AD203B41FA5}">
                      <a16:colId xmlns:a16="http://schemas.microsoft.com/office/drawing/2014/main" val="20000"/>
                    </a:ext>
                  </a:extLst>
                </a:gridCol>
                <a:gridCol w="1019493">
                  <a:extLst>
                    <a:ext uri="{9D8B030D-6E8A-4147-A177-3AD203B41FA5}">
                      <a16:colId xmlns:a16="http://schemas.microsoft.com/office/drawing/2014/main" val="20001"/>
                    </a:ext>
                  </a:extLst>
                </a:gridCol>
                <a:gridCol w="237173">
                  <a:extLst>
                    <a:ext uri="{9D8B030D-6E8A-4147-A177-3AD203B41FA5}">
                      <a16:colId xmlns:a16="http://schemas.microsoft.com/office/drawing/2014/main" val="20002"/>
                    </a:ext>
                  </a:extLst>
                </a:gridCol>
                <a:gridCol w="1070293">
                  <a:extLst>
                    <a:ext uri="{9D8B030D-6E8A-4147-A177-3AD203B41FA5}">
                      <a16:colId xmlns:a16="http://schemas.microsoft.com/office/drawing/2014/main" val="20003"/>
                    </a:ext>
                  </a:extLst>
                </a:gridCol>
                <a:gridCol w="1059180">
                  <a:extLst>
                    <a:ext uri="{9D8B030D-6E8A-4147-A177-3AD203B41FA5}">
                      <a16:colId xmlns:a16="http://schemas.microsoft.com/office/drawing/2014/main" val="20004"/>
                    </a:ext>
                  </a:extLst>
                </a:gridCol>
                <a:gridCol w="1059180">
                  <a:extLst>
                    <a:ext uri="{9D8B030D-6E8A-4147-A177-3AD203B41FA5}">
                      <a16:colId xmlns:a16="http://schemas.microsoft.com/office/drawing/2014/main" val="4036503083"/>
                    </a:ext>
                  </a:extLst>
                </a:gridCol>
              </a:tblGrid>
              <a:tr h="593240">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cap="none" normalizeH="0" baseline="0" dirty="0">
                          <a:ln>
                            <a:noFill/>
                          </a:ln>
                          <a:solidFill>
                            <a:schemeClr val="tx2"/>
                          </a:solidFill>
                          <a:effectLst/>
                          <a:latin typeface="Arial" pitchFamily="34" charset="0"/>
                          <a:ea typeface="MS PGothic" pitchFamily="34" charset="-128"/>
                          <a:sym typeface="Arial" pitchFamily="34" charset="0"/>
                        </a:rPr>
                        <a:t>Continuing operations (</a:t>
                      </a:r>
                      <a:r>
                        <a:rPr kumimoji="0" lang="en-ZA" sz="1400" b="1" i="0" u="none" strike="noStrike" cap="none" normalizeH="0" baseline="0" dirty="0" err="1">
                          <a:ln>
                            <a:noFill/>
                          </a:ln>
                          <a:solidFill>
                            <a:schemeClr val="tx2"/>
                          </a:solidFill>
                          <a:effectLst/>
                          <a:latin typeface="Arial" pitchFamily="34" charset="0"/>
                          <a:ea typeface="MS PGothic" pitchFamily="34" charset="-128"/>
                          <a:sym typeface="Arial" pitchFamily="34" charset="0"/>
                        </a:rPr>
                        <a:t>R</a:t>
                      </a:r>
                      <a:r>
                        <a:rPr kumimoji="0" lang="en-ZA" altLang="en-US" sz="1400" b="1" i="0" u="none" strike="noStrike" cap="none" normalizeH="0" baseline="0" dirty="0" err="1">
                          <a:ln>
                            <a:noFill/>
                          </a:ln>
                          <a:solidFill>
                            <a:schemeClr val="tx2"/>
                          </a:solidFill>
                          <a:effectLst/>
                          <a:latin typeface="Arial" pitchFamily="34" charset="0"/>
                          <a:ea typeface="MS PGothic" pitchFamily="34" charset="-128"/>
                          <a:sym typeface="Arial" pitchFamily="34" charset="0"/>
                        </a:rPr>
                        <a:t>’</a:t>
                      </a:r>
                      <a:r>
                        <a:rPr kumimoji="0" lang="en-ZA" sz="1400" b="1" i="0" u="none" strike="noStrike" cap="none" normalizeH="0" baseline="0" dirty="0" err="1">
                          <a:ln>
                            <a:noFill/>
                          </a:ln>
                          <a:solidFill>
                            <a:schemeClr val="tx2"/>
                          </a:solidFill>
                          <a:effectLst/>
                          <a:latin typeface="Arial" pitchFamily="34" charset="0"/>
                          <a:ea typeface="MS PGothic" pitchFamily="34" charset="-128"/>
                          <a:sym typeface="Arial" pitchFamily="34" charset="0"/>
                        </a:rPr>
                        <a:t>m</a:t>
                      </a:r>
                      <a:r>
                        <a:rPr kumimoji="0" lang="en-ZA" sz="1400" b="1" i="0" u="none" strike="noStrike" cap="none" normalizeH="0" baseline="0" dirty="0">
                          <a:ln>
                            <a:noFill/>
                          </a:ln>
                          <a:solidFill>
                            <a:schemeClr val="tx2"/>
                          </a:solidFill>
                          <a:effectLst/>
                          <a:latin typeface="Arial" pitchFamily="34" charset="0"/>
                          <a:ea typeface="MS PGothic" pitchFamily="34" charset="-128"/>
                          <a:sym typeface="Arial" pitchFamily="34" charset="0"/>
                        </a:rPr>
                        <a:t>)</a:t>
                      </a:r>
                      <a:endParaRPr kumimoji="0" lang="en-US" sz="1400" b="1"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6 months</a:t>
                      </a:r>
                    </a:p>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Dec 2020</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endParaRPr kumimoji="0" lang="en-GB"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6 months</a:t>
                      </a:r>
                    </a:p>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Dec 2019*</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 change</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Year to</a:t>
                      </a:r>
                    </a:p>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Jun 2020*</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Revenue</a:t>
                      </a:r>
                      <a:endPar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3 983</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3 003</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33%</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6 474</a:t>
                      </a: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Cost of sales</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(2 205)</a:t>
                      </a:r>
                    </a:p>
                  </a:txBody>
                  <a:tcPr marR="54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(1 628)</a:t>
                      </a:r>
                    </a:p>
                  </a:txBody>
                  <a:tcPr marR="54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35%</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(3 507)</a:t>
                      </a:r>
                    </a:p>
                  </a:txBody>
                  <a:tcPr marR="54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Gross profit</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1 778</a:t>
                      </a:r>
                    </a:p>
                  </a:txBody>
                  <a:tcPr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1 375</a:t>
                      </a:r>
                    </a:p>
                  </a:txBody>
                  <a:tcPr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29%</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2 967</a:t>
                      </a:r>
                    </a:p>
                  </a:txBody>
                  <a:tcPr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r h="2859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rPr>
                        <a:t>  Gross profit margin</a:t>
                      </a:r>
                      <a:endParaRPr kumimoji="0" lang="en-US"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rPr>
                        <a:t>44.7%</a:t>
                      </a:r>
                    </a:p>
                  </a:txBody>
                  <a:tcPr anchor="ctr" horzOverflow="overflow">
                    <a:lnL>
                      <a:noFill/>
                    </a:lnL>
                    <a:lnR>
                      <a:noFill/>
                    </a:lnR>
                    <a:lnT>
                      <a:noFill/>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rPr>
                        <a:t>45.8%</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rPr>
                        <a:t>45.8%</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17698">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Depreciation </a:t>
                      </a:r>
                      <a:r>
                        <a:rPr kumimoji="0" lang="en-US"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in cost of sales</a:t>
                      </a:r>
                    </a:p>
                  </a:txBody>
                  <a:tcPr anchor="b"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32</a:t>
                      </a:r>
                    </a:p>
                  </a:txBody>
                  <a:tcPr anchor="b"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28</a:t>
                      </a:r>
                    </a:p>
                  </a:txBody>
                  <a:tcPr anchor="b"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18%</a:t>
                      </a:r>
                    </a:p>
                  </a:txBody>
                  <a:tcPr anchor="b"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51</a:t>
                      </a:r>
                    </a:p>
                  </a:txBody>
                  <a:tcPr anchor="b"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5188213"/>
                  </a:ext>
                </a:extLst>
              </a:tr>
              <a:tr h="317698">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Net operating expenses</a:t>
                      </a:r>
                    </a:p>
                  </a:txBody>
                  <a:tcPr anchor="b"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(1 016)</a:t>
                      </a:r>
                    </a:p>
                  </a:txBody>
                  <a:tcPr marR="54000" anchor="b"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(874)</a:t>
                      </a:r>
                    </a:p>
                  </a:txBody>
                  <a:tcPr marR="54000" anchor="b"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16%</a:t>
                      </a:r>
                    </a:p>
                  </a:txBody>
                  <a:tcPr anchor="b"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(1 962)</a:t>
                      </a:r>
                    </a:p>
                  </a:txBody>
                  <a:tcPr marR="54000" anchor="b"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8562356"/>
                  </a:ext>
                </a:extLst>
              </a:tr>
              <a:tr h="317698">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pPr>
                      <a:r>
                        <a:rPr kumimoji="0" lang="en-US" sz="1400" b="1" i="0" u="none" strike="noStrike" cap="none" normalizeH="0" baseline="0" err="1">
                          <a:ln>
                            <a:noFill/>
                          </a:ln>
                          <a:solidFill>
                            <a:srgbClr val="003764"/>
                          </a:solidFill>
                          <a:effectLst/>
                          <a:latin typeface="Arial" pitchFamily="34" charset="0"/>
                          <a:ea typeface="MS PGothic" pitchFamily="34" charset="-128"/>
                          <a:sym typeface="Arial" pitchFamily="34" charset="0"/>
                        </a:rPr>
                        <a:t>Normalised</a:t>
                      </a: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 EBITDA</a:t>
                      </a:r>
                      <a:endParaRPr kumimoji="0" lang="en-US" sz="1400" b="1" i="0" u="none" strike="noStrike" cap="none" normalizeH="0" baseline="0">
                        <a:ln>
                          <a:noFill/>
                        </a:ln>
                        <a:solidFill>
                          <a:srgbClr val="003764"/>
                        </a:solidFill>
                        <a:effectLst/>
                        <a:highlight>
                          <a:srgbClr val="FFFF00"/>
                        </a:highligh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794</a:t>
                      </a:r>
                    </a:p>
                  </a:txBody>
                  <a:tcPr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529</a:t>
                      </a:r>
                    </a:p>
                  </a:txBody>
                  <a:tcPr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50%</a:t>
                      </a:r>
                    </a:p>
                  </a:txBody>
                  <a:tcPr anchor="ctr" horzOverflow="overflow">
                    <a:lnL>
                      <a:noFill/>
                    </a:lnL>
                    <a:lnR>
                      <a:noFill/>
                    </a:lnR>
                    <a:lnT>
                      <a:noFill/>
                    </a:lnT>
                    <a:lnB>
                      <a:noFill/>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1 056</a:t>
                      </a:r>
                    </a:p>
                  </a:txBody>
                  <a:tcPr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r h="2859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   Normalised EBITDA margin</a:t>
                      </a:r>
                      <a:endParaRPr kumimoji="0" lang="en-US" sz="1200" b="1" i="1"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19.9%</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17.6%</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16.3%</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7698">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Depreciation in cost of sales</a:t>
                      </a:r>
                    </a:p>
                  </a:txBody>
                  <a:tcPr anchor="b"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(32)</a:t>
                      </a:r>
                    </a:p>
                  </a:txBody>
                  <a:tcPr marR="54000" anchor="b"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b"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(28)</a:t>
                      </a:r>
                    </a:p>
                  </a:txBody>
                  <a:tcPr marR="54000" anchor="b"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b"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(51)</a:t>
                      </a:r>
                    </a:p>
                  </a:txBody>
                  <a:tcPr marR="54000" anchor="b"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3021719"/>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Transaction &amp; restructuring costs</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(119)</a:t>
                      </a:r>
                    </a:p>
                  </a:txBody>
                  <a:tcPr marR="54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(72)</a:t>
                      </a:r>
                    </a:p>
                  </a:txBody>
                  <a:tcPr marR="54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(250)</a:t>
                      </a:r>
                    </a:p>
                  </a:txBody>
                  <a:tcPr marR="54000" anchor="ctr" horzOverflow="overflow">
                    <a:lnL>
                      <a:noFill/>
                    </a:lnL>
                    <a:lnR>
                      <a:noFill/>
                    </a:lnR>
                    <a:lnT w="9525"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820870"/>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EBITDA</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643</a:t>
                      </a:r>
                    </a:p>
                  </a:txBody>
                  <a:tcPr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1"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kern="1200" cap="none" normalizeH="0" baseline="0" dirty="0">
                          <a:ln>
                            <a:noFill/>
                          </a:ln>
                          <a:solidFill>
                            <a:srgbClr val="003764"/>
                          </a:solidFill>
                          <a:effectLst/>
                          <a:latin typeface="Arial" pitchFamily="34" charset="0"/>
                          <a:ea typeface="MS PGothic" pitchFamily="34" charset="-128"/>
                          <a:cs typeface="+mn-cs"/>
                          <a:sym typeface="Arial" pitchFamily="34" charset="0"/>
                        </a:rPr>
                        <a:t>429</a:t>
                      </a:r>
                    </a:p>
                  </a:txBody>
                  <a:tcPr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50%</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755</a:t>
                      </a:r>
                    </a:p>
                  </a:txBody>
                  <a:tcPr anchor="ctr" horzOverflow="overflow">
                    <a:lnL>
                      <a:noFill/>
                    </a:lnL>
                    <a:lnR>
                      <a:noFill/>
                    </a:lnR>
                    <a:lnT w="9525" cap="flat" cmpd="sng" algn="ctr">
                      <a:solidFill>
                        <a:srgbClr val="173963"/>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1269521"/>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Depreciation &amp; amortisation</a:t>
                      </a:r>
                      <a:endPar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(125)</a:t>
                      </a:r>
                    </a:p>
                  </a:txBody>
                  <a:tcPr marR="54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(120)</a:t>
                      </a:r>
                    </a:p>
                  </a:txBody>
                  <a:tcPr marR="54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4%</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dirty="0">
                          <a:ln>
                            <a:noFill/>
                          </a:ln>
                          <a:solidFill>
                            <a:srgbClr val="003764"/>
                          </a:solidFill>
                          <a:effectLst/>
                          <a:latin typeface="Arial" pitchFamily="34" charset="0"/>
                          <a:ea typeface="MS PGothic" pitchFamily="34" charset="-128"/>
                          <a:cs typeface="+mn-cs"/>
                          <a:sym typeface="Arial" pitchFamily="34" charset="0"/>
                        </a:rPr>
                        <a:t>(300)</a:t>
                      </a:r>
                    </a:p>
                  </a:txBody>
                  <a:tcPr marR="54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3769272"/>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Impairments</a:t>
                      </a: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(150)</a:t>
                      </a:r>
                    </a:p>
                  </a:txBody>
                  <a:tcPr marR="54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1</a:t>
                      </a:r>
                    </a:p>
                  </a:txBody>
                  <a:tcPr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0"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(653)</a:t>
                      </a:r>
                    </a:p>
                  </a:txBody>
                  <a:tcPr marR="54000" anchor="ctr" horzOverflow="overflow">
                    <a:lnL>
                      <a:noFill/>
                    </a:lnL>
                    <a:lnR>
                      <a:noFill/>
                    </a:lnR>
                    <a:lnT w="9525"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232934"/>
                  </a:ext>
                </a:extLst>
              </a:tr>
              <a:tr h="31769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Operating profit/(loss)</a:t>
                      </a: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368</a:t>
                      </a:r>
                    </a:p>
                  </a:txBody>
                  <a:tcPr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endParaRPr kumimoji="0" lang="en-ZA" sz="1400" b="1"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kern="1200" cap="none" normalizeH="0" baseline="0">
                          <a:ln>
                            <a:noFill/>
                          </a:ln>
                          <a:solidFill>
                            <a:srgbClr val="003764"/>
                          </a:solidFill>
                          <a:effectLst/>
                          <a:latin typeface="Arial" pitchFamily="34" charset="0"/>
                          <a:ea typeface="MS PGothic" pitchFamily="34" charset="-128"/>
                          <a:cs typeface="+mn-cs"/>
                          <a:sym typeface="Arial" pitchFamily="34" charset="0"/>
                        </a:rPr>
                        <a:t>310</a:t>
                      </a:r>
                    </a:p>
                  </a:txBody>
                  <a:tcPr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38A4A1"/>
                          </a:solidFill>
                          <a:effectLst/>
                          <a:latin typeface="Arial" pitchFamily="34" charset="0"/>
                          <a:ea typeface="MS PGothic" pitchFamily="34" charset="-128"/>
                          <a:sym typeface="Arial" pitchFamily="34" charset="0"/>
                        </a:rPr>
                        <a:t>18%</a:t>
                      </a: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4763" marR="0" lvl="0" indent="0" algn="r" defTabSz="914400" rtl="0" eaLnBrk="1" fontAlgn="base" latinLnBrk="0" hangingPunct="1">
                        <a:lnSpc>
                          <a:spcPct val="100000"/>
                        </a:lnSpc>
                        <a:spcBef>
                          <a:spcPts val="38"/>
                        </a:spcBef>
                        <a:spcAft>
                          <a:spcPct val="0"/>
                        </a:spcAft>
                        <a:buClrTx/>
                        <a:buSzTx/>
                        <a:buFont typeface="Wingdings" pitchFamily="2" charset="2"/>
                        <a:buNone/>
                        <a:tabLst/>
                      </a:pPr>
                      <a:r>
                        <a:rPr kumimoji="0" lang="en-ZA" sz="1400" b="1" i="0" u="none" strike="noStrike" kern="1200" cap="none" normalizeH="0" baseline="0" dirty="0">
                          <a:ln>
                            <a:noFill/>
                          </a:ln>
                          <a:solidFill>
                            <a:srgbClr val="003764"/>
                          </a:solidFill>
                          <a:effectLst/>
                          <a:latin typeface="Arial" pitchFamily="34" charset="0"/>
                          <a:ea typeface="MS PGothic" pitchFamily="34" charset="-128"/>
                          <a:cs typeface="+mn-cs"/>
                          <a:sym typeface="Arial" pitchFamily="34" charset="0"/>
                        </a:rPr>
                        <a:t>(198)</a:t>
                      </a:r>
                    </a:p>
                  </a:txBody>
                  <a:tcPr marR="54000" anchor="ctr" horzOverflow="overflow">
                    <a:lnL>
                      <a:noFill/>
                    </a:lnL>
                    <a:lnR>
                      <a:noFill/>
                    </a:lnR>
                    <a:lnT w="9525" cap="flat" cmpd="sng" algn="ctr">
                      <a:solidFill>
                        <a:srgbClr val="173963"/>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6183064"/>
                  </a:ext>
                </a:extLst>
              </a:tr>
              <a:tr h="2859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rPr>
                        <a:t>   Operating profit margin</a:t>
                      </a:r>
                      <a:endParaRPr kumimoji="0" lang="en-US"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28575"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9.2%</a:t>
                      </a:r>
                    </a:p>
                  </a:txBody>
                  <a:tcPr anchor="ctr" horzOverflow="overflow">
                    <a:lnL>
                      <a:noFill/>
                    </a:lnL>
                    <a:lnR>
                      <a:noFill/>
                    </a:lnR>
                    <a:lnT w="6350" cap="flat" cmpd="sng" algn="ctr">
                      <a:noFill/>
                      <a:prstDash val="solid"/>
                      <a:round/>
                      <a:headEnd type="none" w="med" len="med"/>
                      <a:tailEnd type="none" w="med" len="med"/>
                    </a:lnT>
                    <a:lnB w="28575"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28575"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rPr>
                        <a:t>10.3%</a:t>
                      </a:r>
                    </a:p>
                  </a:txBody>
                  <a:tcPr anchor="ctr" horzOverflow="overflow">
                    <a:lnL>
                      <a:noFill/>
                    </a:lnL>
                    <a:lnR>
                      <a:noFill/>
                    </a:lnR>
                    <a:lnT w="6350" cap="flat" cmpd="sng" algn="ctr">
                      <a:noFill/>
                      <a:prstDash val="solid"/>
                      <a:round/>
                      <a:headEnd type="none" w="med" len="med"/>
                      <a:tailEnd type="none" w="med" len="med"/>
                    </a:lnT>
                    <a:lnB w="28575"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w="28575"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(3.1%)</a:t>
                      </a:r>
                    </a:p>
                  </a:txBody>
                  <a:tcPr anchor="ctr" horzOverflow="overflow">
                    <a:lnL>
                      <a:noFill/>
                    </a:lnL>
                    <a:lnR>
                      <a:noFill/>
                    </a:lnR>
                    <a:lnT w="9525" cap="flat" cmpd="sng" algn="ctr">
                      <a:noFill/>
                      <a:prstDash val="solid"/>
                      <a:round/>
                      <a:headEnd type="none" w="med" len="med"/>
                      <a:tailEnd type="none" w="med" len="med"/>
                    </a:lnT>
                    <a:lnB w="28575"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5843320"/>
                  </a:ext>
                </a:extLst>
              </a:tr>
            </a:tbl>
          </a:graphicData>
        </a:graphic>
      </p:graphicFrame>
      <p:sp>
        <p:nvSpPr>
          <p:cNvPr id="3" name="Title 2">
            <a:extLst>
              <a:ext uri="{FF2B5EF4-FFF2-40B4-BE49-F238E27FC236}">
                <a16:creationId xmlns:a16="http://schemas.microsoft.com/office/drawing/2014/main" id="{B193A766-3C6A-4F20-838B-59ED70732D06}"/>
              </a:ext>
            </a:extLst>
          </p:cNvPr>
          <p:cNvSpPr>
            <a:spLocks noGrp="1"/>
          </p:cNvSpPr>
          <p:nvPr>
            <p:ph type="title"/>
          </p:nvPr>
        </p:nvSpPr>
        <p:spPr/>
        <p:txBody>
          <a:bodyPr/>
          <a:lstStyle/>
          <a:p>
            <a:r>
              <a:rPr lang="en-ZA" altLang="en-US">
                <a:solidFill>
                  <a:srgbClr val="003764"/>
                </a:solidFill>
              </a:rPr>
              <a:t>Income statement</a:t>
            </a:r>
            <a:endParaRPr lang="en-GB" altLang="en-US">
              <a:solidFill>
                <a:srgbClr val="003764"/>
              </a:solidFill>
            </a:endParaRPr>
          </a:p>
        </p:txBody>
      </p:sp>
      <p:sp>
        <p:nvSpPr>
          <p:cNvPr id="6" name="Text Placeholder 2">
            <a:extLst>
              <a:ext uri="{FF2B5EF4-FFF2-40B4-BE49-F238E27FC236}">
                <a16:creationId xmlns:a16="http://schemas.microsoft.com/office/drawing/2014/main" id="{5DC3503D-E60E-4A03-B0D6-7CA1CA895FC7}"/>
              </a:ext>
            </a:extLst>
          </p:cNvPr>
          <p:cNvSpPr txBox="1">
            <a:spLocks/>
          </p:cNvSpPr>
          <p:nvPr/>
        </p:nvSpPr>
        <p:spPr>
          <a:xfrm>
            <a:off x="693090" y="6306931"/>
            <a:ext cx="5367600" cy="300039"/>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r>
              <a:rPr lang="en-GB" sz="1050" b="0" i="1">
                <a:solidFill>
                  <a:schemeClr val="accent1">
                    <a:lumMod val="75000"/>
                  </a:schemeClr>
                </a:solidFill>
              </a:rPr>
              <a:t>* Restated</a:t>
            </a:r>
          </a:p>
        </p:txBody>
      </p:sp>
      <p:sp>
        <p:nvSpPr>
          <p:cNvPr id="12" name="Content Placeholder 5">
            <a:extLst>
              <a:ext uri="{FF2B5EF4-FFF2-40B4-BE49-F238E27FC236}">
                <a16:creationId xmlns:a16="http://schemas.microsoft.com/office/drawing/2014/main" id="{1439F534-C461-4E3F-849C-782A9C9F351C}"/>
              </a:ext>
            </a:extLst>
          </p:cNvPr>
          <p:cNvSpPr txBox="1">
            <a:spLocks/>
          </p:cNvSpPr>
          <p:nvPr/>
        </p:nvSpPr>
        <p:spPr>
          <a:xfrm>
            <a:off x="8577695" y="1573161"/>
            <a:ext cx="3447817" cy="4663265"/>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t" anchorCtr="0"/>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500" b="0" dirty="0"/>
              <a:t>Revenue growth driven by </a:t>
            </a:r>
            <a:r>
              <a:rPr lang="en-US" sz="1500" b="0" dirty="0" err="1"/>
              <a:t>Remedica</a:t>
            </a:r>
            <a:r>
              <a:rPr lang="en-US" sz="1500" b="0" dirty="0"/>
              <a:t> and Medical Devices</a:t>
            </a:r>
          </a:p>
          <a:p>
            <a:pPr marL="285750" indent="-285750">
              <a:lnSpc>
                <a:spcPct val="100000"/>
              </a:lnSpc>
              <a:buFont typeface="Wingdings" panose="05000000000000000000" pitchFamily="2" charset="2"/>
              <a:buChar char="§"/>
            </a:pPr>
            <a:endParaRPr lang="en-US" sz="1500" b="0" dirty="0"/>
          </a:p>
          <a:p>
            <a:pPr marL="285750" indent="-285750">
              <a:lnSpc>
                <a:spcPct val="100000"/>
              </a:lnSpc>
              <a:buFont typeface="Wingdings" panose="05000000000000000000" pitchFamily="2" charset="2"/>
              <a:buChar char="§"/>
            </a:pPr>
            <a:r>
              <a:rPr lang="en-US" sz="1500" b="0" dirty="0"/>
              <a:t>Margins impacted by increased cost of freight and distribution</a:t>
            </a:r>
          </a:p>
          <a:p>
            <a:pPr marL="285750" indent="-285750">
              <a:lnSpc>
                <a:spcPct val="100000"/>
              </a:lnSpc>
              <a:buFont typeface="Wingdings" panose="05000000000000000000" pitchFamily="2" charset="2"/>
              <a:buChar char="§"/>
            </a:pPr>
            <a:endParaRPr lang="en-US" sz="1500" b="0" dirty="0"/>
          </a:p>
          <a:p>
            <a:pPr marL="285750" indent="-285750">
              <a:lnSpc>
                <a:spcPct val="100000"/>
              </a:lnSpc>
              <a:buFont typeface="Wingdings" panose="05000000000000000000" pitchFamily="2" charset="2"/>
              <a:buChar char="§"/>
            </a:pPr>
            <a:r>
              <a:rPr lang="en-US" sz="1500" b="0" dirty="0"/>
              <a:t>Strong operational results impacted by:</a:t>
            </a:r>
          </a:p>
          <a:p>
            <a:pPr marL="468313" lvl="1" indent="-285750">
              <a:buFont typeface="Arial" panose="020B0604020202020204" pitchFamily="34" charset="0"/>
              <a:buChar char="-"/>
            </a:pPr>
            <a:r>
              <a:rPr lang="en-US" sz="1400" b="0" dirty="0"/>
              <a:t>Costs continue to be incurred for transaction-related and debt restructuring activity</a:t>
            </a:r>
          </a:p>
          <a:p>
            <a:pPr marL="468313" lvl="1" indent="-285750">
              <a:buFont typeface="Arial" panose="020B0604020202020204" pitchFamily="34" charset="0"/>
              <a:buChar char="-"/>
            </a:pPr>
            <a:r>
              <a:rPr lang="en-US" sz="1400" b="0" dirty="0"/>
              <a:t>Impairments: detailed assessment performed at half year (historically only at year end)</a:t>
            </a:r>
          </a:p>
        </p:txBody>
      </p:sp>
    </p:spTree>
    <p:extLst>
      <p:ext uri="{BB962C8B-B14F-4D97-AF65-F5344CB8AC3E}">
        <p14:creationId xmlns:p14="http://schemas.microsoft.com/office/powerpoint/2010/main" val="133689822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59451A77-AA68-824F-9FD4-007822955FC6}"/>
              </a:ext>
            </a:extLst>
          </p:cNvPr>
          <p:cNvSpPr/>
          <p:nvPr/>
        </p:nvSpPr>
        <p:spPr>
          <a:xfrm>
            <a:off x="505169" y="1139339"/>
            <a:ext cx="8409551" cy="567285"/>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C0BD"/>
              </a:solidFill>
            </a:endParaRPr>
          </a:p>
        </p:txBody>
      </p:sp>
      <p:sp>
        <p:nvSpPr>
          <p:cNvPr id="2" name="Title 1">
            <a:extLst>
              <a:ext uri="{FF2B5EF4-FFF2-40B4-BE49-F238E27FC236}">
                <a16:creationId xmlns:a16="http://schemas.microsoft.com/office/drawing/2014/main" id="{E36CD71A-FB1B-4D54-B2FE-1846873E9430}"/>
              </a:ext>
            </a:extLst>
          </p:cNvPr>
          <p:cNvSpPr>
            <a:spLocks noGrp="1"/>
          </p:cNvSpPr>
          <p:nvPr>
            <p:ph type="title"/>
          </p:nvPr>
        </p:nvSpPr>
        <p:spPr/>
        <p:txBody>
          <a:bodyPr/>
          <a:lstStyle/>
          <a:p>
            <a:r>
              <a:rPr lang="en-GB" dirty="0">
                <a:solidFill>
                  <a:srgbClr val="003764"/>
                </a:solidFill>
              </a:rPr>
              <a:t>Income statement (</a:t>
            </a:r>
            <a:r>
              <a:rPr lang="en-GB" i="1" dirty="0">
                <a:solidFill>
                  <a:srgbClr val="003764"/>
                </a:solidFill>
              </a:rPr>
              <a:t>continued</a:t>
            </a:r>
            <a:r>
              <a:rPr lang="en-GB" dirty="0">
                <a:solidFill>
                  <a:srgbClr val="003764"/>
                </a:solidFill>
              </a:rPr>
              <a:t>)</a:t>
            </a:r>
          </a:p>
        </p:txBody>
      </p:sp>
      <p:graphicFrame>
        <p:nvGraphicFramePr>
          <p:cNvPr id="16467" name="Group 83">
            <a:extLst>
              <a:ext uri="{FF2B5EF4-FFF2-40B4-BE49-F238E27FC236}">
                <a16:creationId xmlns:a16="http://schemas.microsoft.com/office/drawing/2014/main" id="{941A96BB-10B8-4873-B2BA-910A2D56AFEA}"/>
              </a:ext>
            </a:extLst>
          </p:cNvPr>
          <p:cNvGraphicFramePr>
            <a:graphicFrameLocks noGrp="1"/>
          </p:cNvGraphicFramePr>
          <p:nvPr>
            <p:ph idx="4294967295"/>
            <p:extLst>
              <p:ext uri="{D42A27DB-BD31-4B8C-83A1-F6EECF244321}">
                <p14:modId xmlns:p14="http://schemas.microsoft.com/office/powerpoint/2010/main" val="2622423259"/>
              </p:ext>
            </p:extLst>
          </p:nvPr>
        </p:nvGraphicFramePr>
        <p:xfrm>
          <a:off x="505169" y="1082117"/>
          <a:ext cx="8265162" cy="5256119"/>
        </p:xfrm>
        <a:graphic>
          <a:graphicData uri="http://schemas.openxmlformats.org/drawingml/2006/table">
            <a:tbl>
              <a:tblPr/>
              <a:tblGrid>
                <a:gridCol w="3134043">
                  <a:extLst>
                    <a:ext uri="{9D8B030D-6E8A-4147-A177-3AD203B41FA5}">
                      <a16:colId xmlns:a16="http://schemas.microsoft.com/office/drawing/2014/main" val="20000"/>
                    </a:ext>
                  </a:extLst>
                </a:gridCol>
                <a:gridCol w="970280">
                  <a:extLst>
                    <a:ext uri="{9D8B030D-6E8A-4147-A177-3AD203B41FA5}">
                      <a16:colId xmlns:a16="http://schemas.microsoft.com/office/drawing/2014/main" val="3146220297"/>
                    </a:ext>
                  </a:extLst>
                </a:gridCol>
                <a:gridCol w="124809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248093">
                  <a:extLst>
                    <a:ext uri="{9D8B030D-6E8A-4147-A177-3AD203B41FA5}">
                      <a16:colId xmlns:a16="http://schemas.microsoft.com/office/drawing/2014/main" val="20003"/>
                    </a:ext>
                  </a:extLst>
                </a:gridCol>
                <a:gridCol w="208280">
                  <a:extLst>
                    <a:ext uri="{9D8B030D-6E8A-4147-A177-3AD203B41FA5}">
                      <a16:colId xmlns:a16="http://schemas.microsoft.com/office/drawing/2014/main" val="2588250647"/>
                    </a:ext>
                  </a:extLst>
                </a:gridCol>
                <a:gridCol w="1248093">
                  <a:extLst>
                    <a:ext uri="{9D8B030D-6E8A-4147-A177-3AD203B41FA5}">
                      <a16:colId xmlns:a16="http://schemas.microsoft.com/office/drawing/2014/main" val="20004"/>
                    </a:ext>
                  </a:extLst>
                </a:gridCol>
              </a:tblGrid>
              <a:tr h="626726">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defRPr/>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Continuing operations (</a:t>
                      </a:r>
                      <a:r>
                        <a:rPr kumimoji="0" lang="en-ZA" sz="1400" b="1" i="0" u="none" strike="noStrike" cap="none" normalizeH="0" baseline="0" err="1">
                          <a:ln>
                            <a:noFill/>
                          </a:ln>
                          <a:solidFill>
                            <a:schemeClr val="tx2"/>
                          </a:solidFill>
                          <a:effectLst/>
                          <a:latin typeface="Arial" pitchFamily="34" charset="0"/>
                          <a:ea typeface="MS PGothic" pitchFamily="34" charset="-128"/>
                          <a:sym typeface="Arial" pitchFamily="34" charset="0"/>
                        </a:rPr>
                        <a:t>R</a:t>
                      </a:r>
                      <a:r>
                        <a:rPr kumimoji="0" lang="en-ZA" altLang="en-US" sz="1400" b="1" i="0" u="none" strike="noStrike" cap="none" normalizeH="0" baseline="0" err="1">
                          <a:ln>
                            <a:noFill/>
                          </a:ln>
                          <a:solidFill>
                            <a:schemeClr val="tx2"/>
                          </a:solidFill>
                          <a:effectLst/>
                          <a:latin typeface="Arial" pitchFamily="34" charset="0"/>
                          <a:ea typeface="MS PGothic" pitchFamily="34" charset="-128"/>
                          <a:sym typeface="Arial" pitchFamily="34" charset="0"/>
                        </a:rPr>
                        <a:t>’</a:t>
                      </a:r>
                      <a:r>
                        <a:rPr kumimoji="0" lang="en-ZA" sz="1400" b="1" i="0" u="none" strike="noStrike" cap="none" normalizeH="0" baseline="0" err="1">
                          <a:ln>
                            <a:noFill/>
                          </a:ln>
                          <a:solidFill>
                            <a:schemeClr val="tx2"/>
                          </a:solidFill>
                          <a:effectLst/>
                          <a:latin typeface="Arial" pitchFamily="34" charset="0"/>
                          <a:ea typeface="MS PGothic" pitchFamily="34" charset="-128"/>
                          <a:sym typeface="Arial" pitchFamily="34" charset="0"/>
                        </a:rPr>
                        <a:t>m</a:t>
                      </a: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6 months</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Dec 2020</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base" latinLnBrk="0" hangingPunct="1">
                        <a:lnSpc>
                          <a:spcPct val="80000"/>
                        </a:lnSpc>
                        <a:spcBef>
                          <a:spcPct val="0"/>
                        </a:spcBef>
                        <a:spcAft>
                          <a:spcPct val="0"/>
                        </a:spcAft>
                        <a:buClrTx/>
                        <a:buSzTx/>
                        <a:buFont typeface="Wingdings" pitchFamily="2" charset="2"/>
                        <a:buNone/>
                        <a:tabLst/>
                      </a:pPr>
                      <a:endParaRPr kumimoji="0" lang="en-US"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46793" marB="46793"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5EBEA"/>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endParaRPr kumimoji="0" lang="en-GB"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6 months </a:t>
                      </a:r>
                      <a:b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Dec 2019*</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Year to</a:t>
                      </a:r>
                    </a:p>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tx2"/>
                          </a:solidFill>
                          <a:effectLst/>
                          <a:latin typeface="Arial" pitchFamily="34" charset="0"/>
                          <a:ea typeface="MS PGothic" pitchFamily="34" charset="-128"/>
                          <a:sym typeface="Arial" pitchFamily="34" charset="0"/>
                        </a:rPr>
                        <a:t>Jun 2020*</a:t>
                      </a:r>
                      <a:endParaRPr kumimoji="0" lang="en-US" sz="14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4303144"/>
                  </a:ext>
                </a:extLst>
              </a:tr>
              <a:tr h="779205">
                <a:tc>
                  <a:txBody>
                    <a:bodyPr/>
                    <a:lstStyle/>
                    <a:p>
                      <a:pPr marL="4763" marR="0" lvl="0" indent="0" algn="l" defTabSz="914400" rtl="0" eaLnBrk="1" fontAlgn="base" latinLnBrk="0" hangingPunct="1">
                        <a:lnSpc>
                          <a:spcPct val="100000"/>
                        </a:lnSpc>
                        <a:spcBef>
                          <a:spcPts val="38"/>
                        </a:spcBef>
                        <a:spcAft>
                          <a:spcPct val="0"/>
                        </a:spcAft>
                        <a:buClrTx/>
                        <a:buSzTx/>
                        <a:buFont typeface="Wingdings" pitchFamily="2" charset="2"/>
                        <a:buNone/>
                        <a:tabLst/>
                      </a:pPr>
                      <a:endParaRPr kumimoji="0" lang="en-US"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a:ln>
                            <a:noFill/>
                          </a:ln>
                          <a:solidFill>
                            <a:schemeClr val="accent2">
                              <a:lumMod val="75000"/>
                            </a:schemeClr>
                          </a:solidFill>
                          <a:effectLst/>
                          <a:latin typeface="Arial" pitchFamily="34" charset="0"/>
                          <a:ea typeface="MS PGothic" pitchFamily="34" charset="-128"/>
                          <a:sym typeface="Arial" pitchFamily="34" charset="0"/>
                        </a:rPr>
                        <a:t>As reported</a:t>
                      </a: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Normalised </a:t>
                      </a:r>
                      <a:b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headline </a:t>
                      </a:r>
                      <a:b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earnings</a:t>
                      </a:r>
                      <a:endParaRPr kumimoji="0" lang="en-US"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endParaRPr kumimoji="0" lang="en-GB"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Normalised </a:t>
                      </a:r>
                      <a:b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headline </a:t>
                      </a:r>
                      <a:b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earnings</a:t>
                      </a:r>
                      <a:endParaRPr kumimoji="0" lang="en-US"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Normalised </a:t>
                      </a:r>
                      <a:b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headline </a:t>
                      </a:r>
                      <a:b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br>
                      <a:r>
                        <a:rPr kumimoji="0" lang="en-ZA"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rPr>
                        <a:t>earnings</a:t>
                      </a:r>
                      <a:endParaRPr kumimoji="0" lang="en-US" sz="1400" b="1" i="0" u="none" strike="noStrike" cap="none" normalizeH="0" baseline="0">
                        <a:ln>
                          <a:noFill/>
                        </a:ln>
                        <a:solidFill>
                          <a:schemeClr val="accent2">
                            <a:lumMod val="75000"/>
                          </a:schemeClr>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Operating profit</a:t>
                      </a:r>
                    </a:p>
                  </a:txBody>
                  <a:tcPr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368</a:t>
                      </a:r>
                    </a:p>
                  </a:txBody>
                  <a:tcPr marR="90000"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486</a:t>
                      </a:r>
                    </a:p>
                  </a:txBody>
                  <a:tcPr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383</a:t>
                      </a:r>
                    </a:p>
                  </a:txBody>
                  <a:tcPr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52</a:t>
                      </a:r>
                    </a:p>
                  </a:txBody>
                  <a:tcPr anchor="ctr" horzOverflow="overflow">
                    <a:lnL>
                      <a:noFill/>
                    </a:lnL>
                    <a:lnR>
                      <a:noFill/>
                    </a:lnR>
                    <a:lnT w="19050" cap="flat" cmpd="sng" algn="ctr">
                      <a:solidFill>
                        <a:srgbClr val="70CACB"/>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5"/>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   Operating profit margin</a:t>
                      </a:r>
                      <a:endParaRPr kumimoji="0" lang="en-US" sz="1200" b="1" i="1"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9.2%</a:t>
                      </a: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defRPr/>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12.2%</a:t>
                      </a: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defRPr/>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12.7%</a:t>
                      </a: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ZA" sz="1200" b="1" i="1" u="none" strike="noStrike" cap="none" normalizeH="0" baseline="0" dirty="0">
                          <a:ln>
                            <a:noFill/>
                          </a:ln>
                          <a:solidFill>
                            <a:srgbClr val="38A4A1"/>
                          </a:solidFill>
                          <a:effectLst/>
                          <a:latin typeface="Arial" pitchFamily="34" charset="0"/>
                          <a:ea typeface="MS PGothic" pitchFamily="34" charset="-128"/>
                          <a:sym typeface="Arial" pitchFamily="34" charset="0"/>
                        </a:rPr>
                        <a:t>0.8%</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38966283"/>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Net finance costs</a:t>
                      </a:r>
                      <a:endParaRPr kumimoji="0" lang="en-US" sz="1400" b="0" i="0" u="none" strike="noStrike" cap="none" normalizeH="0" baseline="30000" dirty="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(545)</a:t>
                      </a:r>
                    </a:p>
                  </a:txBody>
                  <a:tcPr marR="54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(545)</a:t>
                      </a:r>
                    </a:p>
                  </a:txBody>
                  <a:tcPr marR="54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(247)</a:t>
                      </a:r>
                    </a:p>
                  </a:txBody>
                  <a:tcPr marR="54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R="54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(853)</a:t>
                      </a:r>
                    </a:p>
                  </a:txBody>
                  <a:tcPr marR="54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650728886"/>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Taxation</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(126)</a:t>
                      </a:r>
                    </a:p>
                  </a:txBody>
                  <a:tcPr marR="54000" anchor="ctr" horzOverflow="overflow">
                    <a:lnL>
                      <a:noFill/>
                    </a:lnL>
                    <a:lnR>
                      <a:noFill/>
                    </a:lnR>
                    <a:lnT>
                      <a:noFill/>
                    </a:lnT>
                    <a:lnB w="6350" cap="flat" cmpd="sng" algn="ctr">
                      <a:solidFill>
                        <a:schemeClr val="tx2"/>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(139)</a:t>
                      </a:r>
                    </a:p>
                  </a:txBody>
                  <a:tcPr marR="54000" anchor="ctr" horzOverflow="overflow">
                    <a:lnL>
                      <a:noFill/>
                    </a:lnL>
                    <a:lnR>
                      <a:noFill/>
                    </a:lnR>
                    <a:lnT>
                      <a:noFill/>
                    </a:lnT>
                    <a:lnB w="6350" cap="flat" cmpd="sng" algn="ctr">
                      <a:solidFill>
                        <a:schemeClr val="tx2"/>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FF0000"/>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(14)</a:t>
                      </a:r>
                    </a:p>
                  </a:txBody>
                  <a:tcPr marR="54000" anchor="ctr" horzOverflow="overflow">
                    <a:lnL>
                      <a:noFill/>
                    </a:lnL>
                    <a:lnR>
                      <a:noFill/>
                    </a:lnR>
                    <a:lnT>
                      <a:noFill/>
                    </a:lnT>
                    <a:lnB w="635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R="54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98</a:t>
                      </a:r>
                    </a:p>
                  </a:txBody>
                  <a:tcPr marR="90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(Loss)/profit after tax</a:t>
                      </a: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(303)</a:t>
                      </a:r>
                    </a:p>
                  </a:txBody>
                  <a:tcPr marR="54000" anchor="ctr" horzOverflow="overflow">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(197)</a:t>
                      </a:r>
                    </a:p>
                  </a:txBody>
                  <a:tcPr marR="54000" anchor="ctr" horzOverflow="overflow">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FF0000"/>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122</a:t>
                      </a:r>
                    </a:p>
                  </a:txBody>
                  <a:tcPr anchor="ctr" horzOverflow="overflow">
                    <a:lnL>
                      <a:noFill/>
                    </a:lnL>
                    <a:lnR>
                      <a:noFill/>
                    </a:lnR>
                    <a:lnT w="6350" cap="flat" cmpd="sng" algn="ctr">
                      <a:solidFill>
                        <a:schemeClr val="tx2"/>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(703)</a:t>
                      </a:r>
                    </a:p>
                  </a:txBody>
                  <a:tcPr marR="54000"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Non-controlling interest</a:t>
                      </a:r>
                    </a:p>
                  </a:txBody>
                  <a:tcPr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2</a:t>
                      </a:r>
                    </a:p>
                  </a:txBody>
                  <a:tcPr anchor="ctr" horzOverflow="overflow">
                    <a:lnL>
                      <a:noFill/>
                    </a:lnL>
                    <a:lnR>
                      <a:noFill/>
                    </a:lnR>
                    <a:lnT>
                      <a:noFill/>
                    </a:lnT>
                    <a:lnB w="6350" cap="flat" cmpd="sng" algn="ctr">
                      <a:solidFill>
                        <a:schemeClr val="tx2"/>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2</a:t>
                      </a:r>
                    </a:p>
                  </a:txBody>
                  <a:tcPr marR="90000" anchor="ctr" horzOverflow="overflow">
                    <a:lnL>
                      <a:noFill/>
                    </a:lnL>
                    <a:lnR>
                      <a:noFill/>
                    </a:lnR>
                    <a:lnT>
                      <a:noFill/>
                    </a:lnT>
                    <a:lnB w="6350" cap="flat" cmpd="sng" algn="ctr">
                      <a:solidFill>
                        <a:schemeClr val="tx2"/>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15</a:t>
                      </a:r>
                    </a:p>
                  </a:txBody>
                  <a:tcPr marR="90000" anchor="ctr" horzOverflow="overflow">
                    <a:lnL>
                      <a:noFill/>
                    </a:lnL>
                    <a:lnR>
                      <a:noFill/>
                    </a:lnR>
                    <a:lnT>
                      <a:noFill/>
                    </a:lnT>
                    <a:lnB w="635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R="90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72</a:t>
                      </a:r>
                    </a:p>
                  </a:txBody>
                  <a:tcPr marR="90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Attributable (loss)/profit after tax</a:t>
                      </a:r>
                    </a:p>
                  </a:txBody>
                  <a:tcPr anchor="ctr" horzOverflow="overflow">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(301)</a:t>
                      </a:r>
                    </a:p>
                  </a:txBody>
                  <a:tcPr marR="54000" anchor="ctr" horzOverflow="overflow">
                    <a:lnL>
                      <a:noFill/>
                    </a:lnL>
                    <a:lnR>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(195)</a:t>
                      </a:r>
                    </a:p>
                  </a:txBody>
                  <a:tcPr marR="54000" anchor="ctr" horzOverflow="overflow">
                    <a:lnL>
                      <a:noFill/>
                    </a:lnL>
                    <a:lnR>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FF0000"/>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137</a:t>
                      </a:r>
                    </a:p>
                  </a:txBody>
                  <a:tcPr anchor="ctr" horzOverflow="overflow">
                    <a:lnL>
                      <a:noFill/>
                    </a:lnL>
                    <a:lnR>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(631)</a:t>
                      </a:r>
                    </a:p>
                  </a:txBody>
                  <a:tcPr marR="54000" anchor="ctr" horzOverflow="overflow">
                    <a:lnL>
                      <a:noFill/>
                    </a:lnL>
                    <a:lnR>
                      <a:noFill/>
                    </a:lnR>
                    <a:lnT w="9525"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Add back: capital items</a:t>
                      </a:r>
                    </a:p>
                  </a:txBody>
                  <a:tcPr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152</a:t>
                      </a:r>
                    </a:p>
                  </a:txBody>
                  <a:tcPr anchor="ctr" horzOverflow="overflow">
                    <a:lnL>
                      <a:noFill/>
                    </a:lnL>
                    <a:lnR>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152</a:t>
                      </a:r>
                    </a:p>
                  </a:txBody>
                  <a:tcPr marR="90000" anchor="ctr" horzOverflow="overflow">
                    <a:lnL>
                      <a:noFill/>
                    </a:lnL>
                    <a:lnR>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FF0000"/>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1</a:t>
                      </a:r>
                    </a:p>
                  </a:txBody>
                  <a:tcPr marR="90000" anchor="ctr" horzOverflow="overflow">
                    <a:lnL>
                      <a:noFill/>
                    </a:lnL>
                    <a:lnR>
                      <a:noFill/>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R="90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595</a:t>
                      </a:r>
                    </a:p>
                  </a:txBody>
                  <a:tcPr marR="90000" anchor="ctr" horzOverflow="overflow">
                    <a:lnL>
                      <a:noFill/>
                    </a:lnL>
                    <a:lnR>
                      <a:noFill/>
                    </a:lnR>
                    <a:lnT w="1270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4980318"/>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Headline (loss)/earnings</a:t>
                      </a:r>
                    </a:p>
                  </a:txBody>
                  <a:tcPr anchor="ctr" horzOverflow="overflow">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(149)</a:t>
                      </a:r>
                    </a:p>
                  </a:txBody>
                  <a:tcPr marR="54000" anchor="ctr" horzOverflow="overflow">
                    <a:lnL>
                      <a:noFill/>
                    </a:lnL>
                    <a:lnR>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(43)</a:t>
                      </a:r>
                    </a:p>
                  </a:txBody>
                  <a:tcPr marR="54000" anchor="ctr" horzOverflow="overflow">
                    <a:lnL>
                      <a:noFill/>
                    </a:lnL>
                    <a:lnR>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138</a:t>
                      </a:r>
                    </a:p>
                  </a:txBody>
                  <a:tcPr anchor="ctr" horzOverflow="overflow">
                    <a:lnL>
                      <a:noFill/>
                    </a:lnL>
                    <a:lnR>
                      <a:noFill/>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(35)</a:t>
                      </a:r>
                    </a:p>
                  </a:txBody>
                  <a:tcPr marR="54000" anchor="ctr" horzOverflow="overflow">
                    <a:lnL>
                      <a:noFill/>
                    </a:lnL>
                    <a:lnR>
                      <a:noFill/>
                    </a:lnR>
                    <a:lnT w="9525" cap="flat" cmpd="sng" algn="ctr">
                      <a:solidFill>
                        <a:srgbClr val="173963"/>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4171373"/>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a:ln>
                            <a:noFill/>
                          </a:ln>
                          <a:solidFill>
                            <a:srgbClr val="003764"/>
                          </a:solidFill>
                          <a:effectLst/>
                          <a:latin typeface="Arial" pitchFamily="34" charset="0"/>
                          <a:ea typeface="MS PGothic" pitchFamily="34" charset="-128"/>
                          <a:sym typeface="Arial" pitchFamily="34" charset="0"/>
                        </a:rPr>
                        <a:t>WANOS (‘m)</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479.8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dirty="0">
                          <a:ln>
                            <a:noFill/>
                          </a:ln>
                          <a:solidFill>
                            <a:srgbClr val="003764"/>
                          </a:solidFill>
                          <a:effectLst/>
                          <a:latin typeface="Arial" pitchFamily="34" charset="0"/>
                          <a:ea typeface="MS PGothic" pitchFamily="34" charset="-128"/>
                          <a:sym typeface="Arial" pitchFamily="34" charset="0"/>
                        </a:rPr>
                        <a:t>479.8</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477.5</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0" i="0" u="none" strike="noStrike" cap="none" normalizeH="0" baseline="0">
                          <a:ln>
                            <a:noFill/>
                          </a:ln>
                          <a:solidFill>
                            <a:srgbClr val="003764"/>
                          </a:solidFill>
                          <a:effectLst/>
                          <a:latin typeface="Arial" pitchFamily="34" charset="0"/>
                          <a:ea typeface="MS PGothic" pitchFamily="34" charset="-128"/>
                          <a:sym typeface="Arial" pitchFamily="34" charset="0"/>
                        </a:rPr>
                        <a:t>477.5</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4596657"/>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EPS (c)</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(62.7)</a:t>
                      </a:r>
                    </a:p>
                  </a:txBody>
                  <a:tcPr marR="54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(40.7)</a:t>
                      </a:r>
                    </a:p>
                  </a:txBody>
                  <a:tcPr marR="54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28.7</a:t>
                      </a: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(175.4)</a:t>
                      </a:r>
                    </a:p>
                  </a:txBody>
                  <a:tcPr marR="54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09448583"/>
                  </a:ext>
                </a:extLst>
              </a:tr>
              <a:tr h="320849">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a:ln>
                            <a:noFill/>
                          </a:ln>
                          <a:solidFill>
                            <a:srgbClr val="003764"/>
                          </a:solidFill>
                          <a:effectLst/>
                          <a:latin typeface="Arial" pitchFamily="34" charset="0"/>
                          <a:ea typeface="MS PGothic" pitchFamily="34" charset="-128"/>
                          <a:sym typeface="Arial" pitchFamily="34" charset="0"/>
                        </a:rPr>
                        <a:t>HEPS (c)</a:t>
                      </a: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(31.1)</a:t>
                      </a:r>
                    </a:p>
                  </a:txBody>
                  <a:tcPr marR="54000"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(9.0)</a:t>
                      </a:r>
                    </a:p>
                  </a:txBody>
                  <a:tcPr marR="54000"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rPr>
                        <a:t>28.9</a:t>
                      </a: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endParaRPr kumimoji="0" lang="en-ZA" sz="14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en-ZA" sz="1400" b="1" i="0" u="none" strike="noStrike" cap="none" normalizeH="0" baseline="0" dirty="0">
                          <a:ln>
                            <a:noFill/>
                          </a:ln>
                          <a:solidFill>
                            <a:srgbClr val="003764"/>
                          </a:solidFill>
                          <a:effectLst/>
                          <a:latin typeface="Arial" pitchFamily="34" charset="0"/>
                          <a:ea typeface="MS PGothic" pitchFamily="34" charset="-128"/>
                          <a:sym typeface="Arial" pitchFamily="34" charset="0"/>
                        </a:rPr>
                        <a:t>(50.7)</a:t>
                      </a:r>
                    </a:p>
                  </a:txBody>
                  <a:tcPr marR="54000" anchor="ctr" horzOverflow="overflow">
                    <a:lnL>
                      <a:noFill/>
                    </a:lnL>
                    <a:lnR>
                      <a:noFill/>
                    </a:lnR>
                    <a:lnT w="1270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0647559"/>
                  </a:ext>
                </a:extLst>
              </a:tr>
            </a:tbl>
          </a:graphicData>
        </a:graphic>
      </p:graphicFrame>
      <p:sp>
        <p:nvSpPr>
          <p:cNvPr id="6" name="Text Placeholder 2">
            <a:extLst>
              <a:ext uri="{FF2B5EF4-FFF2-40B4-BE49-F238E27FC236}">
                <a16:creationId xmlns:a16="http://schemas.microsoft.com/office/drawing/2014/main" id="{9EDD45B7-9C71-40B7-A2A8-9516318F4505}"/>
              </a:ext>
            </a:extLst>
          </p:cNvPr>
          <p:cNvSpPr txBox="1">
            <a:spLocks/>
          </p:cNvSpPr>
          <p:nvPr/>
        </p:nvSpPr>
        <p:spPr>
          <a:xfrm>
            <a:off x="394984" y="6298906"/>
            <a:ext cx="5367600" cy="300039"/>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r>
              <a:rPr lang="en-GB" sz="1050" b="0" i="1">
                <a:solidFill>
                  <a:schemeClr val="accent1">
                    <a:lumMod val="75000"/>
                  </a:schemeClr>
                </a:solidFill>
              </a:rPr>
              <a:t>* Restated</a:t>
            </a:r>
            <a:endParaRPr lang="en-GB" sz="1050" b="0" i="1" baseline="30000">
              <a:solidFill>
                <a:schemeClr val="accent1">
                  <a:lumMod val="75000"/>
                </a:schemeClr>
              </a:solidFill>
            </a:endParaRPr>
          </a:p>
        </p:txBody>
      </p:sp>
      <p:sp>
        <p:nvSpPr>
          <p:cNvPr id="10" name="Content Placeholder 5">
            <a:extLst>
              <a:ext uri="{FF2B5EF4-FFF2-40B4-BE49-F238E27FC236}">
                <a16:creationId xmlns:a16="http://schemas.microsoft.com/office/drawing/2014/main" id="{9A7AB92A-DF2A-45A5-9052-21D8C59DDF24}"/>
              </a:ext>
            </a:extLst>
          </p:cNvPr>
          <p:cNvSpPr txBox="1">
            <a:spLocks/>
          </p:cNvSpPr>
          <p:nvPr/>
        </p:nvSpPr>
        <p:spPr>
          <a:xfrm>
            <a:off x="8880516" y="1706624"/>
            <a:ext cx="3197100" cy="4631612"/>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t" anchorCtr="0"/>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400" b="0" dirty="0"/>
              <a:t>Strong </a:t>
            </a:r>
            <a:r>
              <a:rPr lang="en-US" sz="1400" b="0" dirty="0" err="1"/>
              <a:t>normalised</a:t>
            </a:r>
            <a:r>
              <a:rPr lang="en-US" sz="1400" b="0" dirty="0"/>
              <a:t> operating  performance, with HY 2021 at 9x full year FY2020 after impairments in both periods</a:t>
            </a:r>
          </a:p>
          <a:p>
            <a:pPr marL="285750" indent="-285750">
              <a:lnSpc>
                <a:spcPct val="100000"/>
              </a:lnSpc>
              <a:spcBef>
                <a:spcPts val="600"/>
              </a:spcBef>
              <a:buFont typeface="Wingdings" panose="05000000000000000000" pitchFamily="2" charset="2"/>
              <a:buChar char="§"/>
            </a:pPr>
            <a:r>
              <a:rPr lang="en-US" sz="1400" b="0" dirty="0"/>
              <a:t>Headline earnings negatively due to:</a:t>
            </a:r>
          </a:p>
          <a:p>
            <a:pPr marL="468313" lvl="1" indent="-285750">
              <a:buFont typeface="Arial" panose="020B0604020202020204" pitchFamily="34" charset="0"/>
              <a:buChar char="-"/>
            </a:pPr>
            <a:r>
              <a:rPr lang="en-US" sz="1400" b="0" dirty="0"/>
              <a:t>The new funding structure, which results in significantly higher costs, and includes R280m related to the PIK</a:t>
            </a:r>
            <a:endParaRPr lang="en-US" sz="1400" dirty="0"/>
          </a:p>
          <a:p>
            <a:pPr marL="468313" lvl="1" indent="-285750">
              <a:buFont typeface="Arial" panose="020B0604020202020204" pitchFamily="34" charset="0"/>
              <a:buChar char="-"/>
            </a:pPr>
            <a:r>
              <a:rPr lang="en-US" sz="1400" b="0" dirty="0"/>
              <a:t>Higher tax in </a:t>
            </a:r>
            <a:r>
              <a:rPr lang="en-US" sz="1400" b="0" dirty="0" err="1"/>
              <a:t>Remedica</a:t>
            </a:r>
            <a:r>
              <a:rPr lang="en-US" sz="1400" b="0" dirty="0"/>
              <a:t> and Medical Devices plus impact of limiting DTA in certain operations</a:t>
            </a:r>
          </a:p>
          <a:p>
            <a:pPr marL="285750" indent="-285750">
              <a:lnSpc>
                <a:spcPct val="100000"/>
              </a:lnSpc>
              <a:spcBef>
                <a:spcPts val="600"/>
              </a:spcBef>
              <a:buFont typeface="Wingdings" panose="05000000000000000000" pitchFamily="2" charset="2"/>
              <a:buChar char="§"/>
            </a:pPr>
            <a:r>
              <a:rPr lang="en-US" sz="1400" b="0" dirty="0"/>
              <a:t>Resulting in a headline loss per share</a:t>
            </a:r>
          </a:p>
        </p:txBody>
      </p:sp>
    </p:spTree>
    <p:extLst>
      <p:ext uri="{BB962C8B-B14F-4D97-AF65-F5344CB8AC3E}">
        <p14:creationId xmlns:p14="http://schemas.microsoft.com/office/powerpoint/2010/main" val="37265401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E3722BB4-75FC-4721-BA75-8CFFC6F28DEA}"/>
              </a:ext>
            </a:extLst>
          </p:cNvPr>
          <p:cNvSpPr/>
          <p:nvPr/>
        </p:nvSpPr>
        <p:spPr>
          <a:xfrm>
            <a:off x="645460" y="918230"/>
            <a:ext cx="10741941" cy="595520"/>
          </a:xfrm>
          <a:prstGeom prst="roundRect">
            <a:avLst>
              <a:gd name="adj" fmla="val 47475"/>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9AF72E3-F9B0-4D01-A45F-C212FA90DEC3}"/>
              </a:ext>
            </a:extLst>
          </p:cNvPr>
          <p:cNvGraphicFramePr>
            <a:graphicFrameLocks noGrp="1"/>
          </p:cNvGraphicFramePr>
          <p:nvPr>
            <p:extLst>
              <p:ext uri="{D42A27DB-BD31-4B8C-83A1-F6EECF244321}">
                <p14:modId xmlns:p14="http://schemas.microsoft.com/office/powerpoint/2010/main" val="1863310832"/>
              </p:ext>
            </p:extLst>
          </p:nvPr>
        </p:nvGraphicFramePr>
        <p:xfrm>
          <a:off x="768403" y="918230"/>
          <a:ext cx="10419216" cy="5555363"/>
        </p:xfrm>
        <a:graphic>
          <a:graphicData uri="http://schemas.openxmlformats.org/drawingml/2006/table">
            <a:tbl>
              <a:tblPr firstRow="1" bandRow="1">
                <a:tableStyleId>{5C22544A-7EE6-4342-B048-85BDC9FD1C3A}</a:tableStyleId>
              </a:tblPr>
              <a:tblGrid>
                <a:gridCol w="3831733">
                  <a:extLst>
                    <a:ext uri="{9D8B030D-6E8A-4147-A177-3AD203B41FA5}">
                      <a16:colId xmlns:a16="http://schemas.microsoft.com/office/drawing/2014/main" val="2868324529"/>
                    </a:ext>
                  </a:extLst>
                </a:gridCol>
                <a:gridCol w="1512678">
                  <a:extLst>
                    <a:ext uri="{9D8B030D-6E8A-4147-A177-3AD203B41FA5}">
                      <a16:colId xmlns:a16="http://schemas.microsoft.com/office/drawing/2014/main" val="3204270518"/>
                    </a:ext>
                  </a:extLst>
                </a:gridCol>
                <a:gridCol w="363649">
                  <a:extLst>
                    <a:ext uri="{9D8B030D-6E8A-4147-A177-3AD203B41FA5}">
                      <a16:colId xmlns:a16="http://schemas.microsoft.com/office/drawing/2014/main" val="3890449690"/>
                    </a:ext>
                  </a:extLst>
                </a:gridCol>
                <a:gridCol w="1598328">
                  <a:extLst>
                    <a:ext uri="{9D8B030D-6E8A-4147-A177-3AD203B41FA5}">
                      <a16:colId xmlns:a16="http://schemas.microsoft.com/office/drawing/2014/main" val="786009975"/>
                    </a:ext>
                  </a:extLst>
                </a:gridCol>
                <a:gridCol w="1317398">
                  <a:extLst>
                    <a:ext uri="{9D8B030D-6E8A-4147-A177-3AD203B41FA5}">
                      <a16:colId xmlns:a16="http://schemas.microsoft.com/office/drawing/2014/main" val="6967200"/>
                    </a:ext>
                  </a:extLst>
                </a:gridCol>
                <a:gridCol w="294743">
                  <a:extLst>
                    <a:ext uri="{9D8B030D-6E8A-4147-A177-3AD203B41FA5}">
                      <a16:colId xmlns:a16="http://schemas.microsoft.com/office/drawing/2014/main" val="2880540754"/>
                    </a:ext>
                  </a:extLst>
                </a:gridCol>
                <a:gridCol w="1500687">
                  <a:extLst>
                    <a:ext uri="{9D8B030D-6E8A-4147-A177-3AD203B41FA5}">
                      <a16:colId xmlns:a16="http://schemas.microsoft.com/office/drawing/2014/main" val="1945045832"/>
                    </a:ext>
                  </a:extLst>
                </a:gridCol>
              </a:tblGrid>
              <a:tr h="600263">
                <a:tc>
                  <a:txBody>
                    <a:bodyPr/>
                    <a:lstStyle/>
                    <a:p>
                      <a:pPr>
                        <a:lnSpc>
                          <a:spcPts val="1600"/>
                        </a:lnSpc>
                        <a:spcAft>
                          <a:spcPts val="0"/>
                        </a:spcAft>
                      </a:pPr>
                      <a:r>
                        <a:rPr lang="en-US" sz="1400" dirty="0">
                          <a:solidFill>
                            <a:srgbClr val="002060"/>
                          </a:solidFill>
                        </a:rPr>
                        <a:t>Continuing operations</a:t>
                      </a: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r>
                        <a:rPr lang="en-US" sz="1400">
                          <a:solidFill>
                            <a:srgbClr val="002060"/>
                          </a:solidFill>
                        </a:rPr>
                        <a:t>6 months </a:t>
                      </a:r>
                      <a:br>
                        <a:rPr lang="en-US" sz="1400">
                          <a:solidFill>
                            <a:srgbClr val="002060"/>
                          </a:solidFill>
                        </a:rPr>
                      </a:br>
                      <a:r>
                        <a:rPr lang="en-US" sz="1400">
                          <a:solidFill>
                            <a:srgbClr val="002060"/>
                          </a:solidFill>
                        </a:rPr>
                        <a:t>to Dec 2020</a:t>
                      </a: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r>
                        <a:rPr lang="en-US" sz="1400">
                          <a:solidFill>
                            <a:srgbClr val="002060"/>
                          </a:solidFill>
                        </a:rPr>
                        <a:t>6 months</a:t>
                      </a:r>
                      <a:br>
                        <a:rPr lang="en-US" sz="1400">
                          <a:solidFill>
                            <a:srgbClr val="002060"/>
                          </a:solidFill>
                        </a:rPr>
                      </a:br>
                      <a:r>
                        <a:rPr lang="en-US" sz="1400">
                          <a:solidFill>
                            <a:srgbClr val="002060"/>
                          </a:solidFill>
                        </a:rPr>
                        <a:t>to Dec 2019</a:t>
                      </a:r>
                      <a:r>
                        <a:rPr lang="en-US" sz="1400" b="0">
                          <a:solidFill>
                            <a:srgbClr val="002060"/>
                          </a:solidFill>
                        </a:rPr>
                        <a:t>*</a:t>
                      </a: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endParaRPr lang="en-US" sz="1400">
                        <a:solidFill>
                          <a:srgbClr val="002060"/>
                        </a:solidFill>
                      </a:endParaRPr>
                    </a:p>
                    <a:p>
                      <a:pPr algn="r">
                        <a:lnSpc>
                          <a:spcPts val="1600"/>
                        </a:lnSpc>
                        <a:spcAft>
                          <a:spcPts val="0"/>
                        </a:spcAft>
                      </a:pPr>
                      <a:r>
                        <a:rPr lang="en-US" sz="1400">
                          <a:solidFill>
                            <a:srgbClr val="002060"/>
                          </a:solidFill>
                        </a:rPr>
                        <a:t>% change</a:t>
                      </a: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r>
                        <a:rPr lang="en-US" sz="1400" dirty="0">
                          <a:solidFill>
                            <a:srgbClr val="002060"/>
                          </a:solidFill>
                        </a:rPr>
                        <a:t>Year </a:t>
                      </a:r>
                      <a:br>
                        <a:rPr lang="en-US" sz="1400" dirty="0">
                          <a:solidFill>
                            <a:srgbClr val="002060"/>
                          </a:solidFill>
                        </a:rPr>
                      </a:br>
                      <a:r>
                        <a:rPr lang="en-US" sz="1400" dirty="0">
                          <a:solidFill>
                            <a:srgbClr val="002060"/>
                          </a:solidFill>
                        </a:rPr>
                        <a:t>to Jun 2020</a:t>
                      </a: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685702"/>
                  </a:ext>
                </a:extLst>
              </a:tr>
              <a:tr h="216000">
                <a:tc>
                  <a:txBody>
                    <a:bodyPr/>
                    <a:lstStyle/>
                    <a:p>
                      <a:pPr>
                        <a:lnSpc>
                          <a:spcPts val="1800"/>
                        </a:lnSpc>
                        <a:spcAft>
                          <a:spcPts val="0"/>
                        </a:spcAft>
                      </a:pPr>
                      <a:r>
                        <a:rPr lang="en-US" sz="1400" u="sng" dirty="0">
                          <a:solidFill>
                            <a:srgbClr val="003764"/>
                          </a:solidFill>
                        </a:rPr>
                        <a:t>INTERNATIONAL (€’m)</a:t>
                      </a:r>
                      <a:endParaRPr lang="en-ZA" sz="1400" u="sng" dirty="0">
                        <a:solidFill>
                          <a:srgbClr val="003764"/>
                        </a:solidFill>
                      </a:endParaRPr>
                    </a:p>
                  </a:txBody>
                  <a:tcPr marL="108000" marR="108000" marT="36000" marB="36000" anchor="ctr">
                    <a:lnR w="12700" cmpd="sng">
                      <a:noFill/>
                    </a:ln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dirty="0">
                        <a:solidFill>
                          <a:srgbClr val="003764"/>
                        </a:solidFill>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lnSpc>
                          <a:spcPts val="1800"/>
                        </a:lnSpc>
                        <a:spcAft>
                          <a:spcPts val="0"/>
                        </a:spcAft>
                      </a:pPr>
                      <a:endParaRPr lang="en-ZA" sz="1400">
                        <a:solidFill>
                          <a:srgbClr val="003764"/>
                        </a:solidFill>
                      </a:endParaRPr>
                    </a:p>
                  </a:txBody>
                  <a:tcPr marL="108000" marR="108000" marT="36000" marB="36000" anchor="ctr">
                    <a:lnL w="12700" cmpd="sng">
                      <a:noFill/>
                    </a:lnL>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3675984"/>
                  </a:ext>
                </a:extLst>
              </a:tr>
              <a:tr h="216000">
                <a:tc>
                  <a:txBody>
                    <a:bodyPr/>
                    <a:lstStyle/>
                    <a:p>
                      <a:pPr>
                        <a:lnSpc>
                          <a:spcPts val="1000"/>
                        </a:lnSpc>
                        <a:spcAft>
                          <a:spcPts val="0"/>
                        </a:spcAft>
                      </a:pPr>
                      <a:r>
                        <a:rPr lang="en-US" sz="1400" dirty="0">
                          <a:solidFill>
                            <a:srgbClr val="003764"/>
                          </a:solidFill>
                        </a:rPr>
                        <a:t>  </a:t>
                      </a:r>
                      <a:r>
                        <a:rPr lang="en-US" sz="1400" dirty="0" err="1">
                          <a:solidFill>
                            <a:srgbClr val="003764"/>
                          </a:solidFill>
                        </a:rPr>
                        <a:t>Remedica</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67.0</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55.5</a:t>
                      </a:r>
                    </a:p>
                  </a:txBody>
                  <a:tcPr marL="108000" marR="108000" marT="36000" marB="36000" anchor="ctr">
                    <a:noFill/>
                  </a:tcPr>
                </a:tc>
                <a:tc>
                  <a:txBody>
                    <a:bodyPr/>
                    <a:lstStyle/>
                    <a:p>
                      <a:pPr algn="r">
                        <a:lnSpc>
                          <a:spcPts val="1000"/>
                        </a:lnSpc>
                        <a:spcAft>
                          <a:spcPts val="0"/>
                        </a:spcAft>
                      </a:pPr>
                      <a:r>
                        <a:rPr lang="en-ZA" sz="1400" b="1">
                          <a:solidFill>
                            <a:srgbClr val="38A4A1"/>
                          </a:solidFill>
                        </a:rPr>
                        <a:t>21%</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123.9</a:t>
                      </a:r>
                    </a:p>
                  </a:txBody>
                  <a:tcPr marL="108000" marR="108000" marT="36000" marB="36000" anchor="ctr">
                    <a:noFill/>
                  </a:tcPr>
                </a:tc>
                <a:extLst>
                  <a:ext uri="{0D108BD9-81ED-4DB2-BD59-A6C34878D82A}">
                    <a16:rowId xmlns:a16="http://schemas.microsoft.com/office/drawing/2014/main" val="3903405747"/>
                  </a:ext>
                </a:extLst>
              </a:tr>
              <a:tr h="216000">
                <a:tc>
                  <a:txBody>
                    <a:bodyPr/>
                    <a:lstStyle/>
                    <a:p>
                      <a:pPr>
                        <a:lnSpc>
                          <a:spcPts val="1000"/>
                        </a:lnSpc>
                        <a:spcAft>
                          <a:spcPts val="0"/>
                        </a:spcAft>
                      </a:pPr>
                      <a:r>
                        <a:rPr lang="en-US" sz="1400" dirty="0">
                          <a:solidFill>
                            <a:srgbClr val="003764"/>
                          </a:solidFill>
                        </a:rPr>
                        <a:t>  Sun Wave Pharma</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US" sz="1400" dirty="0">
                          <a:solidFill>
                            <a:srgbClr val="003764"/>
                          </a:solidFill>
                        </a:rPr>
                        <a:t>27.6</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26.8</a:t>
                      </a:r>
                    </a:p>
                  </a:txBody>
                  <a:tcPr marL="108000" marR="108000" marT="36000" marB="36000" anchor="ctr">
                    <a:noFill/>
                  </a:tcPr>
                </a:tc>
                <a:tc>
                  <a:txBody>
                    <a:bodyPr/>
                    <a:lstStyle/>
                    <a:p>
                      <a:pPr algn="r">
                        <a:lnSpc>
                          <a:spcPts val="1000"/>
                        </a:lnSpc>
                        <a:spcAft>
                          <a:spcPts val="0"/>
                        </a:spcAft>
                      </a:pPr>
                      <a:r>
                        <a:rPr lang="en-ZA" sz="1400" b="1">
                          <a:solidFill>
                            <a:srgbClr val="38A4A1"/>
                          </a:solidFill>
                        </a:rPr>
                        <a:t>3%</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51.5</a:t>
                      </a:r>
                    </a:p>
                  </a:txBody>
                  <a:tcPr marL="108000" marR="108000" marT="36000" marB="36000" anchor="ctr">
                    <a:noFill/>
                  </a:tcPr>
                </a:tc>
                <a:extLst>
                  <a:ext uri="{0D108BD9-81ED-4DB2-BD59-A6C34878D82A}">
                    <a16:rowId xmlns:a16="http://schemas.microsoft.com/office/drawing/2014/main" val="2091297670"/>
                  </a:ext>
                </a:extLst>
              </a:tr>
              <a:tr h="216000">
                <a:tc>
                  <a:txBody>
                    <a:bodyPr/>
                    <a:lstStyle/>
                    <a:p>
                      <a:pPr>
                        <a:lnSpc>
                          <a:spcPts val="1000"/>
                        </a:lnSpc>
                        <a:spcAft>
                          <a:spcPts val="0"/>
                        </a:spcAft>
                      </a:pPr>
                      <a:r>
                        <a:rPr lang="en-US" sz="1400" dirty="0">
                          <a:solidFill>
                            <a:srgbClr val="003764"/>
                          </a:solidFill>
                        </a:rPr>
                        <a:t>  </a:t>
                      </a:r>
                      <a:r>
                        <a:rPr lang="en-US" sz="1400" dirty="0" err="1">
                          <a:solidFill>
                            <a:srgbClr val="003764"/>
                          </a:solidFill>
                        </a:rPr>
                        <a:t>Farmalider</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19.1</a:t>
                      </a:r>
                    </a:p>
                  </a:txBody>
                  <a:tcPr marL="108000" marR="108000" marT="36000" marB="3600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B w="12700" cmpd="sng">
                      <a:noFill/>
                    </a:lnB>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16.7</a:t>
                      </a:r>
                    </a:p>
                  </a:txBody>
                  <a:tcPr marL="108000" marR="108000" marT="36000" marB="36000" anchor="ctr">
                    <a:lnR w="12700" cmpd="sng">
                      <a:noFill/>
                    </a:lnR>
                    <a:noFill/>
                  </a:tcPr>
                </a:tc>
                <a:tc>
                  <a:txBody>
                    <a:bodyPr/>
                    <a:lstStyle/>
                    <a:p>
                      <a:pPr algn="r">
                        <a:lnSpc>
                          <a:spcPts val="1000"/>
                        </a:lnSpc>
                        <a:spcAft>
                          <a:spcPts val="0"/>
                        </a:spcAft>
                      </a:pPr>
                      <a:r>
                        <a:rPr lang="en-ZA" sz="1400" b="1">
                          <a:solidFill>
                            <a:srgbClr val="38A4A1"/>
                          </a:solidFill>
                        </a:rPr>
                        <a:t>14%</a:t>
                      </a:r>
                    </a:p>
                  </a:txBody>
                  <a:tcPr marL="108000" marR="108000" marT="36000" marB="36000" anchor="ctr">
                    <a:lnL w="12700" cmpd="sng">
                      <a:noFill/>
                    </a:lnL>
                    <a:lnR w="12700" cmpd="sng">
                      <a:noFill/>
                    </a:lnR>
                    <a:lnTlToBr w="12700" cmpd="sng">
                      <a:noFill/>
                      <a:prstDash val="solid"/>
                    </a:lnTlToBr>
                    <a:lnBlToTr w="12700" cmpd="sng">
                      <a:noFill/>
                      <a:prstDash val="solid"/>
                    </a:lnBlTo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R w="12700" cmpd="sng">
                      <a:noFill/>
                    </a:lnR>
                    <a:lnTlToBr w="12700" cmpd="sng">
                      <a:noFill/>
                      <a:prstDash val="solid"/>
                    </a:lnTlToBr>
                    <a:lnBlToTr w="12700" cmpd="sng">
                      <a:noFill/>
                      <a:prstDash val="solid"/>
                    </a:lnBlToTr>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35.8</a:t>
                      </a:r>
                    </a:p>
                  </a:txBody>
                  <a:tcPr marL="108000" marR="108000" marT="36000" marB="36000" anchor="ctr">
                    <a:lnL w="12700" cmpd="sng">
                      <a:noFill/>
                    </a:lnL>
                    <a:lnR w="12700" cmpd="sng">
                      <a:noFill/>
                    </a:lnR>
                    <a:lnTlToBr w="12700" cmpd="sng">
                      <a:noFill/>
                      <a:prstDash val="solid"/>
                    </a:lnTlToBr>
                    <a:lnBlToTr w="12700" cmpd="sng">
                      <a:noFill/>
                      <a:prstDash val="solid"/>
                    </a:lnBlToTr>
                    <a:noFill/>
                  </a:tcPr>
                </a:tc>
                <a:extLst>
                  <a:ext uri="{0D108BD9-81ED-4DB2-BD59-A6C34878D82A}">
                    <a16:rowId xmlns:a16="http://schemas.microsoft.com/office/drawing/2014/main" val="3188706582"/>
                  </a:ext>
                </a:extLst>
              </a:tr>
              <a:tr h="216000">
                <a:tc>
                  <a:txBody>
                    <a:bodyPr/>
                    <a:lstStyle/>
                    <a:p>
                      <a:pPr>
                        <a:lnSpc>
                          <a:spcPts val="1000"/>
                        </a:lnSpc>
                        <a:spcAft>
                          <a:spcPts val="0"/>
                        </a:spcAft>
                      </a:pPr>
                      <a:r>
                        <a:rPr lang="en-US" sz="1400" dirty="0">
                          <a:solidFill>
                            <a:srgbClr val="003764"/>
                          </a:solidFill>
                        </a:rPr>
                        <a:t>  Other</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a:t>
                      </a:r>
                    </a:p>
                  </a:txBody>
                  <a:tcPr marL="108000" marR="108000" marT="36000" marB="36000" anchor="ctr">
                    <a:lnL w="12700" cmpd="sng">
                      <a:noFill/>
                    </a:lnL>
                    <a:lnR w="12700" cmpd="sng">
                      <a:noFill/>
                    </a:lnR>
                    <a:lnT w="12700" cap="flat" cmpd="sng" algn="ctr">
                      <a:noFill/>
                      <a:prstDash val="solid"/>
                      <a:round/>
                      <a:headEnd type="none" w="med" len="med"/>
                      <a:tailEnd type="none" w="med" len="med"/>
                    </a:lnT>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T w="12700" cmpd="sng">
                      <a:noFill/>
                    </a:lnT>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0.2</a:t>
                      </a:r>
                    </a:p>
                  </a:txBody>
                  <a:tcPr marL="108000" marR="108000" marT="36000" marB="36000" anchor="ctr">
                    <a:lnR w="12700" cmpd="sng">
                      <a:noFill/>
                    </a:lnR>
                    <a:lnB w="6350" cap="flat" cmpd="sng" algn="ctr">
                      <a:solidFill>
                        <a:srgbClr val="003764"/>
                      </a:solidFill>
                      <a:prstDash val="solid"/>
                      <a:round/>
                      <a:headEnd type="none" w="med" len="med"/>
                      <a:tailEnd type="none" w="med" len="med"/>
                    </a:lnB>
                    <a:noFill/>
                  </a:tcPr>
                </a:tc>
                <a:tc>
                  <a:txBody>
                    <a:bodyPr/>
                    <a:lstStyle/>
                    <a:p>
                      <a:pPr algn="r">
                        <a:lnSpc>
                          <a:spcPts val="1000"/>
                        </a:lnSpc>
                        <a:spcAft>
                          <a:spcPts val="0"/>
                        </a:spcAft>
                      </a:pPr>
                      <a:endParaRPr lang="en-ZA" sz="1400" b="1">
                        <a:solidFill>
                          <a:srgbClr val="38A4A1"/>
                        </a:solidFill>
                      </a:endParaRPr>
                    </a:p>
                  </a:txBody>
                  <a:tcPr marL="108000" marR="54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0.2</a:t>
                      </a:r>
                    </a:p>
                  </a:txBody>
                  <a:tcPr marL="108000" marR="108000" marT="36000" marB="36000" anchor="ctr">
                    <a:lnL w="12700" cmpd="sng">
                      <a:noFill/>
                    </a:lnL>
                    <a:lnR w="12700" cmpd="sng">
                      <a:noFill/>
                    </a:lnR>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38248"/>
                  </a:ext>
                </a:extLst>
              </a:tr>
              <a:tr h="216000">
                <a:tc>
                  <a:txBody>
                    <a:bodyPr/>
                    <a:lstStyle/>
                    <a:p>
                      <a:pPr>
                        <a:lnSpc>
                          <a:spcPts val="1400"/>
                        </a:lnSpc>
                        <a:spcAft>
                          <a:spcPts val="0"/>
                        </a:spcAft>
                      </a:pPr>
                      <a:r>
                        <a:rPr lang="en-US" sz="1400" b="1" dirty="0">
                          <a:solidFill>
                            <a:srgbClr val="003764"/>
                          </a:solidFill>
                        </a:rPr>
                        <a:t>Total International - €’m</a:t>
                      </a:r>
                      <a:endParaRPr lang="en-ZA" sz="1400" b="1" dirty="0">
                        <a:solidFill>
                          <a:srgbClr val="003764"/>
                        </a:solidFill>
                      </a:endParaRPr>
                    </a:p>
                  </a:txBody>
                  <a:tcPr marL="108000" marR="108000" marT="36000" marB="36000" anchor="ctr">
                    <a:lnR w="12700" cmpd="sng">
                      <a:noFill/>
                    </a:lnR>
                    <a:noFill/>
                  </a:tcPr>
                </a:tc>
                <a:tc>
                  <a:txBody>
                    <a:bodyPr/>
                    <a:lstStyle/>
                    <a:p>
                      <a:pPr algn="r">
                        <a:lnSpc>
                          <a:spcPts val="1400"/>
                        </a:lnSpc>
                        <a:spcAft>
                          <a:spcPts val="0"/>
                        </a:spcAft>
                      </a:pPr>
                      <a:r>
                        <a:rPr lang="en-ZA" sz="1400" b="1" dirty="0">
                          <a:solidFill>
                            <a:srgbClr val="003764"/>
                          </a:solidFill>
                        </a:rPr>
                        <a:t>113.7</a:t>
                      </a:r>
                    </a:p>
                  </a:txBody>
                  <a:tcPr marL="108000" marR="108000" marT="36000" marB="36000" anchor="ctr">
                    <a:lnL w="12700" cmpd="sng">
                      <a:noFill/>
                    </a:lnL>
                    <a:lnR w="12700" cmpd="sng">
                      <a:noFill/>
                    </a:lnR>
                    <a:lnT w="6350" cap="flat" cmpd="sng" algn="ctr">
                      <a:solidFill>
                        <a:srgbClr val="0037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99.2</a:t>
                      </a:r>
                    </a:p>
                  </a:txBody>
                  <a:tcPr marL="108000" marR="108000" marT="36000" marB="36000" anchor="ctr">
                    <a:lnT w="6350" cap="flat" cmpd="sng" algn="ctr">
                      <a:solidFill>
                        <a:srgbClr val="003764"/>
                      </a:solidFill>
                      <a:prstDash val="solid"/>
                      <a:round/>
                      <a:headEnd type="none" w="med" len="med"/>
                      <a:tailEnd type="none" w="med" len="med"/>
                    </a:lnT>
                    <a:noFill/>
                  </a:tcPr>
                </a:tc>
                <a:tc>
                  <a:txBody>
                    <a:bodyPr/>
                    <a:lstStyle/>
                    <a:p>
                      <a:pPr algn="r">
                        <a:lnSpc>
                          <a:spcPts val="1400"/>
                        </a:lnSpc>
                        <a:spcAft>
                          <a:spcPts val="0"/>
                        </a:spcAft>
                      </a:pPr>
                      <a:r>
                        <a:rPr lang="en-ZA" sz="1400" b="1">
                          <a:solidFill>
                            <a:srgbClr val="38A4A1"/>
                          </a:solidFill>
                        </a:rPr>
                        <a:t>15%</a:t>
                      </a:r>
                    </a:p>
                  </a:txBody>
                  <a:tcPr marL="108000" marR="108000" marT="36000" marB="36000" anchor="ctr">
                    <a:lnT w="6350" cap="flat" cmpd="sng" algn="ctr">
                      <a:noFill/>
                      <a:prstDash val="solid"/>
                      <a:round/>
                      <a:headEnd type="none" w="med" len="med"/>
                      <a:tailEnd type="none" w="med" len="med"/>
                    </a:lnT>
                    <a:noFill/>
                  </a:tcPr>
                </a:tc>
                <a:tc>
                  <a:txBody>
                    <a:bodyPr/>
                    <a:lstStyle/>
                    <a:p>
                      <a:pPr algn="r">
                        <a:lnSpc>
                          <a:spcPts val="1400"/>
                        </a:lnSpc>
                        <a:spcAft>
                          <a:spcPts val="0"/>
                        </a:spcAft>
                      </a:pPr>
                      <a:endParaRPr lang="en-ZA" sz="1400" b="1">
                        <a:solidFill>
                          <a:srgbClr val="003764"/>
                        </a:solidFill>
                      </a:endParaRPr>
                    </a:p>
                  </a:txBody>
                  <a:tcPr marL="108000" marR="108000" marT="36000" marB="36000" anchor="ctr">
                    <a:lnT w="6350" cap="flat" cmpd="sng" algn="ctr">
                      <a:noFill/>
                      <a:prstDash val="solid"/>
                      <a:round/>
                      <a:headEnd type="none" w="med" len="med"/>
                      <a:tailEnd type="none" w="med" len="med"/>
                    </a:lnT>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211.4</a:t>
                      </a:r>
                    </a:p>
                  </a:txBody>
                  <a:tcPr marL="108000" marR="108000" marT="36000" marB="36000" anchor="ctr">
                    <a:lnT w="6350" cap="flat" cmpd="sng" algn="ctr">
                      <a:solidFill>
                        <a:srgbClr val="003764"/>
                      </a:solidFill>
                      <a:prstDash val="solid"/>
                      <a:round/>
                      <a:headEnd type="none" w="med" len="med"/>
                      <a:tailEnd type="none" w="med" len="med"/>
                    </a:lnT>
                    <a:noFill/>
                  </a:tcPr>
                </a:tc>
                <a:extLst>
                  <a:ext uri="{0D108BD9-81ED-4DB2-BD59-A6C34878D82A}">
                    <a16:rowId xmlns:a16="http://schemas.microsoft.com/office/drawing/2014/main" val="3284790361"/>
                  </a:ext>
                </a:extLst>
              </a:tr>
              <a:tr h="216000">
                <a:tc>
                  <a:txBody>
                    <a:bodyPr/>
                    <a:lstStyle/>
                    <a:p>
                      <a:pPr>
                        <a:lnSpc>
                          <a:spcPts val="1400"/>
                        </a:lnSpc>
                        <a:spcAft>
                          <a:spcPts val="0"/>
                        </a:spcAft>
                      </a:pPr>
                      <a:r>
                        <a:rPr lang="en-US" sz="1400" b="1" dirty="0">
                          <a:solidFill>
                            <a:srgbClr val="003764"/>
                          </a:solidFill>
                        </a:rPr>
                        <a:t>Total International - </a:t>
                      </a:r>
                      <a:r>
                        <a:rPr lang="en-US" sz="1400" b="1" dirty="0" err="1">
                          <a:solidFill>
                            <a:srgbClr val="003764"/>
                          </a:solidFill>
                        </a:rPr>
                        <a:t>R’m</a:t>
                      </a:r>
                      <a:endParaRPr lang="en-ZA" sz="1400" b="1" dirty="0">
                        <a:solidFill>
                          <a:srgbClr val="003764"/>
                        </a:solidFill>
                      </a:endParaRPr>
                    </a:p>
                  </a:txBody>
                  <a:tcPr marL="108000" marR="108000" marT="36000" marB="36000" anchor="ctr">
                    <a:lnR w="12700" cmpd="sng">
                      <a:noFill/>
                    </a:lnR>
                    <a:noFill/>
                  </a:tcPr>
                </a:tc>
                <a:tc>
                  <a:txBody>
                    <a:bodyPr/>
                    <a:lstStyle/>
                    <a:p>
                      <a:pPr algn="r">
                        <a:lnSpc>
                          <a:spcPts val="1400"/>
                        </a:lnSpc>
                        <a:spcAft>
                          <a:spcPts val="0"/>
                        </a:spcAft>
                      </a:pPr>
                      <a:r>
                        <a:rPr lang="en-ZA" sz="1400" b="1" dirty="0">
                          <a:solidFill>
                            <a:srgbClr val="003764"/>
                          </a:solidFill>
                        </a:rPr>
                        <a:t>2 179</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1 614</a:t>
                      </a:r>
                    </a:p>
                  </a:txBody>
                  <a:tcPr marL="108000" marR="108000" marT="36000" marB="36000" anchor="ctr">
                    <a:noFill/>
                  </a:tcPr>
                </a:tc>
                <a:tc>
                  <a:txBody>
                    <a:bodyPr/>
                    <a:lstStyle/>
                    <a:p>
                      <a:pPr algn="r">
                        <a:lnSpc>
                          <a:spcPts val="1400"/>
                        </a:lnSpc>
                        <a:spcAft>
                          <a:spcPts val="0"/>
                        </a:spcAft>
                      </a:pPr>
                      <a:r>
                        <a:rPr lang="en-ZA" sz="1400" b="1">
                          <a:solidFill>
                            <a:srgbClr val="38A4A1"/>
                          </a:solidFill>
                        </a:rPr>
                        <a:t>35%</a:t>
                      </a:r>
                    </a:p>
                  </a:txBody>
                  <a:tcPr marL="108000" marR="108000" marT="36000" marB="36000" anchor="ctr">
                    <a:noFill/>
                  </a:tcPr>
                </a:tc>
                <a:tc>
                  <a:txBody>
                    <a:bodyPr/>
                    <a:lstStyle/>
                    <a:p>
                      <a:pPr algn="r">
                        <a:lnSpc>
                          <a:spcPts val="1400"/>
                        </a:lnSpc>
                        <a:spcAft>
                          <a:spcPts val="0"/>
                        </a:spcAft>
                      </a:pPr>
                      <a:endParaRPr lang="en-ZA" sz="1400" b="1">
                        <a:solidFill>
                          <a:srgbClr val="003764"/>
                        </a:solidFill>
                      </a:endParaRPr>
                    </a:p>
                  </a:txBody>
                  <a:tcPr marL="108000" marR="108000" marT="36000" marB="36000" anchor="ctr">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3 676</a:t>
                      </a:r>
                    </a:p>
                  </a:txBody>
                  <a:tcPr marL="108000" marR="108000" marT="36000" marB="36000" anchor="ctr">
                    <a:noFill/>
                  </a:tcPr>
                </a:tc>
                <a:extLst>
                  <a:ext uri="{0D108BD9-81ED-4DB2-BD59-A6C34878D82A}">
                    <a16:rowId xmlns:a16="http://schemas.microsoft.com/office/drawing/2014/main" val="3913968341"/>
                  </a:ext>
                </a:extLst>
              </a:tr>
              <a:tr h="216000">
                <a:tc>
                  <a:txBody>
                    <a:bodyPr/>
                    <a:lstStyle/>
                    <a:p>
                      <a:pPr>
                        <a:lnSpc>
                          <a:spcPts val="1000"/>
                        </a:lnSpc>
                        <a:spcAft>
                          <a:spcPts val="0"/>
                        </a:spcAft>
                      </a:pPr>
                      <a:r>
                        <a:rPr lang="en-US" sz="1400" u="sng" dirty="0">
                          <a:solidFill>
                            <a:srgbClr val="003764"/>
                          </a:solidFill>
                        </a:rPr>
                        <a:t>SOUTH AFRICA (</a:t>
                      </a:r>
                      <a:r>
                        <a:rPr lang="en-US" sz="1400" u="sng" dirty="0" err="1">
                          <a:solidFill>
                            <a:srgbClr val="003764"/>
                          </a:solidFill>
                        </a:rPr>
                        <a:t>R’m</a:t>
                      </a:r>
                      <a:r>
                        <a:rPr lang="en-US" sz="1400" u="sng" dirty="0">
                          <a:solidFill>
                            <a:srgbClr val="003764"/>
                          </a:solidFill>
                        </a:rPr>
                        <a:t>)</a:t>
                      </a:r>
                      <a:endParaRPr lang="en-ZA" sz="1400" u="sng"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endParaRPr lang="en-ZA" sz="1400" dirty="0">
                        <a:solidFill>
                          <a:srgbClr val="003764"/>
                        </a:solidFill>
                      </a:endParaRP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endParaRPr lang="en-ZA" sz="1400" dirty="0">
                        <a:solidFill>
                          <a:srgbClr val="003764"/>
                        </a:solidFill>
                      </a:endParaRPr>
                    </a:p>
                  </a:txBody>
                  <a:tcPr marL="108000" marR="108000" marT="36000" marB="36000" anchor="ctr">
                    <a:noFill/>
                  </a:tcPr>
                </a:tc>
                <a:extLst>
                  <a:ext uri="{0D108BD9-81ED-4DB2-BD59-A6C34878D82A}">
                    <a16:rowId xmlns:a16="http://schemas.microsoft.com/office/drawing/2014/main" val="441893801"/>
                  </a:ext>
                </a:extLst>
              </a:tr>
              <a:tr h="216000">
                <a:tc>
                  <a:txBody>
                    <a:bodyPr/>
                    <a:lstStyle/>
                    <a:p>
                      <a:pPr>
                        <a:lnSpc>
                          <a:spcPts val="1000"/>
                        </a:lnSpc>
                        <a:spcAft>
                          <a:spcPts val="0"/>
                        </a:spcAft>
                      </a:pPr>
                      <a:r>
                        <a:rPr lang="en-US" sz="1400" dirty="0">
                          <a:solidFill>
                            <a:srgbClr val="003764"/>
                          </a:solidFill>
                        </a:rPr>
                        <a:t>  Pharma</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348</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r>
                        <a:rPr lang="en-ZA" sz="1400">
                          <a:solidFill>
                            <a:srgbClr val="003764"/>
                          </a:solidFill>
                        </a:rPr>
                        <a:t>343</a:t>
                      </a:r>
                    </a:p>
                  </a:txBody>
                  <a:tcPr marL="108000" marR="108000" marT="36000" marB="36000" anchor="ctr">
                    <a:noFill/>
                  </a:tcPr>
                </a:tc>
                <a:tc>
                  <a:txBody>
                    <a:bodyPr/>
                    <a:lstStyle/>
                    <a:p>
                      <a:pPr algn="r">
                        <a:lnSpc>
                          <a:spcPts val="1000"/>
                        </a:lnSpc>
                        <a:spcAft>
                          <a:spcPts val="0"/>
                        </a:spcAft>
                      </a:pPr>
                      <a:r>
                        <a:rPr lang="en-ZA" sz="1400" b="1">
                          <a:solidFill>
                            <a:srgbClr val="38A4A1"/>
                          </a:solidFill>
                        </a:rPr>
                        <a:t>1%</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r>
                        <a:rPr lang="en-ZA" sz="1400">
                          <a:solidFill>
                            <a:srgbClr val="003764"/>
                          </a:solidFill>
                        </a:rPr>
                        <a:t>700</a:t>
                      </a:r>
                    </a:p>
                  </a:txBody>
                  <a:tcPr marL="108000" marR="108000" marT="36000" marB="36000" anchor="ctr">
                    <a:noFill/>
                  </a:tcPr>
                </a:tc>
                <a:extLst>
                  <a:ext uri="{0D108BD9-81ED-4DB2-BD59-A6C34878D82A}">
                    <a16:rowId xmlns:a16="http://schemas.microsoft.com/office/drawing/2014/main" val="719590808"/>
                  </a:ext>
                </a:extLst>
              </a:tr>
              <a:tr h="216000">
                <a:tc>
                  <a:txBody>
                    <a:bodyPr/>
                    <a:lstStyle/>
                    <a:p>
                      <a:pPr>
                        <a:lnSpc>
                          <a:spcPts val="1000"/>
                        </a:lnSpc>
                        <a:spcAft>
                          <a:spcPts val="0"/>
                        </a:spcAft>
                      </a:pPr>
                      <a:r>
                        <a:rPr lang="en-US" sz="1400" dirty="0">
                          <a:solidFill>
                            <a:srgbClr val="003764"/>
                          </a:solidFill>
                        </a:rPr>
                        <a:t>  Medical</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1 123</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r>
                        <a:rPr lang="en-ZA" sz="1400">
                          <a:solidFill>
                            <a:srgbClr val="003764"/>
                          </a:solidFill>
                        </a:rPr>
                        <a:t>707</a:t>
                      </a:r>
                    </a:p>
                  </a:txBody>
                  <a:tcPr marL="108000" marR="108000" marT="36000" marB="36000" anchor="ctr">
                    <a:noFill/>
                  </a:tcPr>
                </a:tc>
                <a:tc>
                  <a:txBody>
                    <a:bodyPr/>
                    <a:lstStyle/>
                    <a:p>
                      <a:pPr algn="r">
                        <a:lnSpc>
                          <a:spcPts val="1000"/>
                        </a:lnSpc>
                        <a:spcAft>
                          <a:spcPts val="0"/>
                        </a:spcAft>
                      </a:pPr>
                      <a:r>
                        <a:rPr lang="en-ZA" sz="1400" b="1">
                          <a:solidFill>
                            <a:srgbClr val="38A4A1"/>
                          </a:solidFill>
                        </a:rPr>
                        <a:t>59%</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r>
                        <a:rPr lang="en-ZA" sz="1400">
                          <a:solidFill>
                            <a:srgbClr val="003764"/>
                          </a:solidFill>
                        </a:rPr>
                        <a:t>1 464</a:t>
                      </a:r>
                    </a:p>
                  </a:txBody>
                  <a:tcPr marL="108000" marR="108000" marT="36000" marB="36000" anchor="ctr">
                    <a:noFill/>
                  </a:tcPr>
                </a:tc>
                <a:extLst>
                  <a:ext uri="{0D108BD9-81ED-4DB2-BD59-A6C34878D82A}">
                    <a16:rowId xmlns:a16="http://schemas.microsoft.com/office/drawing/2014/main" val="4293983891"/>
                  </a:ext>
                </a:extLst>
              </a:tr>
              <a:tr h="216000">
                <a:tc>
                  <a:txBody>
                    <a:bodyPr/>
                    <a:lstStyle/>
                    <a:p>
                      <a:pPr>
                        <a:lnSpc>
                          <a:spcPts val="1000"/>
                        </a:lnSpc>
                        <a:spcAft>
                          <a:spcPts val="0"/>
                        </a:spcAft>
                      </a:pPr>
                      <a:r>
                        <a:rPr lang="en-ZA" sz="1400" dirty="0">
                          <a:solidFill>
                            <a:srgbClr val="003764"/>
                          </a:solidFill>
                        </a:rPr>
                        <a:t>  Consumer Health</a:t>
                      </a: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333</a:t>
                      </a:r>
                    </a:p>
                  </a:txBody>
                  <a:tcPr marL="108000" marR="108000" marT="36000" marB="36000" anchor="ctr">
                    <a:lnL w="12700" cmpd="sng">
                      <a:noFill/>
                    </a:lnL>
                    <a:lnR w="12700" cmpd="sng">
                      <a:noFill/>
                    </a:lnR>
                    <a:lnT w="12700" cap="flat" cmpd="sng" algn="ctr">
                      <a:noFill/>
                      <a:prstDash val="solid"/>
                      <a:round/>
                      <a:headEnd type="none" w="med" len="med"/>
                      <a:tailEnd type="none" w="med" len="med"/>
                    </a:lnT>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r>
                        <a:rPr lang="en-ZA" sz="1400">
                          <a:solidFill>
                            <a:srgbClr val="003764"/>
                          </a:solidFill>
                        </a:rPr>
                        <a:t>339</a:t>
                      </a:r>
                    </a:p>
                  </a:txBody>
                  <a:tcPr marL="108000" marR="108000" marT="36000" marB="36000" anchor="ctr">
                    <a:lnR w="12700" cmpd="sng">
                      <a:noFill/>
                    </a:lnR>
                    <a:lnB w="6350" cap="flat" cmpd="sng" algn="ctr">
                      <a:solidFill>
                        <a:srgbClr val="003764"/>
                      </a:solidFill>
                      <a:prstDash val="solid"/>
                      <a:round/>
                      <a:headEnd type="none" w="med" len="med"/>
                      <a:tailEnd type="none" w="med" len="med"/>
                    </a:lnB>
                    <a:noFill/>
                  </a:tcPr>
                </a:tc>
                <a:tc>
                  <a:txBody>
                    <a:bodyPr/>
                    <a:lstStyle/>
                    <a:p>
                      <a:pPr algn="r">
                        <a:lnSpc>
                          <a:spcPts val="1000"/>
                        </a:lnSpc>
                        <a:spcAft>
                          <a:spcPts val="0"/>
                        </a:spcAft>
                      </a:pPr>
                      <a:r>
                        <a:rPr lang="en-ZA" sz="1400" b="1">
                          <a:solidFill>
                            <a:srgbClr val="38A4A1"/>
                          </a:solidFill>
                        </a:rPr>
                        <a:t>(2%)</a:t>
                      </a:r>
                    </a:p>
                  </a:txBody>
                  <a:tcPr marL="108000" marR="54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spcAft>
                          <a:spcPts val="0"/>
                        </a:spcAft>
                      </a:pPr>
                      <a:r>
                        <a:rPr lang="en-ZA" sz="1400">
                          <a:solidFill>
                            <a:srgbClr val="003764"/>
                          </a:solidFill>
                        </a:rPr>
                        <a:t>634</a:t>
                      </a:r>
                    </a:p>
                  </a:txBody>
                  <a:tcPr marL="108000" marR="108000" marT="36000" marB="36000" anchor="ctr">
                    <a:lnL w="12700" cmpd="sng">
                      <a:noFill/>
                    </a:lnL>
                    <a:lnR w="12700" cmpd="sng">
                      <a:noFill/>
                    </a:lnR>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377788"/>
                  </a:ext>
                </a:extLst>
              </a:tr>
              <a:tr h="216000">
                <a:tc>
                  <a:txBody>
                    <a:bodyPr/>
                    <a:lstStyle/>
                    <a:p>
                      <a:pPr>
                        <a:lnSpc>
                          <a:spcPts val="1400"/>
                        </a:lnSpc>
                        <a:spcAft>
                          <a:spcPts val="0"/>
                        </a:spcAft>
                      </a:pPr>
                      <a:r>
                        <a:rPr lang="en-US" sz="1400" b="1" dirty="0">
                          <a:solidFill>
                            <a:srgbClr val="003764"/>
                          </a:solidFill>
                        </a:rPr>
                        <a:t>Total South Africa - </a:t>
                      </a:r>
                      <a:r>
                        <a:rPr lang="en-US" sz="1400" b="1" dirty="0" err="1">
                          <a:solidFill>
                            <a:srgbClr val="003764"/>
                          </a:solidFill>
                        </a:rPr>
                        <a:t>R’m</a:t>
                      </a:r>
                      <a:endParaRPr lang="en-ZA" sz="1400" b="1" dirty="0">
                        <a:solidFill>
                          <a:srgbClr val="003764"/>
                        </a:solidFill>
                      </a:endParaRPr>
                    </a:p>
                  </a:txBody>
                  <a:tcPr marL="108000" marR="108000" marT="36000" marB="36000" anchor="ctr">
                    <a:lnR w="12700" cmpd="sng">
                      <a:noFill/>
                    </a:lnR>
                    <a:noFill/>
                  </a:tcPr>
                </a:tc>
                <a:tc>
                  <a:txBody>
                    <a:bodyPr/>
                    <a:lstStyle/>
                    <a:p>
                      <a:pPr algn="r">
                        <a:lnSpc>
                          <a:spcPts val="1400"/>
                        </a:lnSpc>
                        <a:spcAft>
                          <a:spcPts val="0"/>
                        </a:spcAft>
                      </a:pPr>
                      <a:r>
                        <a:rPr lang="en-ZA" sz="1400" b="1" dirty="0">
                          <a:solidFill>
                            <a:srgbClr val="003764"/>
                          </a:solidFill>
                        </a:rPr>
                        <a:t>1 804</a:t>
                      </a:r>
                    </a:p>
                  </a:txBody>
                  <a:tcPr marL="108000" marR="108000" marT="36000" marB="36000" anchor="ctr">
                    <a:lnL w="12700" cmpd="sng">
                      <a:noFill/>
                    </a:lnL>
                    <a:lnR w="12700" cmpd="sng">
                      <a:noFill/>
                    </a:lnR>
                    <a:lnT w="6350" cap="flat" cmpd="sng" algn="ctr">
                      <a:solidFill>
                        <a:srgbClr val="0037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1 389</a:t>
                      </a:r>
                    </a:p>
                  </a:txBody>
                  <a:tcPr marL="108000" marR="108000" marT="36000" marB="36000" anchor="ctr">
                    <a:lnT w="6350" cap="flat" cmpd="sng" algn="ctr">
                      <a:solidFill>
                        <a:srgbClr val="003764"/>
                      </a:solidFill>
                      <a:prstDash val="solid"/>
                      <a:round/>
                      <a:headEnd type="none" w="med" len="med"/>
                      <a:tailEnd type="none" w="med" len="med"/>
                    </a:lnT>
                    <a:noFill/>
                  </a:tcPr>
                </a:tc>
                <a:tc>
                  <a:txBody>
                    <a:bodyPr/>
                    <a:lstStyle/>
                    <a:p>
                      <a:pPr algn="r">
                        <a:lnSpc>
                          <a:spcPts val="1400"/>
                        </a:lnSpc>
                        <a:spcAft>
                          <a:spcPts val="0"/>
                        </a:spcAft>
                      </a:pPr>
                      <a:r>
                        <a:rPr lang="en-ZA" sz="1400" b="1" kern="1200">
                          <a:solidFill>
                            <a:srgbClr val="38A4A1"/>
                          </a:solidFill>
                          <a:latin typeface="+mn-lt"/>
                          <a:ea typeface="+mn-ea"/>
                          <a:cs typeface="+mn-cs"/>
                        </a:rPr>
                        <a:t>30%</a:t>
                      </a:r>
                    </a:p>
                  </a:txBody>
                  <a:tcPr marL="108000" marR="108000" marT="36000" marB="36000" anchor="ctr">
                    <a:lnT w="6350" cap="flat" cmpd="sng" algn="ctr">
                      <a:noFill/>
                      <a:prstDash val="solid"/>
                      <a:round/>
                      <a:headEnd type="none" w="med" len="med"/>
                      <a:tailEnd type="none" w="med" len="med"/>
                    </a:lnT>
                    <a:lnB w="12700" cmpd="sng">
                      <a:noFill/>
                    </a:lnB>
                    <a:noFill/>
                  </a:tcPr>
                </a:tc>
                <a:tc>
                  <a:txBody>
                    <a:bodyPr/>
                    <a:lstStyle/>
                    <a:p>
                      <a:pPr algn="r">
                        <a:lnSpc>
                          <a:spcPts val="1400"/>
                        </a:lnSpc>
                        <a:spcAft>
                          <a:spcPts val="0"/>
                        </a:spcAft>
                      </a:pPr>
                      <a:endParaRPr lang="en-ZA" sz="1400" b="1">
                        <a:solidFill>
                          <a:srgbClr val="003764"/>
                        </a:solidFill>
                      </a:endParaRPr>
                    </a:p>
                  </a:txBody>
                  <a:tcPr marL="108000" marR="108000" marT="36000" marB="36000" anchor="ctr">
                    <a:lnT w="6350" cap="flat" cmpd="sng" algn="ctr">
                      <a:noFill/>
                      <a:prstDash val="solid"/>
                      <a:round/>
                      <a:headEnd type="none" w="med" len="med"/>
                      <a:tailEnd type="none" w="med" len="med"/>
                    </a:lnT>
                    <a:lnB w="12700" cmpd="sng">
                      <a:noFill/>
                    </a:lnB>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2 798</a:t>
                      </a:r>
                    </a:p>
                  </a:txBody>
                  <a:tcPr marL="108000" marR="108000" marT="36000" marB="36000" anchor="ctr">
                    <a:lnT w="6350" cap="flat" cmpd="sng" algn="ctr">
                      <a:solidFill>
                        <a:srgbClr val="003764"/>
                      </a:solidFill>
                      <a:prstDash val="solid"/>
                      <a:round/>
                      <a:headEnd type="none" w="med" len="med"/>
                      <a:tailEnd type="none" w="med" len="med"/>
                    </a:lnT>
                    <a:lnB w="12700" cmpd="sng">
                      <a:noFill/>
                    </a:lnB>
                    <a:noFill/>
                  </a:tcPr>
                </a:tc>
                <a:extLst>
                  <a:ext uri="{0D108BD9-81ED-4DB2-BD59-A6C34878D82A}">
                    <a16:rowId xmlns:a16="http://schemas.microsoft.com/office/drawing/2014/main" val="1040770"/>
                  </a:ext>
                </a:extLst>
              </a:tr>
              <a:tr h="216000">
                <a:tc>
                  <a:txBody>
                    <a:bodyPr/>
                    <a:lstStyle/>
                    <a:p>
                      <a:pPr>
                        <a:lnSpc>
                          <a:spcPct val="20000"/>
                        </a:lnSpc>
                        <a:spcAft>
                          <a:spcPts val="0"/>
                        </a:spcAft>
                      </a:pPr>
                      <a:endParaRPr lang="en-ZA" sz="1400" b="0" dirty="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endParaRPr lang="en-ZA" sz="1400" b="0" dirty="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R w="12700" cmpd="sng">
                      <a:noFill/>
                    </a:lnR>
                    <a:noFill/>
                  </a:tcPr>
                </a:tc>
                <a:tc>
                  <a:txBody>
                    <a:bodyPr/>
                    <a:lstStyle/>
                    <a:p>
                      <a:pPr algn="r">
                        <a:lnSpc>
                          <a:spcPct val="20000"/>
                        </a:lnSpc>
                        <a:spcAft>
                          <a:spcPts val="0"/>
                        </a:spcAft>
                      </a:pPr>
                      <a:endParaRPr lang="en-ZA" sz="1400" b="1" kern="1200">
                        <a:solidFill>
                          <a:srgbClr val="38A4A1"/>
                        </a:solidFill>
                        <a:latin typeface="+mn-lt"/>
                        <a:ea typeface="+mn-ea"/>
                        <a:cs typeface="+mn-cs"/>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6364242"/>
                  </a:ext>
                </a:extLst>
              </a:tr>
              <a:tr h="216000">
                <a:tc>
                  <a:txBody>
                    <a:bodyPr/>
                    <a:lstStyle/>
                    <a:p>
                      <a:pPr>
                        <a:lnSpc>
                          <a:spcPct val="20000"/>
                        </a:lnSpc>
                        <a:spcAft>
                          <a:spcPts val="0"/>
                        </a:spcAft>
                      </a:pPr>
                      <a:r>
                        <a:rPr lang="en-ZA" sz="1400" b="1" dirty="0">
                          <a:solidFill>
                            <a:srgbClr val="003764"/>
                          </a:solidFill>
                        </a:rPr>
                        <a:t>Total continuing operations – </a:t>
                      </a:r>
                      <a:r>
                        <a:rPr lang="en-ZA" sz="1400" b="1" dirty="0" err="1">
                          <a:solidFill>
                            <a:srgbClr val="003764"/>
                          </a:solidFill>
                        </a:rPr>
                        <a:t>R’m</a:t>
                      </a:r>
                      <a:endParaRPr lang="en-ZA" sz="1400" b="1" dirty="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r>
                        <a:rPr lang="en-ZA" sz="1400" b="1" dirty="0">
                          <a:solidFill>
                            <a:srgbClr val="003764"/>
                          </a:solidFill>
                        </a:rPr>
                        <a:t>3 983</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1">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1">
                          <a:solidFill>
                            <a:srgbClr val="003764"/>
                          </a:solidFill>
                        </a:rPr>
                        <a:t>3 003</a:t>
                      </a:r>
                    </a:p>
                  </a:txBody>
                  <a:tcPr marL="108000" marR="108000" marT="36000" marB="36000" anchor="b">
                    <a:lnR w="12700" cmpd="sng">
                      <a:noFill/>
                    </a:lnR>
                    <a:noFill/>
                  </a:tcPr>
                </a:tc>
                <a:tc>
                  <a:txBody>
                    <a:bodyPr/>
                    <a:lstStyle/>
                    <a:p>
                      <a:pPr algn="r">
                        <a:lnSpc>
                          <a:spcPct val="20000"/>
                        </a:lnSpc>
                        <a:spcAft>
                          <a:spcPts val="0"/>
                        </a:spcAft>
                      </a:pPr>
                      <a:r>
                        <a:rPr lang="en-ZA" sz="1400" b="1" kern="1200">
                          <a:solidFill>
                            <a:srgbClr val="38A4A1"/>
                          </a:solidFill>
                          <a:latin typeface="+mn-lt"/>
                          <a:ea typeface="+mn-ea"/>
                          <a:cs typeface="+mn-cs"/>
                        </a:rPr>
                        <a:t>33%</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1" dirty="0">
                          <a:solidFill>
                            <a:srgbClr val="003764"/>
                          </a:solidFill>
                        </a:rPr>
                        <a:t>6 474</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362676"/>
                  </a:ext>
                </a:extLst>
              </a:tr>
              <a:tr h="216000">
                <a:tc>
                  <a:txBody>
                    <a:bodyPr/>
                    <a:lstStyle/>
                    <a:p>
                      <a:pPr>
                        <a:lnSpc>
                          <a:spcPct val="20000"/>
                        </a:lnSpc>
                        <a:spcAft>
                          <a:spcPts val="0"/>
                        </a:spcAft>
                      </a:pPr>
                      <a:r>
                        <a:rPr lang="en-ZA" sz="1400" b="0" u="sng" dirty="0">
                          <a:solidFill>
                            <a:srgbClr val="003764"/>
                          </a:solidFill>
                        </a:rPr>
                        <a:t>Discontinued operations</a:t>
                      </a:r>
                    </a:p>
                  </a:txBody>
                  <a:tcPr marL="108000" marR="108000" marT="36000" marB="36000" anchor="b">
                    <a:lnR w="12700" cmpd="sng">
                      <a:noFill/>
                    </a:lnR>
                    <a:noFill/>
                  </a:tcPr>
                </a:tc>
                <a:tc>
                  <a:txBody>
                    <a:bodyPr/>
                    <a:lstStyle/>
                    <a:p>
                      <a:pPr algn="r">
                        <a:lnSpc>
                          <a:spcPct val="20000"/>
                        </a:lnSpc>
                        <a:spcAft>
                          <a:spcPts val="0"/>
                        </a:spcAft>
                      </a:pPr>
                      <a:endParaRPr lang="en-ZA" sz="1400" b="0"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248849"/>
                  </a:ext>
                </a:extLst>
              </a:tr>
              <a:tr h="216000">
                <a:tc>
                  <a:txBody>
                    <a:bodyPr/>
                    <a:lstStyle/>
                    <a:p>
                      <a:pPr>
                        <a:lnSpc>
                          <a:spcPct val="20000"/>
                        </a:lnSpc>
                        <a:spcAft>
                          <a:spcPts val="0"/>
                        </a:spcAft>
                      </a:pPr>
                      <a:r>
                        <a:rPr lang="en-ZA" sz="1400" b="0" dirty="0" err="1">
                          <a:solidFill>
                            <a:srgbClr val="003764"/>
                          </a:solidFill>
                        </a:rPr>
                        <a:t>Scitec</a:t>
                      </a:r>
                      <a:r>
                        <a:rPr lang="en-ZA" sz="1200" b="0" dirty="0">
                          <a:solidFill>
                            <a:srgbClr val="003764"/>
                          </a:solidFill>
                        </a:rPr>
                        <a:t> – completed Jul 2020</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132</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620</a:t>
                      </a:r>
                    </a:p>
                  </a:txBody>
                  <a:tcPr marL="108000" marR="108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a:solidFill>
                            <a:srgbClr val="003764"/>
                          </a:solidFill>
                        </a:rPr>
                        <a:t>1 189</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652029"/>
                  </a:ext>
                </a:extLst>
              </a:tr>
              <a:tr h="216000">
                <a:tc>
                  <a:txBody>
                    <a:bodyPr/>
                    <a:lstStyle/>
                    <a:p>
                      <a:pPr>
                        <a:lnSpc>
                          <a:spcPct val="20000"/>
                        </a:lnSpc>
                        <a:spcAft>
                          <a:spcPts val="0"/>
                        </a:spcAft>
                      </a:pPr>
                      <a:r>
                        <a:rPr lang="en-ZA" sz="1400" b="0" dirty="0">
                          <a:solidFill>
                            <a:srgbClr val="003764"/>
                          </a:solidFill>
                        </a:rPr>
                        <a:t>Direct Selling</a:t>
                      </a:r>
                      <a:r>
                        <a:rPr lang="en-ZA" sz="1200" b="0" dirty="0">
                          <a:solidFill>
                            <a:srgbClr val="003764"/>
                          </a:solidFill>
                        </a:rPr>
                        <a:t> – completed Aug 2020</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5</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40</a:t>
                      </a:r>
                    </a:p>
                  </a:txBody>
                  <a:tcPr marL="108000" marR="108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a:solidFill>
                            <a:srgbClr val="003764"/>
                          </a:solidFill>
                        </a:rPr>
                        <a:t>54</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5846530"/>
                  </a:ext>
                </a:extLst>
              </a:tr>
              <a:tr h="216000">
                <a:tc>
                  <a:txBody>
                    <a:bodyPr/>
                    <a:lstStyle/>
                    <a:p>
                      <a:pPr>
                        <a:lnSpc>
                          <a:spcPct val="20000"/>
                        </a:lnSpc>
                        <a:spcAft>
                          <a:spcPts val="0"/>
                        </a:spcAft>
                      </a:pPr>
                      <a:r>
                        <a:rPr lang="en-ZA" sz="1400" b="0" dirty="0">
                          <a:solidFill>
                            <a:srgbClr val="003764"/>
                          </a:solidFill>
                        </a:rPr>
                        <a:t>Animal Health</a:t>
                      </a:r>
                      <a:r>
                        <a:rPr lang="en-ZA" sz="1200" b="0" dirty="0">
                          <a:solidFill>
                            <a:srgbClr val="003764"/>
                          </a:solidFill>
                        </a:rPr>
                        <a:t> – in progress</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280</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dirty="0">
                          <a:solidFill>
                            <a:srgbClr val="003764"/>
                          </a:solidFill>
                        </a:rPr>
                        <a:t>238</a:t>
                      </a:r>
                    </a:p>
                  </a:txBody>
                  <a:tcPr marL="108000" marR="108000" marT="36000" marB="36000" anchor="b">
                    <a:lnR w="12700" cmpd="sng">
                      <a:noFill/>
                    </a:lnR>
                    <a:noFill/>
                  </a:tcPr>
                </a:tc>
                <a:tc>
                  <a:txBody>
                    <a:bodyPr/>
                    <a:lstStyle/>
                    <a:p>
                      <a:pPr algn="r">
                        <a:lnSpc>
                          <a:spcPct val="20000"/>
                        </a:lnSpc>
                        <a:spcAft>
                          <a:spcPts val="0"/>
                        </a:spcAft>
                      </a:pPr>
                      <a:endParaRPr lang="en-ZA" sz="1400" b="0"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a:solidFill>
                            <a:srgbClr val="003764"/>
                          </a:solidFill>
                        </a:rPr>
                        <a:t>489</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5692564"/>
                  </a:ext>
                </a:extLst>
              </a:tr>
              <a:tr h="216000">
                <a:tc>
                  <a:txBody>
                    <a:bodyPr/>
                    <a:lstStyle/>
                    <a:p>
                      <a:pPr>
                        <a:lnSpc>
                          <a:spcPct val="20000"/>
                        </a:lnSpc>
                        <a:spcAft>
                          <a:spcPts val="0"/>
                        </a:spcAft>
                      </a:pPr>
                      <a:r>
                        <a:rPr lang="en-ZA" sz="1400" b="0" dirty="0">
                          <a:solidFill>
                            <a:srgbClr val="003764"/>
                          </a:solidFill>
                        </a:rPr>
                        <a:t>Biosciences</a:t>
                      </a:r>
                      <a:r>
                        <a:rPr lang="en-ZA" sz="1200" b="0" dirty="0">
                          <a:solidFill>
                            <a:srgbClr val="003764"/>
                          </a:solidFill>
                        </a:rPr>
                        <a:t> – in progress</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219</a:t>
                      </a:r>
                    </a:p>
                  </a:txBody>
                  <a:tcPr marL="108000" marR="108000" marT="36000" marB="36000" anchor="b">
                    <a:lnL w="12700" cmpd="sng">
                      <a:noFill/>
                    </a:lnL>
                    <a:lnR w="12700" cmpd="sng">
                      <a:noFill/>
                    </a:lnR>
                    <a:lnT w="12700" cmpd="sng">
                      <a:noFill/>
                    </a:lnT>
                    <a:lnB w="635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212</a:t>
                      </a:r>
                    </a:p>
                  </a:txBody>
                  <a:tcPr marL="108000" marR="108000" marT="36000" marB="36000" anchor="b">
                    <a:lnR w="12700" cmpd="sng">
                      <a:noFill/>
                    </a:lnR>
                    <a:lnB w="6350" cap="flat" cmpd="sng" algn="ctr">
                      <a:solidFill>
                        <a:srgbClr val="173963"/>
                      </a:solidFill>
                      <a:prstDash val="solid"/>
                      <a:round/>
                      <a:headEnd type="none" w="med" len="med"/>
                      <a:tailEnd type="none" w="med" len="med"/>
                    </a:lnB>
                    <a:noFill/>
                  </a:tcPr>
                </a:tc>
                <a:tc>
                  <a:txBody>
                    <a:bodyPr/>
                    <a:lstStyle/>
                    <a:p>
                      <a:pPr algn="r">
                        <a:lnSpc>
                          <a:spcPct val="20000"/>
                        </a:lnSpc>
                        <a:spcAft>
                          <a:spcPts val="0"/>
                        </a:spcAft>
                      </a:pPr>
                      <a:endParaRPr lang="en-ZA" sz="1400" b="0"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dirty="0">
                          <a:solidFill>
                            <a:srgbClr val="003764"/>
                          </a:solidFill>
                        </a:rPr>
                        <a:t>336</a:t>
                      </a:r>
                    </a:p>
                  </a:txBody>
                  <a:tcPr marL="108000" marR="108000" marT="36000" marB="36000" anchor="b">
                    <a:lnL w="12700" cmpd="sng">
                      <a:noFill/>
                    </a:lnL>
                    <a:lnR w="12700" cmpd="sng">
                      <a:noFill/>
                    </a:lnR>
                    <a:lnT w="12700" cmpd="sng">
                      <a:noFill/>
                    </a:lnT>
                    <a:lnB w="635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119757"/>
                  </a:ext>
                </a:extLst>
              </a:tr>
              <a:tr h="216000">
                <a:tc>
                  <a:txBody>
                    <a:bodyPr/>
                    <a:lstStyle/>
                    <a:p>
                      <a:pPr>
                        <a:lnSpc>
                          <a:spcPct val="20000"/>
                        </a:lnSpc>
                        <a:spcAft>
                          <a:spcPts val="0"/>
                        </a:spcAft>
                      </a:pPr>
                      <a:endParaRPr lang="en-ZA" sz="300" b="1" dirty="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endParaRPr lang="en-ZA" sz="300" b="1" dirty="0">
                        <a:solidFill>
                          <a:srgbClr val="003764"/>
                        </a:solidFill>
                      </a:endParaRPr>
                    </a:p>
                  </a:txBody>
                  <a:tcPr marL="108000" marR="108000" marT="36000" marB="36000" anchor="b">
                    <a:lnL w="12700" cmpd="sng">
                      <a:noFill/>
                    </a:lnL>
                    <a:lnR w="12700" cmpd="sng">
                      <a:noFill/>
                    </a:lnR>
                    <a:lnT w="6350"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300" b="1" dirty="0">
                        <a:solidFill>
                          <a:srgbClr val="003764"/>
                        </a:solidFill>
                      </a:endParaRPr>
                    </a:p>
                  </a:txBody>
                  <a:tcPr marL="108000" marR="54000" marT="36000" marB="36000" anchor="b">
                    <a:lnL w="12700" cmpd="sng">
                      <a:noFill/>
                    </a:lnL>
                    <a:lnB w="12700" cmpd="sng">
                      <a:noFill/>
                    </a:lnB>
                    <a:noFill/>
                  </a:tcPr>
                </a:tc>
                <a:tc>
                  <a:txBody>
                    <a:bodyPr/>
                    <a:lstStyle/>
                    <a:p>
                      <a:pPr algn="r">
                        <a:lnSpc>
                          <a:spcPct val="20000"/>
                        </a:lnSpc>
                        <a:spcAft>
                          <a:spcPts val="0"/>
                        </a:spcAft>
                      </a:pPr>
                      <a:endParaRPr lang="en-ZA" sz="300" b="1" dirty="0">
                        <a:solidFill>
                          <a:srgbClr val="003764"/>
                        </a:solidFill>
                      </a:endParaRPr>
                    </a:p>
                  </a:txBody>
                  <a:tcPr marL="108000" marR="108000" marT="36000" marB="36000" anchor="b">
                    <a:lnR w="12700" cmpd="sng">
                      <a:noFill/>
                    </a:lnR>
                    <a:lnT w="6350"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a:lnSpc>
                          <a:spcPct val="20000"/>
                        </a:lnSpc>
                        <a:spcAft>
                          <a:spcPts val="0"/>
                        </a:spcAft>
                      </a:pPr>
                      <a:endParaRPr lang="en-ZA" sz="300" b="1"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300" b="1" dirty="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300" b="1" dirty="0">
                        <a:solidFill>
                          <a:srgbClr val="003764"/>
                        </a:solidFill>
                      </a:endParaRPr>
                    </a:p>
                  </a:txBody>
                  <a:tcPr marL="108000" marR="108000" marT="36000" marB="36000" anchor="b">
                    <a:lnL w="12700" cmpd="sng">
                      <a:noFill/>
                    </a:lnL>
                    <a:lnR w="12700" cmpd="sng">
                      <a:noFill/>
                    </a:lnR>
                    <a:lnT w="6350"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8150599"/>
                  </a:ext>
                </a:extLst>
              </a:tr>
              <a:tr h="216000">
                <a:tc>
                  <a:txBody>
                    <a:bodyPr/>
                    <a:lstStyle/>
                    <a:p>
                      <a:pPr>
                        <a:lnSpc>
                          <a:spcPct val="20000"/>
                        </a:lnSpc>
                        <a:spcAft>
                          <a:spcPts val="0"/>
                        </a:spcAft>
                      </a:pPr>
                      <a:r>
                        <a:rPr lang="en-ZA" sz="1400" b="1" dirty="0">
                          <a:solidFill>
                            <a:srgbClr val="003764"/>
                          </a:solidFill>
                        </a:rPr>
                        <a:t>Total discontinued operations – </a:t>
                      </a:r>
                      <a:r>
                        <a:rPr lang="en-ZA" sz="1400" b="1" dirty="0" err="1">
                          <a:solidFill>
                            <a:srgbClr val="003764"/>
                          </a:solidFill>
                        </a:rPr>
                        <a:t>R’m</a:t>
                      </a:r>
                      <a:endParaRPr lang="en-ZA" sz="1400" b="1" dirty="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r>
                        <a:rPr lang="en-ZA" sz="1400" b="1" dirty="0">
                          <a:solidFill>
                            <a:srgbClr val="003764"/>
                          </a:solidFill>
                        </a:rPr>
                        <a:t>636</a:t>
                      </a:r>
                    </a:p>
                  </a:txBody>
                  <a:tcPr marL="108000" marR="108000" marT="36000" marB="36000" anchor="b">
                    <a:lnL w="12700" cmpd="sng">
                      <a:noFill/>
                    </a:lnL>
                    <a:lnR w="12700" cmpd="sng">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1" dirty="0">
                        <a:solidFill>
                          <a:srgbClr val="003764"/>
                        </a:solidFill>
                      </a:endParaRPr>
                    </a:p>
                  </a:txBody>
                  <a:tcPr marL="108000" marR="54000" marT="36000" marB="36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1" dirty="0">
                          <a:solidFill>
                            <a:srgbClr val="003764"/>
                          </a:solidFill>
                        </a:rPr>
                        <a:t>1 110</a:t>
                      </a:r>
                    </a:p>
                  </a:txBody>
                  <a:tcPr marL="108000" marR="108000" marT="36000" marB="36000" anchor="b">
                    <a:lnL w="12700" cmpd="sng">
                      <a:noFill/>
                    </a:lnL>
                    <a:lnR w="12700" cmpd="sng">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dirty="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1" dirty="0">
                          <a:solidFill>
                            <a:srgbClr val="003764"/>
                          </a:solidFill>
                        </a:rPr>
                        <a:t>2 068</a:t>
                      </a:r>
                    </a:p>
                  </a:txBody>
                  <a:tcPr marL="108000" marR="108000" marT="36000" marB="36000" anchor="b">
                    <a:lnL w="12700" cmpd="sng">
                      <a:noFill/>
                    </a:lnL>
                    <a:lnR w="12700" cmpd="sng">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326491"/>
                  </a:ext>
                </a:extLst>
              </a:tr>
              <a:tr h="216000">
                <a:tc>
                  <a:txBody>
                    <a:bodyPr/>
                    <a:lstStyle/>
                    <a:p>
                      <a:pPr>
                        <a:lnSpc>
                          <a:spcPts val="1400"/>
                        </a:lnSpc>
                        <a:spcAft>
                          <a:spcPts val="0"/>
                        </a:spcAft>
                      </a:pPr>
                      <a:r>
                        <a:rPr lang="en-US" sz="1400" b="1" dirty="0">
                          <a:solidFill>
                            <a:srgbClr val="003764"/>
                          </a:solidFill>
                        </a:rPr>
                        <a:t>Total group - </a:t>
                      </a:r>
                      <a:r>
                        <a:rPr lang="en-US" sz="1400" b="1" dirty="0" err="1">
                          <a:solidFill>
                            <a:srgbClr val="003764"/>
                          </a:solidFill>
                        </a:rPr>
                        <a:t>R’m</a:t>
                      </a:r>
                      <a:endParaRPr lang="en-ZA" sz="1400" b="1" dirty="0">
                        <a:solidFill>
                          <a:srgbClr val="003764"/>
                        </a:solidFill>
                      </a:endParaRPr>
                    </a:p>
                  </a:txBody>
                  <a:tcPr marL="108000" marR="108000" marT="36000" marB="36000" anchor="ctr">
                    <a:lnR w="12700" cmpd="sng">
                      <a:noFill/>
                    </a:lnR>
                    <a:lnB w="19050" cap="flat" cmpd="sng" algn="ctr">
                      <a:solidFill>
                        <a:srgbClr val="70CACB"/>
                      </a:solidFill>
                      <a:prstDash val="solid"/>
                      <a:round/>
                      <a:headEnd type="none" w="med" len="med"/>
                      <a:tailEnd type="none" w="med" len="med"/>
                    </a:lnB>
                    <a:noFill/>
                  </a:tcPr>
                </a:tc>
                <a:tc>
                  <a:txBody>
                    <a:bodyPr/>
                    <a:lstStyle/>
                    <a:p>
                      <a:pPr algn="r">
                        <a:lnSpc>
                          <a:spcPts val="1400"/>
                        </a:lnSpc>
                        <a:spcAft>
                          <a:spcPts val="0"/>
                        </a:spcAft>
                      </a:pPr>
                      <a:r>
                        <a:rPr lang="en-ZA" sz="1400" b="1" dirty="0">
                          <a:solidFill>
                            <a:srgbClr val="003764"/>
                          </a:solidFill>
                        </a:rPr>
                        <a:t>4 619</a:t>
                      </a:r>
                    </a:p>
                  </a:txBody>
                  <a:tcPr marL="108000" marR="108000" marT="36000" marB="36000" anchor="b">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dirty="0">
                        <a:solidFill>
                          <a:srgbClr val="003764"/>
                        </a:solidFill>
                      </a:endParaRPr>
                    </a:p>
                  </a:txBody>
                  <a:tcPr marL="108000" marR="108000" marT="36000" marB="36000" anchor="b">
                    <a:lnL w="12700" cmpd="sng">
                      <a:noFill/>
                    </a:lnL>
                    <a:lnT w="12700" cmpd="sng">
                      <a:noFill/>
                    </a:lnT>
                    <a:lnB w="19050" cap="flat" cmpd="sng" algn="ctr">
                      <a:solidFill>
                        <a:srgbClr val="70CACB"/>
                      </a:solidFill>
                      <a:prstDash val="solid"/>
                      <a:round/>
                      <a:headEnd type="none" w="med" len="med"/>
                      <a:tailEnd type="none" w="med" len="med"/>
                    </a:lnB>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4 113</a:t>
                      </a:r>
                    </a:p>
                  </a:txBody>
                  <a:tcPr marL="108000" marR="108000" marT="36000" marB="36000" anchor="b">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tc>
                  <a:txBody>
                    <a:bodyPr/>
                    <a:lstStyle/>
                    <a:p>
                      <a:pPr algn="r">
                        <a:lnSpc>
                          <a:spcPts val="1400"/>
                        </a:lnSpc>
                        <a:spcAft>
                          <a:spcPts val="0"/>
                        </a:spcAft>
                      </a:pPr>
                      <a:endParaRPr lang="en-ZA" sz="1400" b="1" dirty="0">
                        <a:solidFill>
                          <a:srgbClr val="38A4A1"/>
                        </a:solidFill>
                      </a:endParaRPr>
                    </a:p>
                  </a:txBody>
                  <a:tcPr marL="108000" marR="108000" marT="36000" marB="36000" anchor="b">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tc>
                  <a:txBody>
                    <a:bodyPr/>
                    <a:lstStyle/>
                    <a:p>
                      <a:pPr algn="r">
                        <a:lnSpc>
                          <a:spcPts val="1400"/>
                        </a:lnSpc>
                        <a:spcAft>
                          <a:spcPts val="0"/>
                        </a:spcAft>
                      </a:pPr>
                      <a:endParaRPr lang="en-ZA" sz="1400" b="1" dirty="0">
                        <a:solidFill>
                          <a:srgbClr val="003764"/>
                        </a:solidFill>
                      </a:endParaRPr>
                    </a:p>
                  </a:txBody>
                  <a:tcPr marL="108000" marR="108000" marT="36000" marB="36000" anchor="b">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8 542</a:t>
                      </a:r>
                    </a:p>
                  </a:txBody>
                  <a:tcPr marL="108000" marR="108000" marT="36000" marB="36000" anchor="b">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extLst>
                  <a:ext uri="{0D108BD9-81ED-4DB2-BD59-A6C34878D82A}">
                    <a16:rowId xmlns:a16="http://schemas.microsoft.com/office/drawing/2014/main" val="1409904254"/>
                  </a:ext>
                </a:extLst>
              </a:tr>
            </a:tbl>
          </a:graphicData>
        </a:graphic>
      </p:graphicFrame>
      <p:sp>
        <p:nvSpPr>
          <p:cNvPr id="3" name="Title 2">
            <a:extLst>
              <a:ext uri="{FF2B5EF4-FFF2-40B4-BE49-F238E27FC236}">
                <a16:creationId xmlns:a16="http://schemas.microsoft.com/office/drawing/2014/main" id="{608A4B85-2655-4ECE-8D00-D0CAC2C04DA4}"/>
              </a:ext>
            </a:extLst>
          </p:cNvPr>
          <p:cNvSpPr>
            <a:spLocks noGrp="1"/>
          </p:cNvSpPr>
          <p:nvPr>
            <p:ph type="title"/>
          </p:nvPr>
        </p:nvSpPr>
        <p:spPr>
          <a:xfrm>
            <a:off x="942911" y="357842"/>
            <a:ext cx="10603176" cy="466725"/>
          </a:xfrm>
        </p:spPr>
        <p:txBody>
          <a:bodyPr/>
          <a:lstStyle/>
          <a:p>
            <a:r>
              <a:rPr lang="en-GB" dirty="0">
                <a:solidFill>
                  <a:srgbClr val="003764"/>
                </a:solidFill>
              </a:rPr>
              <a:t>Revenue by business</a:t>
            </a:r>
          </a:p>
        </p:txBody>
      </p:sp>
      <p:sp>
        <p:nvSpPr>
          <p:cNvPr id="10" name="Text Placeholder 2">
            <a:extLst>
              <a:ext uri="{FF2B5EF4-FFF2-40B4-BE49-F238E27FC236}">
                <a16:creationId xmlns:a16="http://schemas.microsoft.com/office/drawing/2014/main" id="{54BA3F34-4981-4890-8CC5-BCEA163A38B7}"/>
              </a:ext>
            </a:extLst>
          </p:cNvPr>
          <p:cNvSpPr txBox="1">
            <a:spLocks/>
          </p:cNvSpPr>
          <p:nvPr/>
        </p:nvSpPr>
        <p:spPr>
          <a:xfrm>
            <a:off x="11310562" y="6237080"/>
            <a:ext cx="889820" cy="236513"/>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r>
              <a:rPr lang="en-GB" sz="1050" b="0" i="1" dirty="0">
                <a:solidFill>
                  <a:schemeClr val="accent1">
                    <a:lumMod val="75000"/>
                  </a:schemeClr>
                </a:solidFill>
              </a:rPr>
              <a:t>* Restated</a:t>
            </a:r>
          </a:p>
        </p:txBody>
      </p:sp>
    </p:spTree>
    <p:extLst>
      <p:ext uri="{BB962C8B-B14F-4D97-AF65-F5344CB8AC3E}">
        <p14:creationId xmlns:p14="http://schemas.microsoft.com/office/powerpoint/2010/main" val="18717090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ZA" altLang="en-US">
                <a:solidFill>
                  <a:srgbClr val="003764"/>
                </a:solidFill>
                <a:ea typeface="MS PGothic" panose="020B0600070205080204" pitchFamily="34" charset="-128"/>
              </a:rPr>
              <a:t>Presentation outline</a:t>
            </a:r>
            <a:endParaRPr lang="en-ZA">
              <a:solidFill>
                <a:srgbClr val="003764"/>
              </a:solidFill>
            </a:endParaRPr>
          </a:p>
        </p:txBody>
      </p:sp>
      <p:graphicFrame>
        <p:nvGraphicFramePr>
          <p:cNvPr id="7" name="Group 23">
            <a:extLst>
              <a:ext uri="{FF2B5EF4-FFF2-40B4-BE49-F238E27FC236}">
                <a16:creationId xmlns:a16="http://schemas.microsoft.com/office/drawing/2014/main" id="{264D59FA-3479-4C35-BF00-BFC71BFF57AE}"/>
              </a:ext>
            </a:extLst>
          </p:cNvPr>
          <p:cNvGraphicFramePr>
            <a:graphicFrameLocks/>
          </p:cNvGraphicFramePr>
          <p:nvPr>
            <p:extLst>
              <p:ext uri="{D42A27DB-BD31-4B8C-83A1-F6EECF244321}">
                <p14:modId xmlns:p14="http://schemas.microsoft.com/office/powerpoint/2010/main" val="949975554"/>
              </p:ext>
            </p:extLst>
          </p:nvPr>
        </p:nvGraphicFramePr>
        <p:xfrm>
          <a:off x="794412" y="1589089"/>
          <a:ext cx="10603177" cy="3623040"/>
        </p:xfrm>
        <a:graphic>
          <a:graphicData uri="http://schemas.openxmlformats.org/drawingml/2006/table">
            <a:tbl>
              <a:tblPr/>
              <a:tblGrid>
                <a:gridCol w="480206">
                  <a:extLst>
                    <a:ext uri="{9D8B030D-6E8A-4147-A177-3AD203B41FA5}">
                      <a16:colId xmlns:a16="http://schemas.microsoft.com/office/drawing/2014/main" val="2801102723"/>
                    </a:ext>
                  </a:extLst>
                </a:gridCol>
                <a:gridCol w="5149231">
                  <a:extLst>
                    <a:ext uri="{9D8B030D-6E8A-4147-A177-3AD203B41FA5}">
                      <a16:colId xmlns:a16="http://schemas.microsoft.com/office/drawing/2014/main" val="20000"/>
                    </a:ext>
                  </a:extLst>
                </a:gridCol>
                <a:gridCol w="4973740">
                  <a:extLst>
                    <a:ext uri="{9D8B030D-6E8A-4147-A177-3AD203B41FA5}">
                      <a16:colId xmlns:a16="http://schemas.microsoft.com/office/drawing/2014/main" val="20001"/>
                    </a:ext>
                  </a:extLst>
                </a:gridCol>
              </a:tblGrid>
              <a:tr h="0">
                <a:tc gridSpan="2">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Section</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endParaRPr kumimoji="0" lang="en-ZA" sz="1400" b="1" i="0" u="none" strike="noStrike" cap="none" normalizeH="0" baseline="0">
                        <a:ln>
                          <a:noFill/>
                        </a:ln>
                        <a:solidFill>
                          <a:srgbClr val="65CBC9"/>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Presenter</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01</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Overview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02</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Operational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03</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Financial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04</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Group recapitalisation </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975994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05</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Q &amp; 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 &amp; 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58191577"/>
                  </a:ext>
                </a:extLst>
              </a:tr>
            </a:tbl>
          </a:graphicData>
        </a:graphic>
      </p:graphicFrame>
    </p:spTree>
    <p:extLst>
      <p:ext uri="{BB962C8B-B14F-4D97-AF65-F5344CB8AC3E}">
        <p14:creationId xmlns:p14="http://schemas.microsoft.com/office/powerpoint/2010/main" val="146222478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E3722BB4-75FC-4721-BA75-8CFFC6F28DEA}"/>
              </a:ext>
            </a:extLst>
          </p:cNvPr>
          <p:cNvSpPr/>
          <p:nvPr/>
        </p:nvSpPr>
        <p:spPr>
          <a:xfrm>
            <a:off x="722392" y="915355"/>
            <a:ext cx="10597361" cy="560617"/>
          </a:xfrm>
          <a:prstGeom prst="roundRect">
            <a:avLst>
              <a:gd name="adj" fmla="val 47475"/>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C9AF72E3-F9B0-4D01-A45F-C212FA90DEC3}"/>
              </a:ext>
            </a:extLst>
          </p:cNvPr>
          <p:cNvGraphicFramePr>
            <a:graphicFrameLocks noGrp="1"/>
          </p:cNvGraphicFramePr>
          <p:nvPr>
            <p:extLst>
              <p:ext uri="{D42A27DB-BD31-4B8C-83A1-F6EECF244321}">
                <p14:modId xmlns:p14="http://schemas.microsoft.com/office/powerpoint/2010/main" val="4038440263"/>
              </p:ext>
            </p:extLst>
          </p:nvPr>
        </p:nvGraphicFramePr>
        <p:xfrm>
          <a:off x="872246" y="810187"/>
          <a:ext cx="10447507" cy="5471445"/>
        </p:xfrm>
        <a:graphic>
          <a:graphicData uri="http://schemas.openxmlformats.org/drawingml/2006/table">
            <a:tbl>
              <a:tblPr firstRow="1" bandRow="1">
                <a:tableStyleId>{5C22544A-7EE6-4342-B048-85BDC9FD1C3A}</a:tableStyleId>
              </a:tblPr>
              <a:tblGrid>
                <a:gridCol w="3838524">
                  <a:extLst>
                    <a:ext uri="{9D8B030D-6E8A-4147-A177-3AD203B41FA5}">
                      <a16:colId xmlns:a16="http://schemas.microsoft.com/office/drawing/2014/main" val="2868324529"/>
                    </a:ext>
                  </a:extLst>
                </a:gridCol>
                <a:gridCol w="1517615">
                  <a:extLst>
                    <a:ext uri="{9D8B030D-6E8A-4147-A177-3AD203B41FA5}">
                      <a16:colId xmlns:a16="http://schemas.microsoft.com/office/drawing/2014/main" val="3204270518"/>
                    </a:ext>
                  </a:extLst>
                </a:gridCol>
                <a:gridCol w="364836">
                  <a:extLst>
                    <a:ext uri="{9D8B030D-6E8A-4147-A177-3AD203B41FA5}">
                      <a16:colId xmlns:a16="http://schemas.microsoft.com/office/drawing/2014/main" val="3890449690"/>
                    </a:ext>
                  </a:extLst>
                </a:gridCol>
                <a:gridCol w="1603545">
                  <a:extLst>
                    <a:ext uri="{9D8B030D-6E8A-4147-A177-3AD203B41FA5}">
                      <a16:colId xmlns:a16="http://schemas.microsoft.com/office/drawing/2014/main" val="786009975"/>
                    </a:ext>
                  </a:extLst>
                </a:gridCol>
                <a:gridCol w="1321698">
                  <a:extLst>
                    <a:ext uri="{9D8B030D-6E8A-4147-A177-3AD203B41FA5}">
                      <a16:colId xmlns:a16="http://schemas.microsoft.com/office/drawing/2014/main" val="6967200"/>
                    </a:ext>
                  </a:extLst>
                </a:gridCol>
                <a:gridCol w="295705">
                  <a:extLst>
                    <a:ext uri="{9D8B030D-6E8A-4147-A177-3AD203B41FA5}">
                      <a16:colId xmlns:a16="http://schemas.microsoft.com/office/drawing/2014/main" val="2880540754"/>
                    </a:ext>
                  </a:extLst>
                </a:gridCol>
                <a:gridCol w="1505584">
                  <a:extLst>
                    <a:ext uri="{9D8B030D-6E8A-4147-A177-3AD203B41FA5}">
                      <a16:colId xmlns:a16="http://schemas.microsoft.com/office/drawing/2014/main" val="1945045832"/>
                    </a:ext>
                  </a:extLst>
                </a:gridCol>
              </a:tblGrid>
              <a:tr h="664745">
                <a:tc>
                  <a:txBody>
                    <a:bodyPr/>
                    <a:lstStyle/>
                    <a:p>
                      <a:pPr>
                        <a:lnSpc>
                          <a:spcPts val="1600"/>
                        </a:lnSpc>
                        <a:spcAft>
                          <a:spcPts val="0"/>
                        </a:spcAft>
                      </a:pPr>
                      <a:r>
                        <a:rPr lang="en-US" sz="1400" dirty="0">
                          <a:solidFill>
                            <a:srgbClr val="002060"/>
                          </a:solidFill>
                        </a:rPr>
                        <a:t>Continuing operations</a:t>
                      </a: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r>
                        <a:rPr lang="en-US" sz="1400" dirty="0">
                          <a:solidFill>
                            <a:srgbClr val="002060"/>
                          </a:solidFill>
                        </a:rPr>
                        <a:t>6 months </a:t>
                      </a:r>
                      <a:br>
                        <a:rPr lang="en-US" sz="1400" dirty="0">
                          <a:solidFill>
                            <a:srgbClr val="002060"/>
                          </a:solidFill>
                        </a:rPr>
                      </a:br>
                      <a:r>
                        <a:rPr lang="en-US" sz="1400" dirty="0">
                          <a:solidFill>
                            <a:srgbClr val="002060"/>
                          </a:solidFill>
                        </a:rPr>
                        <a:t>to Dec 2020</a:t>
                      </a: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r>
                        <a:rPr lang="en-US" sz="1400" dirty="0">
                          <a:solidFill>
                            <a:srgbClr val="002060"/>
                          </a:solidFill>
                        </a:rPr>
                        <a:t>6 months</a:t>
                      </a:r>
                      <a:br>
                        <a:rPr lang="en-US" sz="1400" dirty="0">
                          <a:solidFill>
                            <a:srgbClr val="002060"/>
                          </a:solidFill>
                        </a:rPr>
                      </a:br>
                      <a:r>
                        <a:rPr lang="en-US" sz="1400" dirty="0">
                          <a:solidFill>
                            <a:srgbClr val="002060"/>
                          </a:solidFill>
                        </a:rPr>
                        <a:t>to Dec 2019</a:t>
                      </a:r>
                      <a:r>
                        <a:rPr lang="en-US" sz="1400" b="0" dirty="0">
                          <a:solidFill>
                            <a:srgbClr val="002060"/>
                          </a:solidFill>
                        </a:rPr>
                        <a:t>*</a:t>
                      </a: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endParaRPr lang="en-US" sz="1400">
                        <a:solidFill>
                          <a:srgbClr val="002060"/>
                        </a:solidFill>
                      </a:endParaRPr>
                    </a:p>
                    <a:p>
                      <a:pPr algn="r">
                        <a:lnSpc>
                          <a:spcPts val="1600"/>
                        </a:lnSpc>
                        <a:spcAft>
                          <a:spcPts val="0"/>
                        </a:spcAft>
                      </a:pPr>
                      <a:r>
                        <a:rPr lang="en-US" sz="1400">
                          <a:solidFill>
                            <a:srgbClr val="002060"/>
                          </a:solidFill>
                        </a:rPr>
                        <a:t>% change</a:t>
                      </a: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endParaRPr lang="en-ZA" sz="140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Aft>
                          <a:spcPts val="0"/>
                        </a:spcAft>
                      </a:pPr>
                      <a:r>
                        <a:rPr lang="en-US" sz="1400" dirty="0">
                          <a:solidFill>
                            <a:srgbClr val="002060"/>
                          </a:solidFill>
                        </a:rPr>
                        <a:t>Year </a:t>
                      </a:r>
                      <a:br>
                        <a:rPr lang="en-US" sz="1400" dirty="0">
                          <a:solidFill>
                            <a:srgbClr val="002060"/>
                          </a:solidFill>
                        </a:rPr>
                      </a:br>
                      <a:r>
                        <a:rPr lang="en-US" sz="1400" dirty="0">
                          <a:solidFill>
                            <a:srgbClr val="002060"/>
                          </a:solidFill>
                        </a:rPr>
                        <a:t>to Jun 2020*</a:t>
                      </a:r>
                      <a:endParaRPr lang="en-ZA" sz="1400" dirty="0">
                        <a:solidFill>
                          <a:srgbClr val="002060"/>
                        </a:solidFill>
                      </a:endParaRPr>
                    </a:p>
                  </a:txBody>
                  <a:tcPr marL="108000" marR="108000" marT="72000" marB="72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685702"/>
                  </a:ext>
                </a:extLst>
              </a:tr>
              <a:tr h="216000">
                <a:tc>
                  <a:txBody>
                    <a:bodyPr/>
                    <a:lstStyle/>
                    <a:p>
                      <a:pPr>
                        <a:lnSpc>
                          <a:spcPts val="1800"/>
                        </a:lnSpc>
                        <a:spcAft>
                          <a:spcPts val="0"/>
                        </a:spcAft>
                      </a:pPr>
                      <a:r>
                        <a:rPr lang="en-US" sz="1400" u="sng" dirty="0">
                          <a:solidFill>
                            <a:srgbClr val="003764"/>
                          </a:solidFill>
                        </a:rPr>
                        <a:t>INTERNATIONAL (€’m)</a:t>
                      </a:r>
                      <a:endParaRPr lang="en-ZA" sz="1400" u="sng" dirty="0">
                        <a:solidFill>
                          <a:srgbClr val="003764"/>
                        </a:solidFill>
                      </a:endParaRPr>
                    </a:p>
                  </a:txBody>
                  <a:tcPr marL="108000" marR="108000" marT="36000" marB="36000" anchor="ctr">
                    <a:lnR w="12700" cmpd="sng">
                      <a:noFill/>
                    </a:ln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dirty="0">
                        <a:solidFill>
                          <a:srgbClr val="003764"/>
                        </a:solidFill>
                      </a:endParaRPr>
                    </a:p>
                  </a:txBody>
                  <a:tcPr marL="108000" marR="108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lnSpc>
                          <a:spcPts val="1800"/>
                        </a:lnSpc>
                        <a:spcAft>
                          <a:spcPts val="0"/>
                        </a:spcAft>
                      </a:pPr>
                      <a:endParaRPr lang="en-ZA" sz="1400">
                        <a:solidFill>
                          <a:srgbClr val="003764"/>
                        </a:solidFill>
                      </a:endParaRPr>
                    </a:p>
                  </a:txBody>
                  <a:tcPr marL="108000" marR="108000" marT="36000" marB="36000" anchor="ctr">
                    <a:lnL w="12700" cmpd="sng">
                      <a:noFill/>
                    </a:lnL>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tc>
                  <a:txBody>
                    <a:bodyPr/>
                    <a:lstStyle/>
                    <a:p>
                      <a:pPr algn="r">
                        <a:lnSpc>
                          <a:spcPts val="1800"/>
                        </a:lnSpc>
                        <a:spcAft>
                          <a:spcPts val="0"/>
                        </a:spcAft>
                      </a:pPr>
                      <a:endParaRPr lang="en-ZA" sz="1400">
                        <a:solidFill>
                          <a:srgbClr val="003764"/>
                        </a:solidFill>
                      </a:endParaRPr>
                    </a:p>
                  </a:txBody>
                  <a:tcPr marL="108000" marR="108000" marT="36000" marB="36000"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3675984"/>
                  </a:ext>
                </a:extLst>
              </a:tr>
              <a:tr h="216000">
                <a:tc>
                  <a:txBody>
                    <a:bodyPr/>
                    <a:lstStyle/>
                    <a:p>
                      <a:pPr>
                        <a:lnSpc>
                          <a:spcPts val="1000"/>
                        </a:lnSpc>
                        <a:spcAft>
                          <a:spcPts val="0"/>
                        </a:spcAft>
                      </a:pPr>
                      <a:r>
                        <a:rPr lang="en-US" sz="1400" dirty="0">
                          <a:solidFill>
                            <a:srgbClr val="003764"/>
                          </a:solidFill>
                        </a:rPr>
                        <a:t>  </a:t>
                      </a:r>
                      <a:r>
                        <a:rPr lang="en-US" sz="1400" dirty="0" err="1">
                          <a:solidFill>
                            <a:srgbClr val="003764"/>
                          </a:solidFill>
                        </a:rPr>
                        <a:t>Remedica</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22.4</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17.0</a:t>
                      </a:r>
                    </a:p>
                  </a:txBody>
                  <a:tcPr marL="108000" marR="108000" marT="36000" marB="36000" anchor="ctr">
                    <a:noFill/>
                  </a:tcPr>
                </a:tc>
                <a:tc>
                  <a:txBody>
                    <a:bodyPr/>
                    <a:lstStyle/>
                    <a:p>
                      <a:pPr algn="r">
                        <a:lnSpc>
                          <a:spcPts val="1000"/>
                        </a:lnSpc>
                        <a:spcAft>
                          <a:spcPts val="0"/>
                        </a:spcAft>
                      </a:pPr>
                      <a:r>
                        <a:rPr lang="en-ZA" sz="1400" b="1">
                          <a:solidFill>
                            <a:srgbClr val="38A4A1"/>
                          </a:solidFill>
                        </a:rPr>
                        <a:t>31%</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41.6</a:t>
                      </a:r>
                    </a:p>
                  </a:txBody>
                  <a:tcPr marL="108000" marR="108000" marT="36000" marB="36000" anchor="ctr">
                    <a:noFill/>
                  </a:tcPr>
                </a:tc>
                <a:extLst>
                  <a:ext uri="{0D108BD9-81ED-4DB2-BD59-A6C34878D82A}">
                    <a16:rowId xmlns:a16="http://schemas.microsoft.com/office/drawing/2014/main" val="3903405747"/>
                  </a:ext>
                </a:extLst>
              </a:tr>
              <a:tr h="216000">
                <a:tc>
                  <a:txBody>
                    <a:bodyPr/>
                    <a:lstStyle/>
                    <a:p>
                      <a:pPr>
                        <a:lnSpc>
                          <a:spcPts val="1000"/>
                        </a:lnSpc>
                        <a:spcAft>
                          <a:spcPts val="0"/>
                        </a:spcAft>
                      </a:pPr>
                      <a:r>
                        <a:rPr lang="en-US" sz="1400" dirty="0">
                          <a:solidFill>
                            <a:srgbClr val="003764"/>
                          </a:solidFill>
                        </a:rPr>
                        <a:t>  Sun Wave Pharma</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US" sz="1400" dirty="0">
                          <a:solidFill>
                            <a:srgbClr val="003764"/>
                          </a:solidFill>
                        </a:rPr>
                        <a:t>8.3</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7.4</a:t>
                      </a:r>
                    </a:p>
                  </a:txBody>
                  <a:tcPr marL="108000" marR="108000" marT="36000" marB="36000" anchor="ctr">
                    <a:noFill/>
                  </a:tcPr>
                </a:tc>
                <a:tc>
                  <a:txBody>
                    <a:bodyPr/>
                    <a:lstStyle/>
                    <a:p>
                      <a:pPr algn="r">
                        <a:lnSpc>
                          <a:spcPts val="1000"/>
                        </a:lnSpc>
                        <a:spcAft>
                          <a:spcPts val="0"/>
                        </a:spcAft>
                      </a:pPr>
                      <a:r>
                        <a:rPr lang="en-ZA" sz="1400" b="1">
                          <a:solidFill>
                            <a:srgbClr val="38A4A1"/>
                          </a:solidFill>
                        </a:rPr>
                        <a:t>13%</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14.6</a:t>
                      </a:r>
                    </a:p>
                  </a:txBody>
                  <a:tcPr marL="108000" marR="108000" marT="36000" marB="36000" anchor="ctr">
                    <a:noFill/>
                  </a:tcPr>
                </a:tc>
                <a:extLst>
                  <a:ext uri="{0D108BD9-81ED-4DB2-BD59-A6C34878D82A}">
                    <a16:rowId xmlns:a16="http://schemas.microsoft.com/office/drawing/2014/main" val="2091297670"/>
                  </a:ext>
                </a:extLst>
              </a:tr>
              <a:tr h="216000">
                <a:tc>
                  <a:txBody>
                    <a:bodyPr/>
                    <a:lstStyle/>
                    <a:p>
                      <a:pPr>
                        <a:lnSpc>
                          <a:spcPts val="1000"/>
                        </a:lnSpc>
                        <a:spcAft>
                          <a:spcPts val="0"/>
                        </a:spcAft>
                      </a:pPr>
                      <a:r>
                        <a:rPr lang="en-US" sz="1400" dirty="0">
                          <a:solidFill>
                            <a:srgbClr val="003764"/>
                          </a:solidFill>
                        </a:rPr>
                        <a:t>  </a:t>
                      </a:r>
                      <a:r>
                        <a:rPr lang="en-US" sz="1400" dirty="0" err="1">
                          <a:solidFill>
                            <a:srgbClr val="003764"/>
                          </a:solidFill>
                        </a:rPr>
                        <a:t>Farmalider</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2.2</a:t>
                      </a:r>
                    </a:p>
                  </a:txBody>
                  <a:tcPr marL="108000" marR="108000" marT="36000" marB="36000"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dirty="0">
                        <a:solidFill>
                          <a:srgbClr val="003764"/>
                        </a:solidFill>
                      </a:endParaRPr>
                    </a:p>
                  </a:txBody>
                  <a:tcPr marL="108000" marR="108000" marT="36000" marB="36000" anchor="ctr">
                    <a:lnL w="12700" cmpd="sng">
                      <a:noFill/>
                    </a:lnL>
                    <a:lnB w="12700" cmpd="sng">
                      <a:noFill/>
                    </a:lnB>
                    <a:noFill/>
                  </a:tcPr>
                </a:tc>
                <a:tc>
                  <a:txBody>
                    <a:bodyPr/>
                    <a:lstStyle/>
                    <a:p>
                      <a:pPr marL="0" algn="r" defTabSz="914400" rtl="0" eaLnBrk="1" latinLnBrk="0" hangingPunct="1">
                        <a:lnSpc>
                          <a:spcPts val="1000"/>
                        </a:lnSpc>
                        <a:spcAft>
                          <a:spcPts val="0"/>
                        </a:spcAft>
                      </a:pPr>
                      <a:r>
                        <a:rPr lang="en-ZA" sz="1400" kern="1200" dirty="0">
                          <a:solidFill>
                            <a:srgbClr val="003764"/>
                          </a:solidFill>
                          <a:latin typeface="+mn-lt"/>
                          <a:ea typeface="+mn-ea"/>
                          <a:cs typeface="+mn-cs"/>
                        </a:rPr>
                        <a:t>-</a:t>
                      </a:r>
                    </a:p>
                  </a:txBody>
                  <a:tcPr marL="108000" marR="108000" marT="36000" marB="36000" anchor="ctr">
                    <a:lnR w="12700" cmpd="sng">
                      <a:noFill/>
                    </a:lnR>
                    <a:noFill/>
                  </a:tcPr>
                </a:tc>
                <a:tc>
                  <a:txBody>
                    <a:bodyPr/>
                    <a:lstStyle/>
                    <a:p>
                      <a:pPr algn="r">
                        <a:lnSpc>
                          <a:spcPts val="1000"/>
                        </a:lnSpc>
                        <a:spcAft>
                          <a:spcPts val="0"/>
                        </a:spcAft>
                      </a:pPr>
                      <a:endParaRPr lang="en-ZA" sz="1400" b="1" dirty="0">
                        <a:solidFill>
                          <a:srgbClr val="38A4A1"/>
                        </a:solidFill>
                      </a:endParaRPr>
                    </a:p>
                  </a:txBody>
                  <a:tcPr marL="108000" marR="54000" marT="36000" marB="36000" anchor="ctr">
                    <a:lnL w="12700" cmpd="sng">
                      <a:noFill/>
                    </a:lnL>
                    <a:lnR w="12700" cmpd="sng">
                      <a:noFill/>
                    </a:lnR>
                    <a:lnTlToBr w="12700" cmpd="sng">
                      <a:noFill/>
                      <a:prstDash val="solid"/>
                    </a:lnTlToBr>
                    <a:lnBlToTr w="12700" cmpd="sng">
                      <a:noFill/>
                      <a:prstDash val="solid"/>
                    </a:lnBlToTr>
                    <a:noFill/>
                  </a:tcPr>
                </a:tc>
                <a:tc>
                  <a:txBody>
                    <a:bodyPr/>
                    <a:lstStyle/>
                    <a:p>
                      <a:pPr algn="r">
                        <a:lnSpc>
                          <a:spcPts val="1000"/>
                        </a:lnSpc>
                        <a:spcAft>
                          <a:spcPts val="0"/>
                        </a:spcAft>
                      </a:pPr>
                      <a:endParaRPr lang="en-ZA" sz="1400" dirty="0">
                        <a:solidFill>
                          <a:srgbClr val="003764"/>
                        </a:solidFill>
                      </a:endParaRPr>
                    </a:p>
                  </a:txBody>
                  <a:tcPr marL="108000" marR="108000" marT="36000" marB="36000" anchor="ctr">
                    <a:lnL w="12700" cmpd="sng">
                      <a:noFill/>
                    </a:lnL>
                    <a:lnR w="12700" cmpd="sng">
                      <a:noFill/>
                    </a:lnR>
                    <a:lnTlToBr w="12700" cmpd="sng">
                      <a:noFill/>
                      <a:prstDash val="solid"/>
                    </a:lnTlToBr>
                    <a:lnBlToTr w="12700" cmpd="sng">
                      <a:noFill/>
                      <a:prstDash val="solid"/>
                    </a:lnBlToTr>
                    <a:noFill/>
                  </a:tcPr>
                </a:tc>
                <a:tc>
                  <a:txBody>
                    <a:bodyPr/>
                    <a:lstStyle/>
                    <a:p>
                      <a:pPr marL="0" algn="r" defTabSz="914400" rtl="0" eaLnBrk="1" latinLnBrk="0" hangingPunct="1">
                        <a:lnSpc>
                          <a:spcPts val="1000"/>
                        </a:lnSpc>
                        <a:spcAft>
                          <a:spcPts val="0"/>
                        </a:spcAft>
                      </a:pPr>
                      <a:r>
                        <a:rPr lang="en-ZA" sz="1400" kern="1200" dirty="0">
                          <a:solidFill>
                            <a:srgbClr val="003764"/>
                          </a:solidFill>
                          <a:latin typeface="+mn-lt"/>
                          <a:ea typeface="+mn-ea"/>
                          <a:cs typeface="+mn-cs"/>
                        </a:rPr>
                        <a:t>3.4</a:t>
                      </a:r>
                    </a:p>
                  </a:txBody>
                  <a:tcPr marL="108000" marR="108000" marT="36000" marB="36000" anchor="ctr">
                    <a:lnL w="12700" cmpd="sng">
                      <a:noFill/>
                    </a:lnL>
                    <a:lnR w="12700" cmpd="sng">
                      <a:noFill/>
                    </a:lnR>
                    <a:lnTlToBr w="12700" cmpd="sng">
                      <a:noFill/>
                      <a:prstDash val="solid"/>
                    </a:lnTlToBr>
                    <a:lnBlToTr w="12700" cmpd="sng">
                      <a:noFill/>
                      <a:prstDash val="solid"/>
                    </a:lnBlToTr>
                    <a:noFill/>
                  </a:tcPr>
                </a:tc>
                <a:extLst>
                  <a:ext uri="{0D108BD9-81ED-4DB2-BD59-A6C34878D82A}">
                    <a16:rowId xmlns:a16="http://schemas.microsoft.com/office/drawing/2014/main" val="3188706582"/>
                  </a:ext>
                </a:extLst>
              </a:tr>
              <a:tr h="216000">
                <a:tc>
                  <a:txBody>
                    <a:bodyPr/>
                    <a:lstStyle/>
                    <a:p>
                      <a:pPr>
                        <a:lnSpc>
                          <a:spcPts val="1000"/>
                        </a:lnSpc>
                        <a:spcAft>
                          <a:spcPts val="0"/>
                        </a:spcAft>
                      </a:pPr>
                      <a:r>
                        <a:rPr lang="en-US" sz="1400" dirty="0">
                          <a:solidFill>
                            <a:srgbClr val="003764"/>
                          </a:solidFill>
                        </a:rPr>
                        <a:t>  Other</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a:t>
                      </a:r>
                    </a:p>
                  </a:txBody>
                  <a:tcPr marL="108000" marR="108000" marT="36000" marB="36000" anchor="ctr">
                    <a:lnL w="12700" cmpd="sng">
                      <a:noFill/>
                    </a:lnL>
                    <a:lnR w="12700" cmpd="sng">
                      <a:noFill/>
                    </a:lnR>
                    <a:lnT w="12700" cap="flat" cmpd="sng" algn="ctr">
                      <a:noFill/>
                      <a:prstDash val="solid"/>
                      <a:round/>
                      <a:headEnd type="none" w="med" len="med"/>
                      <a:tailEnd type="none" w="med" len="med"/>
                    </a:lnT>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T w="12700" cmpd="sng">
                      <a:noFill/>
                    </a:lnT>
                    <a:noFill/>
                  </a:tcPr>
                </a:tc>
                <a:tc>
                  <a:txBody>
                    <a:bodyPr/>
                    <a:lstStyle/>
                    <a:p>
                      <a:pPr marL="0" algn="r" defTabSz="914400" rtl="0" eaLnBrk="1" latinLnBrk="0" hangingPunct="1">
                        <a:lnSpc>
                          <a:spcPts val="1000"/>
                        </a:lnSpc>
                        <a:spcAft>
                          <a:spcPts val="0"/>
                        </a:spcAft>
                      </a:pPr>
                      <a:r>
                        <a:rPr lang="en-ZA" sz="1400" kern="1200">
                          <a:solidFill>
                            <a:srgbClr val="003764"/>
                          </a:solidFill>
                          <a:latin typeface="+mn-lt"/>
                          <a:ea typeface="+mn-ea"/>
                          <a:cs typeface="+mn-cs"/>
                        </a:rPr>
                        <a:t>0.4</a:t>
                      </a:r>
                    </a:p>
                  </a:txBody>
                  <a:tcPr marL="108000" marR="108000" marT="36000" marB="36000" anchor="ctr">
                    <a:lnR w="12700" cmpd="sng">
                      <a:noFill/>
                    </a:lnR>
                    <a:lnB w="6350" cap="flat" cmpd="sng" algn="ctr">
                      <a:solidFill>
                        <a:srgbClr val="003764"/>
                      </a:solidFill>
                      <a:prstDash val="solid"/>
                      <a:round/>
                      <a:headEnd type="none" w="med" len="med"/>
                      <a:tailEnd type="none" w="med" len="med"/>
                    </a:lnB>
                    <a:noFill/>
                  </a:tcPr>
                </a:tc>
                <a:tc>
                  <a:txBody>
                    <a:bodyPr/>
                    <a:lstStyle/>
                    <a:p>
                      <a:pPr algn="r">
                        <a:lnSpc>
                          <a:spcPts val="1000"/>
                        </a:lnSpc>
                        <a:spcAft>
                          <a:spcPts val="0"/>
                        </a:spcAft>
                      </a:pPr>
                      <a:endParaRPr lang="en-ZA" sz="1400" b="1">
                        <a:solidFill>
                          <a:srgbClr val="38A4A1"/>
                        </a:solidFill>
                      </a:endParaRPr>
                    </a:p>
                  </a:txBody>
                  <a:tcPr marL="108000" marR="54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lnSpc>
                          <a:spcPts val="1000"/>
                        </a:lnSpc>
                        <a:spcAft>
                          <a:spcPts val="0"/>
                        </a:spcAft>
                      </a:pPr>
                      <a:r>
                        <a:rPr lang="en-ZA" sz="1400" kern="1200" dirty="0">
                          <a:solidFill>
                            <a:srgbClr val="003764"/>
                          </a:solidFill>
                          <a:latin typeface="+mn-lt"/>
                          <a:ea typeface="+mn-ea"/>
                          <a:cs typeface="+mn-cs"/>
                        </a:rPr>
                        <a:t>-</a:t>
                      </a:r>
                    </a:p>
                  </a:txBody>
                  <a:tcPr marL="108000" marR="108000" marT="36000" marB="36000" anchor="ctr">
                    <a:lnL w="12700" cmpd="sng">
                      <a:noFill/>
                    </a:lnL>
                    <a:lnR w="12700" cmpd="sng">
                      <a:noFill/>
                    </a:lnR>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638248"/>
                  </a:ext>
                </a:extLst>
              </a:tr>
              <a:tr h="216000">
                <a:tc>
                  <a:txBody>
                    <a:bodyPr/>
                    <a:lstStyle/>
                    <a:p>
                      <a:pPr>
                        <a:lnSpc>
                          <a:spcPts val="1400"/>
                        </a:lnSpc>
                        <a:spcAft>
                          <a:spcPts val="0"/>
                        </a:spcAft>
                      </a:pPr>
                      <a:r>
                        <a:rPr lang="en-US" sz="1400" b="1" dirty="0">
                          <a:solidFill>
                            <a:srgbClr val="003764"/>
                          </a:solidFill>
                        </a:rPr>
                        <a:t>Total International - €’m</a:t>
                      </a:r>
                      <a:endParaRPr lang="en-ZA" sz="1400" b="1" dirty="0">
                        <a:solidFill>
                          <a:srgbClr val="003764"/>
                        </a:solidFill>
                      </a:endParaRPr>
                    </a:p>
                  </a:txBody>
                  <a:tcPr marL="108000" marR="108000" marT="36000" marB="36000" anchor="ctr">
                    <a:lnR w="12700" cmpd="sng">
                      <a:noFill/>
                    </a:lnR>
                    <a:noFill/>
                  </a:tcPr>
                </a:tc>
                <a:tc>
                  <a:txBody>
                    <a:bodyPr/>
                    <a:lstStyle/>
                    <a:p>
                      <a:pPr algn="r">
                        <a:lnSpc>
                          <a:spcPts val="1400"/>
                        </a:lnSpc>
                        <a:spcAft>
                          <a:spcPts val="0"/>
                        </a:spcAft>
                      </a:pPr>
                      <a:r>
                        <a:rPr lang="en-ZA" sz="1400" b="1" dirty="0">
                          <a:solidFill>
                            <a:srgbClr val="003764"/>
                          </a:solidFill>
                        </a:rPr>
                        <a:t>32.9</a:t>
                      </a:r>
                    </a:p>
                  </a:txBody>
                  <a:tcPr marL="108000" marR="108000" marT="36000" marB="36000" anchor="ctr">
                    <a:lnL w="12700" cmpd="sng">
                      <a:noFill/>
                    </a:lnL>
                    <a:lnR w="12700" cmpd="sng">
                      <a:noFill/>
                    </a:lnR>
                    <a:lnT w="6350" cap="flat" cmpd="sng" algn="ctr">
                      <a:solidFill>
                        <a:srgbClr val="0037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24.8</a:t>
                      </a:r>
                    </a:p>
                  </a:txBody>
                  <a:tcPr marL="108000" marR="108000" marT="36000" marB="36000" anchor="ctr">
                    <a:lnT w="6350" cap="flat" cmpd="sng" algn="ctr">
                      <a:solidFill>
                        <a:srgbClr val="003764"/>
                      </a:solidFill>
                      <a:prstDash val="solid"/>
                      <a:round/>
                      <a:headEnd type="none" w="med" len="med"/>
                      <a:tailEnd type="none" w="med" len="med"/>
                    </a:lnT>
                    <a:noFill/>
                  </a:tcPr>
                </a:tc>
                <a:tc>
                  <a:txBody>
                    <a:bodyPr/>
                    <a:lstStyle/>
                    <a:p>
                      <a:pPr algn="r">
                        <a:lnSpc>
                          <a:spcPts val="1400"/>
                        </a:lnSpc>
                        <a:spcAft>
                          <a:spcPts val="0"/>
                        </a:spcAft>
                      </a:pPr>
                      <a:r>
                        <a:rPr lang="en-ZA" sz="1400" b="1">
                          <a:solidFill>
                            <a:srgbClr val="38A4A1"/>
                          </a:solidFill>
                        </a:rPr>
                        <a:t>33%</a:t>
                      </a:r>
                    </a:p>
                  </a:txBody>
                  <a:tcPr marL="108000" marR="108000" marT="36000" marB="36000" anchor="ctr">
                    <a:lnT w="6350" cap="flat" cmpd="sng" algn="ctr">
                      <a:noFill/>
                      <a:prstDash val="solid"/>
                      <a:round/>
                      <a:headEnd type="none" w="med" len="med"/>
                      <a:tailEnd type="none" w="med" len="med"/>
                    </a:lnT>
                    <a:noFill/>
                  </a:tcPr>
                </a:tc>
                <a:tc>
                  <a:txBody>
                    <a:bodyPr/>
                    <a:lstStyle/>
                    <a:p>
                      <a:pPr algn="r">
                        <a:lnSpc>
                          <a:spcPts val="1400"/>
                        </a:lnSpc>
                        <a:spcAft>
                          <a:spcPts val="0"/>
                        </a:spcAft>
                      </a:pPr>
                      <a:endParaRPr lang="en-ZA" sz="1400" b="1">
                        <a:solidFill>
                          <a:srgbClr val="003764"/>
                        </a:solidFill>
                      </a:endParaRPr>
                    </a:p>
                  </a:txBody>
                  <a:tcPr marL="108000" marR="108000" marT="36000" marB="36000" anchor="ctr">
                    <a:lnT w="6350" cap="flat" cmpd="sng" algn="ctr">
                      <a:noFill/>
                      <a:prstDash val="solid"/>
                      <a:round/>
                      <a:headEnd type="none" w="med" len="med"/>
                      <a:tailEnd type="none" w="med" len="med"/>
                    </a:lnT>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59.6</a:t>
                      </a:r>
                    </a:p>
                  </a:txBody>
                  <a:tcPr marL="108000" marR="108000" marT="36000" marB="36000" anchor="ctr">
                    <a:lnT w="6350" cap="flat" cmpd="sng" algn="ctr">
                      <a:solidFill>
                        <a:srgbClr val="003764"/>
                      </a:solidFill>
                      <a:prstDash val="solid"/>
                      <a:round/>
                      <a:headEnd type="none" w="med" len="med"/>
                      <a:tailEnd type="none" w="med" len="med"/>
                    </a:lnT>
                    <a:noFill/>
                  </a:tcPr>
                </a:tc>
                <a:extLst>
                  <a:ext uri="{0D108BD9-81ED-4DB2-BD59-A6C34878D82A}">
                    <a16:rowId xmlns:a16="http://schemas.microsoft.com/office/drawing/2014/main" val="3284790361"/>
                  </a:ext>
                </a:extLst>
              </a:tr>
              <a:tr h="216000">
                <a:tc>
                  <a:txBody>
                    <a:bodyPr/>
                    <a:lstStyle/>
                    <a:p>
                      <a:pPr>
                        <a:lnSpc>
                          <a:spcPts val="1400"/>
                        </a:lnSpc>
                        <a:spcAft>
                          <a:spcPts val="0"/>
                        </a:spcAft>
                      </a:pPr>
                      <a:r>
                        <a:rPr lang="en-US" sz="1400" b="1" dirty="0">
                          <a:solidFill>
                            <a:srgbClr val="003764"/>
                          </a:solidFill>
                        </a:rPr>
                        <a:t>Total International - </a:t>
                      </a:r>
                      <a:r>
                        <a:rPr lang="en-US" sz="1400" b="1" dirty="0" err="1">
                          <a:solidFill>
                            <a:srgbClr val="003764"/>
                          </a:solidFill>
                        </a:rPr>
                        <a:t>R’m</a:t>
                      </a:r>
                      <a:endParaRPr lang="en-ZA" sz="1400" b="1" dirty="0">
                        <a:solidFill>
                          <a:srgbClr val="003764"/>
                        </a:solidFill>
                      </a:endParaRPr>
                    </a:p>
                  </a:txBody>
                  <a:tcPr marL="108000" marR="108000" marT="36000" marB="36000" anchor="ctr">
                    <a:lnR w="12700" cmpd="sng">
                      <a:noFill/>
                    </a:lnR>
                    <a:noFill/>
                  </a:tcPr>
                </a:tc>
                <a:tc>
                  <a:txBody>
                    <a:bodyPr/>
                    <a:lstStyle/>
                    <a:p>
                      <a:pPr algn="r">
                        <a:lnSpc>
                          <a:spcPts val="1400"/>
                        </a:lnSpc>
                        <a:spcAft>
                          <a:spcPts val="0"/>
                        </a:spcAft>
                      </a:pPr>
                      <a:r>
                        <a:rPr lang="en-ZA" sz="1400" b="1" dirty="0">
                          <a:solidFill>
                            <a:srgbClr val="003764"/>
                          </a:solidFill>
                        </a:rPr>
                        <a:t>630</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404</a:t>
                      </a:r>
                    </a:p>
                  </a:txBody>
                  <a:tcPr marL="108000" marR="108000" marT="36000" marB="36000" anchor="ctr">
                    <a:noFill/>
                  </a:tcPr>
                </a:tc>
                <a:tc>
                  <a:txBody>
                    <a:bodyPr/>
                    <a:lstStyle/>
                    <a:p>
                      <a:pPr algn="r">
                        <a:lnSpc>
                          <a:spcPts val="1400"/>
                        </a:lnSpc>
                        <a:spcAft>
                          <a:spcPts val="0"/>
                        </a:spcAft>
                      </a:pPr>
                      <a:r>
                        <a:rPr lang="en-ZA" sz="1400" b="1">
                          <a:solidFill>
                            <a:srgbClr val="38A4A1"/>
                          </a:solidFill>
                        </a:rPr>
                        <a:t>56%</a:t>
                      </a:r>
                    </a:p>
                  </a:txBody>
                  <a:tcPr marL="108000" marR="108000" marT="36000" marB="36000" anchor="ctr">
                    <a:noFill/>
                  </a:tcPr>
                </a:tc>
                <a:tc>
                  <a:txBody>
                    <a:bodyPr/>
                    <a:lstStyle/>
                    <a:p>
                      <a:pPr algn="r">
                        <a:lnSpc>
                          <a:spcPts val="1400"/>
                        </a:lnSpc>
                        <a:spcAft>
                          <a:spcPts val="0"/>
                        </a:spcAft>
                      </a:pPr>
                      <a:endParaRPr lang="en-ZA" sz="1400" b="1">
                        <a:solidFill>
                          <a:srgbClr val="003764"/>
                        </a:solidFill>
                      </a:endParaRPr>
                    </a:p>
                  </a:txBody>
                  <a:tcPr marL="108000" marR="108000" marT="36000" marB="36000" anchor="ctr">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1 040</a:t>
                      </a:r>
                    </a:p>
                  </a:txBody>
                  <a:tcPr marL="108000" marR="108000" marT="36000" marB="36000" anchor="ctr">
                    <a:noFill/>
                  </a:tcPr>
                </a:tc>
                <a:extLst>
                  <a:ext uri="{0D108BD9-81ED-4DB2-BD59-A6C34878D82A}">
                    <a16:rowId xmlns:a16="http://schemas.microsoft.com/office/drawing/2014/main" val="3913968341"/>
                  </a:ext>
                </a:extLst>
              </a:tr>
              <a:tr h="216000">
                <a:tc>
                  <a:txBody>
                    <a:bodyPr/>
                    <a:lstStyle/>
                    <a:p>
                      <a:pPr>
                        <a:lnSpc>
                          <a:spcPts val="1000"/>
                        </a:lnSpc>
                        <a:spcAft>
                          <a:spcPts val="0"/>
                        </a:spcAft>
                      </a:pPr>
                      <a:r>
                        <a:rPr lang="en-US" sz="1400" u="sng" dirty="0">
                          <a:solidFill>
                            <a:srgbClr val="003764"/>
                          </a:solidFill>
                        </a:rPr>
                        <a:t>SOUTH AFRICA (</a:t>
                      </a:r>
                      <a:r>
                        <a:rPr lang="en-US" sz="1400" u="sng" dirty="0" err="1">
                          <a:solidFill>
                            <a:srgbClr val="003764"/>
                          </a:solidFill>
                        </a:rPr>
                        <a:t>R’m</a:t>
                      </a:r>
                      <a:r>
                        <a:rPr lang="en-US" sz="1400" u="sng" dirty="0">
                          <a:solidFill>
                            <a:srgbClr val="003764"/>
                          </a:solidFill>
                        </a:rPr>
                        <a:t>)</a:t>
                      </a:r>
                      <a:endParaRPr lang="en-ZA" sz="1400" u="sng"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endParaRPr lang="en-ZA" sz="1400" dirty="0">
                        <a:solidFill>
                          <a:srgbClr val="003764"/>
                        </a:solidFill>
                      </a:endParaRP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endParaRPr lang="en-ZA" sz="1400" dirty="0">
                        <a:solidFill>
                          <a:srgbClr val="003764"/>
                        </a:solidFill>
                      </a:endParaRPr>
                    </a:p>
                  </a:txBody>
                  <a:tcPr marL="108000" marR="108000" marT="36000" marB="36000" anchor="ctr">
                    <a:noFill/>
                  </a:tcPr>
                </a:tc>
                <a:extLst>
                  <a:ext uri="{0D108BD9-81ED-4DB2-BD59-A6C34878D82A}">
                    <a16:rowId xmlns:a16="http://schemas.microsoft.com/office/drawing/2014/main" val="441893801"/>
                  </a:ext>
                </a:extLst>
              </a:tr>
              <a:tr h="216000">
                <a:tc>
                  <a:txBody>
                    <a:bodyPr/>
                    <a:lstStyle/>
                    <a:p>
                      <a:pPr>
                        <a:lnSpc>
                          <a:spcPts val="1000"/>
                        </a:lnSpc>
                        <a:spcAft>
                          <a:spcPts val="0"/>
                        </a:spcAft>
                      </a:pPr>
                      <a:r>
                        <a:rPr lang="en-US" sz="1400" dirty="0">
                          <a:solidFill>
                            <a:srgbClr val="003764"/>
                          </a:solidFill>
                        </a:rPr>
                        <a:t>  Pharma</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(17)</a:t>
                      </a:r>
                    </a:p>
                  </a:txBody>
                  <a:tcPr marL="108000" marR="54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r>
                        <a:rPr lang="en-ZA" sz="1400">
                          <a:solidFill>
                            <a:srgbClr val="003764"/>
                          </a:solidFill>
                        </a:rPr>
                        <a:t>3</a:t>
                      </a:r>
                    </a:p>
                  </a:txBody>
                  <a:tcPr marL="108000" marR="108000" marT="36000" marB="36000" anchor="ctr">
                    <a:noFill/>
                  </a:tcPr>
                </a:tc>
                <a:tc>
                  <a:txBody>
                    <a:bodyPr/>
                    <a:lstStyle/>
                    <a:p>
                      <a:pPr algn="r">
                        <a:lnSpc>
                          <a:spcPts val="1000"/>
                        </a:lnSpc>
                        <a:spcAft>
                          <a:spcPts val="0"/>
                        </a:spcAft>
                      </a:pPr>
                      <a:r>
                        <a:rPr lang="en-ZA" sz="1400" b="1">
                          <a:solidFill>
                            <a:srgbClr val="38A4A1"/>
                          </a:solidFill>
                        </a:rPr>
                        <a:t>(635%)</a:t>
                      </a:r>
                    </a:p>
                  </a:txBody>
                  <a:tcPr marL="108000" marR="54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r>
                        <a:rPr lang="en-ZA" sz="1400" dirty="0">
                          <a:solidFill>
                            <a:srgbClr val="003764"/>
                          </a:solidFill>
                        </a:rPr>
                        <a:t>(45)</a:t>
                      </a:r>
                    </a:p>
                  </a:txBody>
                  <a:tcPr marL="108000" marR="54000" marT="36000" marB="36000" anchor="ctr">
                    <a:noFill/>
                  </a:tcPr>
                </a:tc>
                <a:extLst>
                  <a:ext uri="{0D108BD9-81ED-4DB2-BD59-A6C34878D82A}">
                    <a16:rowId xmlns:a16="http://schemas.microsoft.com/office/drawing/2014/main" val="719590808"/>
                  </a:ext>
                </a:extLst>
              </a:tr>
              <a:tr h="216000">
                <a:tc>
                  <a:txBody>
                    <a:bodyPr/>
                    <a:lstStyle/>
                    <a:p>
                      <a:pPr>
                        <a:lnSpc>
                          <a:spcPts val="1000"/>
                        </a:lnSpc>
                        <a:spcAft>
                          <a:spcPts val="0"/>
                        </a:spcAft>
                      </a:pPr>
                      <a:r>
                        <a:rPr lang="en-US" sz="1400" dirty="0">
                          <a:solidFill>
                            <a:srgbClr val="003764"/>
                          </a:solidFill>
                        </a:rPr>
                        <a:t>  Medical</a:t>
                      </a:r>
                      <a:endParaRPr lang="en-ZA" sz="1400" dirty="0">
                        <a:solidFill>
                          <a:srgbClr val="003764"/>
                        </a:solidFill>
                      </a:endParaRP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214</a:t>
                      </a:r>
                    </a:p>
                  </a:txBody>
                  <a:tcPr marL="108000" marR="108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r>
                        <a:rPr lang="en-ZA" sz="1400">
                          <a:solidFill>
                            <a:srgbClr val="003764"/>
                          </a:solidFill>
                        </a:rPr>
                        <a:t>137</a:t>
                      </a:r>
                    </a:p>
                  </a:txBody>
                  <a:tcPr marL="108000" marR="108000" marT="36000" marB="36000" anchor="ctr">
                    <a:noFill/>
                  </a:tcPr>
                </a:tc>
                <a:tc>
                  <a:txBody>
                    <a:bodyPr/>
                    <a:lstStyle/>
                    <a:p>
                      <a:pPr algn="r">
                        <a:lnSpc>
                          <a:spcPts val="1000"/>
                        </a:lnSpc>
                        <a:spcAft>
                          <a:spcPts val="0"/>
                        </a:spcAft>
                      </a:pPr>
                      <a:r>
                        <a:rPr lang="en-ZA" sz="1400" b="1">
                          <a:solidFill>
                            <a:srgbClr val="38A4A1"/>
                          </a:solidFill>
                        </a:rPr>
                        <a:t>56%</a:t>
                      </a:r>
                    </a:p>
                  </a:txBody>
                  <a:tcPr marL="108000" marR="108000" marT="36000" marB="36000" anchor="c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noFill/>
                  </a:tcPr>
                </a:tc>
                <a:tc>
                  <a:txBody>
                    <a:bodyPr/>
                    <a:lstStyle/>
                    <a:p>
                      <a:pPr algn="r">
                        <a:lnSpc>
                          <a:spcPts val="1000"/>
                        </a:lnSpc>
                        <a:spcAft>
                          <a:spcPts val="0"/>
                        </a:spcAft>
                      </a:pPr>
                      <a:r>
                        <a:rPr lang="en-ZA" sz="1400" dirty="0">
                          <a:solidFill>
                            <a:srgbClr val="003764"/>
                          </a:solidFill>
                        </a:rPr>
                        <a:t>143</a:t>
                      </a:r>
                    </a:p>
                  </a:txBody>
                  <a:tcPr marL="108000" marR="108000" marT="36000" marB="36000" anchor="ctr">
                    <a:noFill/>
                  </a:tcPr>
                </a:tc>
                <a:extLst>
                  <a:ext uri="{0D108BD9-81ED-4DB2-BD59-A6C34878D82A}">
                    <a16:rowId xmlns:a16="http://schemas.microsoft.com/office/drawing/2014/main" val="4293983891"/>
                  </a:ext>
                </a:extLst>
              </a:tr>
              <a:tr h="216000">
                <a:tc>
                  <a:txBody>
                    <a:bodyPr/>
                    <a:lstStyle/>
                    <a:p>
                      <a:pPr>
                        <a:lnSpc>
                          <a:spcPts val="1000"/>
                        </a:lnSpc>
                        <a:spcAft>
                          <a:spcPts val="0"/>
                        </a:spcAft>
                      </a:pPr>
                      <a:r>
                        <a:rPr lang="en-US" sz="1400" dirty="0">
                          <a:solidFill>
                            <a:srgbClr val="003764"/>
                          </a:solidFill>
                        </a:rPr>
                        <a:t> </a:t>
                      </a:r>
                      <a:r>
                        <a:rPr lang="en-ZA" sz="1400" dirty="0">
                          <a:solidFill>
                            <a:srgbClr val="003764"/>
                          </a:solidFill>
                        </a:rPr>
                        <a:t> Consumer Health</a:t>
                      </a:r>
                    </a:p>
                  </a:txBody>
                  <a:tcPr marL="108000" marR="108000" marT="36000" marB="36000" anchor="ctr">
                    <a:lnR w="12700" cmpd="sng">
                      <a:noFill/>
                    </a:lnR>
                    <a:noFill/>
                  </a:tcPr>
                </a:tc>
                <a:tc>
                  <a:txBody>
                    <a:bodyPr/>
                    <a:lstStyle/>
                    <a:p>
                      <a:pPr algn="r">
                        <a:lnSpc>
                          <a:spcPts val="1000"/>
                        </a:lnSpc>
                        <a:spcAft>
                          <a:spcPts val="0"/>
                        </a:spcAft>
                      </a:pPr>
                      <a:r>
                        <a:rPr lang="en-ZA" sz="1400" dirty="0">
                          <a:solidFill>
                            <a:srgbClr val="003764"/>
                          </a:solidFill>
                        </a:rPr>
                        <a:t>34</a:t>
                      </a:r>
                    </a:p>
                  </a:txBody>
                  <a:tcPr marL="108000" marR="108000" marT="36000" marB="36000" anchor="ctr">
                    <a:lnL w="12700" cmpd="sng">
                      <a:noFill/>
                    </a:lnL>
                    <a:lnR w="12700" cmpd="sng">
                      <a:noFill/>
                    </a:lnR>
                    <a:lnT w="12700" cap="flat" cmpd="sng" algn="ctr">
                      <a:noFill/>
                      <a:prstDash val="solid"/>
                      <a:round/>
                      <a:headEnd type="none" w="med" len="med"/>
                      <a:tailEnd type="none" w="med" len="med"/>
                    </a:lnT>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noFill/>
                  </a:tcPr>
                </a:tc>
                <a:tc>
                  <a:txBody>
                    <a:bodyPr/>
                    <a:lstStyle/>
                    <a:p>
                      <a:pPr algn="r">
                        <a:lnSpc>
                          <a:spcPts val="1000"/>
                        </a:lnSpc>
                        <a:spcAft>
                          <a:spcPts val="0"/>
                        </a:spcAft>
                      </a:pPr>
                      <a:r>
                        <a:rPr lang="en-ZA" sz="1400" kern="1200">
                          <a:solidFill>
                            <a:srgbClr val="003764"/>
                          </a:solidFill>
                          <a:latin typeface="+mn-lt"/>
                          <a:ea typeface="+mn-ea"/>
                          <a:cs typeface="+mn-cs"/>
                        </a:rPr>
                        <a:t>40</a:t>
                      </a:r>
                    </a:p>
                  </a:txBody>
                  <a:tcPr marL="108000" marR="108000" marT="36000" marB="36000" anchor="ctr">
                    <a:lnR w="12700" cmpd="sng">
                      <a:noFill/>
                    </a:lnR>
                    <a:lnB w="6350" cap="flat" cmpd="sng" algn="ctr">
                      <a:solidFill>
                        <a:srgbClr val="003764"/>
                      </a:solidFill>
                      <a:prstDash val="solid"/>
                      <a:round/>
                      <a:headEnd type="none" w="med" len="med"/>
                      <a:tailEnd type="none" w="med" len="med"/>
                    </a:lnB>
                    <a:noFill/>
                  </a:tcPr>
                </a:tc>
                <a:tc>
                  <a:txBody>
                    <a:bodyPr/>
                    <a:lstStyle/>
                    <a:p>
                      <a:pPr algn="r">
                        <a:lnSpc>
                          <a:spcPts val="1000"/>
                        </a:lnSpc>
                        <a:spcAft>
                          <a:spcPts val="0"/>
                        </a:spcAft>
                      </a:pPr>
                      <a:r>
                        <a:rPr lang="en-ZA" sz="1400" b="1">
                          <a:solidFill>
                            <a:srgbClr val="38A4A1"/>
                          </a:solidFill>
                        </a:rPr>
                        <a:t>(14%)</a:t>
                      </a:r>
                    </a:p>
                  </a:txBody>
                  <a:tcPr marL="108000" marR="54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spcAft>
                          <a:spcPts val="0"/>
                        </a:spcAft>
                      </a:pPr>
                      <a:endParaRPr lang="en-ZA" sz="1400">
                        <a:solidFill>
                          <a:srgbClr val="003764"/>
                        </a:solidFill>
                      </a:endParaRPr>
                    </a:p>
                  </a:txBody>
                  <a:tcPr marL="108000" marR="108000" marT="36000" marB="36000" anchor="ctr">
                    <a:lnL w="12700" cmpd="sng">
                      <a:noFill/>
                    </a:lnL>
                    <a:lnR w="12700" cmpd="sng">
                      <a:noFill/>
                    </a:lnR>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000"/>
                        </a:lnSpc>
                        <a:spcAft>
                          <a:spcPts val="0"/>
                        </a:spcAft>
                      </a:pPr>
                      <a:r>
                        <a:rPr lang="en-ZA" sz="1400" kern="1200" dirty="0">
                          <a:solidFill>
                            <a:srgbClr val="003764"/>
                          </a:solidFill>
                          <a:latin typeface="+mn-lt"/>
                          <a:ea typeface="+mn-ea"/>
                          <a:cs typeface="+mn-cs"/>
                        </a:rPr>
                        <a:t>59</a:t>
                      </a:r>
                    </a:p>
                  </a:txBody>
                  <a:tcPr marL="108000" marR="108000" marT="36000" marB="36000" anchor="ctr">
                    <a:lnL w="12700" cmpd="sng">
                      <a:noFill/>
                    </a:lnL>
                    <a:lnR w="12700" cmpd="sng">
                      <a:noFill/>
                    </a:lnR>
                    <a:lnB w="6350" cap="flat" cmpd="sng" algn="ctr">
                      <a:solidFill>
                        <a:srgbClr val="0037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4377788"/>
                  </a:ext>
                </a:extLst>
              </a:tr>
              <a:tr h="216000">
                <a:tc>
                  <a:txBody>
                    <a:bodyPr/>
                    <a:lstStyle/>
                    <a:p>
                      <a:pPr>
                        <a:lnSpc>
                          <a:spcPts val="1400"/>
                        </a:lnSpc>
                        <a:spcAft>
                          <a:spcPts val="0"/>
                        </a:spcAft>
                      </a:pPr>
                      <a:r>
                        <a:rPr lang="en-US" sz="1400" b="1" dirty="0">
                          <a:solidFill>
                            <a:srgbClr val="003764"/>
                          </a:solidFill>
                        </a:rPr>
                        <a:t>Total South Africa - </a:t>
                      </a:r>
                      <a:r>
                        <a:rPr lang="en-US" sz="1400" b="1" dirty="0" err="1">
                          <a:solidFill>
                            <a:srgbClr val="003764"/>
                          </a:solidFill>
                        </a:rPr>
                        <a:t>R’m</a:t>
                      </a:r>
                      <a:endParaRPr lang="en-ZA" sz="1400" b="1" dirty="0">
                        <a:solidFill>
                          <a:srgbClr val="003764"/>
                        </a:solidFill>
                      </a:endParaRPr>
                    </a:p>
                  </a:txBody>
                  <a:tcPr marL="108000" marR="108000" marT="36000" marB="36000" anchor="ctr">
                    <a:lnR w="12700" cmpd="sng">
                      <a:noFill/>
                    </a:lnR>
                    <a:noFill/>
                  </a:tcPr>
                </a:tc>
                <a:tc>
                  <a:txBody>
                    <a:bodyPr/>
                    <a:lstStyle/>
                    <a:p>
                      <a:pPr algn="r">
                        <a:lnSpc>
                          <a:spcPts val="1400"/>
                        </a:lnSpc>
                        <a:spcAft>
                          <a:spcPts val="0"/>
                        </a:spcAft>
                      </a:pPr>
                      <a:r>
                        <a:rPr lang="en-ZA" sz="1400" b="1" dirty="0">
                          <a:solidFill>
                            <a:srgbClr val="003764"/>
                          </a:solidFill>
                        </a:rPr>
                        <a:t>231</a:t>
                      </a:r>
                    </a:p>
                  </a:txBody>
                  <a:tcPr marL="108000" marR="108000" marT="36000" marB="36000" anchor="ctr">
                    <a:lnL w="12700" cmpd="sng">
                      <a:noFill/>
                    </a:lnL>
                    <a:lnR w="12700" cmpd="sng">
                      <a:noFill/>
                    </a:lnR>
                    <a:lnT w="6350" cap="flat" cmpd="sng" algn="ctr">
                      <a:solidFill>
                        <a:srgbClr val="00376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a:solidFill>
                          <a:srgbClr val="003764"/>
                        </a:solidFill>
                      </a:endParaRPr>
                    </a:p>
                  </a:txBody>
                  <a:tcPr marL="108000" marR="108000" marT="36000" marB="36000" anchor="ctr">
                    <a:lnL w="12700" cmpd="sng">
                      <a:noFill/>
                    </a:lnL>
                    <a:noFill/>
                  </a:tcPr>
                </a:tc>
                <a:tc>
                  <a:txBody>
                    <a:bodyPr/>
                    <a:lstStyle/>
                    <a:p>
                      <a:pPr marL="0" algn="r" defTabSz="914400" rtl="0" eaLnBrk="1" latinLnBrk="0" hangingPunct="1">
                        <a:lnSpc>
                          <a:spcPts val="1400"/>
                        </a:lnSpc>
                        <a:spcAft>
                          <a:spcPts val="0"/>
                        </a:spcAft>
                      </a:pPr>
                      <a:r>
                        <a:rPr lang="en-ZA" sz="1400" b="1" kern="1200">
                          <a:solidFill>
                            <a:srgbClr val="003764"/>
                          </a:solidFill>
                          <a:latin typeface="+mn-lt"/>
                          <a:ea typeface="+mn-ea"/>
                          <a:cs typeface="+mn-cs"/>
                        </a:rPr>
                        <a:t>180</a:t>
                      </a:r>
                    </a:p>
                  </a:txBody>
                  <a:tcPr marL="108000" marR="108000" marT="36000" marB="36000" anchor="ctr">
                    <a:lnT w="6350" cap="flat" cmpd="sng" algn="ctr">
                      <a:solidFill>
                        <a:srgbClr val="003764"/>
                      </a:solidFill>
                      <a:prstDash val="solid"/>
                      <a:round/>
                      <a:headEnd type="none" w="med" len="med"/>
                      <a:tailEnd type="none" w="med" len="med"/>
                    </a:lnT>
                    <a:noFill/>
                  </a:tcPr>
                </a:tc>
                <a:tc>
                  <a:txBody>
                    <a:bodyPr/>
                    <a:lstStyle/>
                    <a:p>
                      <a:pPr algn="r">
                        <a:lnSpc>
                          <a:spcPts val="1400"/>
                        </a:lnSpc>
                        <a:spcAft>
                          <a:spcPts val="0"/>
                        </a:spcAft>
                      </a:pPr>
                      <a:r>
                        <a:rPr lang="en-ZA" sz="1400" b="1" kern="1200">
                          <a:solidFill>
                            <a:srgbClr val="38A4A1"/>
                          </a:solidFill>
                          <a:latin typeface="+mn-lt"/>
                          <a:ea typeface="+mn-ea"/>
                          <a:cs typeface="+mn-cs"/>
                        </a:rPr>
                        <a:t>28%</a:t>
                      </a:r>
                    </a:p>
                  </a:txBody>
                  <a:tcPr marL="108000" marR="108000" marT="36000" marB="36000" anchor="ctr">
                    <a:lnT w="6350" cap="flat" cmpd="sng" algn="ctr">
                      <a:noFill/>
                      <a:prstDash val="solid"/>
                      <a:round/>
                      <a:headEnd type="none" w="med" len="med"/>
                      <a:tailEnd type="none" w="med" len="med"/>
                    </a:lnT>
                    <a:lnB w="12700" cmpd="sng">
                      <a:noFill/>
                    </a:lnB>
                    <a:noFill/>
                  </a:tcPr>
                </a:tc>
                <a:tc>
                  <a:txBody>
                    <a:bodyPr/>
                    <a:lstStyle/>
                    <a:p>
                      <a:pPr algn="r">
                        <a:lnSpc>
                          <a:spcPts val="1400"/>
                        </a:lnSpc>
                        <a:spcAft>
                          <a:spcPts val="0"/>
                        </a:spcAft>
                      </a:pPr>
                      <a:endParaRPr lang="en-ZA" sz="1400" b="1">
                        <a:solidFill>
                          <a:srgbClr val="003764"/>
                        </a:solidFill>
                      </a:endParaRPr>
                    </a:p>
                  </a:txBody>
                  <a:tcPr marL="108000" marR="108000" marT="36000" marB="36000" anchor="ctr">
                    <a:lnT w="6350" cap="flat" cmpd="sng" algn="ctr">
                      <a:noFill/>
                      <a:prstDash val="solid"/>
                      <a:round/>
                      <a:headEnd type="none" w="med" len="med"/>
                      <a:tailEnd type="none" w="med" len="med"/>
                    </a:lnT>
                    <a:lnB w="12700" cmpd="sng">
                      <a:noFill/>
                    </a:lnB>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157</a:t>
                      </a:r>
                    </a:p>
                  </a:txBody>
                  <a:tcPr marL="108000" marR="108000" marT="36000" marB="36000" anchor="ctr">
                    <a:lnT w="6350" cap="flat" cmpd="sng" algn="ctr">
                      <a:solidFill>
                        <a:srgbClr val="003764"/>
                      </a:solidFill>
                      <a:prstDash val="solid"/>
                      <a:round/>
                      <a:headEnd type="none" w="med" len="med"/>
                      <a:tailEnd type="none" w="med" len="med"/>
                    </a:lnT>
                    <a:lnB w="12700" cmpd="sng">
                      <a:noFill/>
                    </a:lnB>
                    <a:noFill/>
                  </a:tcPr>
                </a:tc>
                <a:extLst>
                  <a:ext uri="{0D108BD9-81ED-4DB2-BD59-A6C34878D82A}">
                    <a16:rowId xmlns:a16="http://schemas.microsoft.com/office/drawing/2014/main" val="1040770"/>
                  </a:ext>
                </a:extLst>
              </a:tr>
              <a:tr h="216000">
                <a:tc>
                  <a:txBody>
                    <a:bodyPr/>
                    <a:lstStyle/>
                    <a:p>
                      <a:pPr>
                        <a:lnSpc>
                          <a:spcPct val="20000"/>
                        </a:lnSpc>
                        <a:spcAft>
                          <a:spcPts val="0"/>
                        </a:spcAft>
                      </a:pPr>
                      <a:r>
                        <a:rPr lang="en-ZA" sz="1400" b="0" dirty="0">
                          <a:solidFill>
                            <a:srgbClr val="003764"/>
                          </a:solidFill>
                        </a:rPr>
                        <a:t>Group head office costs</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(67)</a:t>
                      </a:r>
                    </a:p>
                  </a:txBody>
                  <a:tcPr marL="108000" marR="54000" marT="36000" marB="3600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(55)</a:t>
                      </a:r>
                    </a:p>
                  </a:txBody>
                  <a:tcPr marL="108000" marR="54000" marT="36000" marB="36000" anchor="b">
                    <a:lnR w="12700" cmpd="sng">
                      <a:noFill/>
                    </a:lnR>
                    <a:lnB w="9525" cap="flat" cmpd="sng" algn="ctr">
                      <a:solidFill>
                        <a:schemeClr val="tx1"/>
                      </a:solidFill>
                      <a:prstDash val="solid"/>
                      <a:round/>
                      <a:headEnd type="none" w="med" len="med"/>
                      <a:tailEnd type="none" w="med" len="med"/>
                    </a:lnB>
                    <a:noFill/>
                  </a:tcPr>
                </a:tc>
                <a:tc>
                  <a:txBody>
                    <a:bodyPr/>
                    <a:lstStyle/>
                    <a:p>
                      <a:pPr marL="0" algn="r" defTabSz="513064" rtl="0" eaLnBrk="1" latinLnBrk="0" hangingPunct="1">
                        <a:lnSpc>
                          <a:spcPts val="1400"/>
                        </a:lnSpc>
                        <a:spcAft>
                          <a:spcPts val="0"/>
                        </a:spcAft>
                      </a:pPr>
                      <a:r>
                        <a:rPr lang="en-ZA" sz="1400" b="1" kern="1200">
                          <a:solidFill>
                            <a:srgbClr val="38A4A1"/>
                          </a:solidFill>
                          <a:latin typeface="+mn-lt"/>
                          <a:ea typeface="+mn-ea"/>
                          <a:cs typeface="+mn-cs"/>
                        </a:rPr>
                        <a:t>21%</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1" dirty="0">
                          <a:solidFill>
                            <a:srgbClr val="003764"/>
                          </a:solidFill>
                        </a:rPr>
                        <a:t>(140)</a:t>
                      </a:r>
                    </a:p>
                  </a:txBody>
                  <a:tcPr marL="108000" marR="54000" marT="36000" marB="36000" anchor="b">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5897104"/>
                  </a:ext>
                </a:extLst>
              </a:tr>
              <a:tr h="216000">
                <a:tc>
                  <a:txBody>
                    <a:bodyPr/>
                    <a:lstStyle/>
                    <a:p>
                      <a:pPr>
                        <a:lnSpc>
                          <a:spcPct val="20000"/>
                        </a:lnSpc>
                        <a:spcAft>
                          <a:spcPts val="0"/>
                        </a:spcAft>
                      </a:pPr>
                      <a:r>
                        <a:rPr lang="en-ZA" sz="1400" b="1" dirty="0">
                          <a:solidFill>
                            <a:srgbClr val="003764"/>
                          </a:solidFill>
                        </a:rPr>
                        <a:t>Total continuing operations – </a:t>
                      </a:r>
                      <a:r>
                        <a:rPr lang="en-ZA" sz="1400" b="1" dirty="0" err="1">
                          <a:solidFill>
                            <a:srgbClr val="003764"/>
                          </a:solidFill>
                        </a:rPr>
                        <a:t>R’m</a:t>
                      </a:r>
                      <a:endParaRPr lang="en-ZA" sz="1400" b="1" dirty="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r>
                        <a:rPr lang="en-ZA" sz="1400" b="1" dirty="0">
                          <a:solidFill>
                            <a:srgbClr val="003764"/>
                          </a:solidFill>
                        </a:rPr>
                        <a:t>794</a:t>
                      </a:r>
                    </a:p>
                  </a:txBody>
                  <a:tcPr marL="108000" marR="108000" marT="36000" marB="36000" anchor="b">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1">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1">
                          <a:solidFill>
                            <a:srgbClr val="003764"/>
                          </a:solidFill>
                        </a:rPr>
                        <a:t>529</a:t>
                      </a:r>
                    </a:p>
                  </a:txBody>
                  <a:tcPr marL="108000" marR="108000" marT="36000" marB="36000" anchor="b">
                    <a:lnR w="12700" cmpd="sng">
                      <a:noFill/>
                    </a:lnR>
                    <a:lnT w="9525" cap="flat" cmpd="sng" algn="ctr">
                      <a:solidFill>
                        <a:schemeClr val="tx1"/>
                      </a:solidFill>
                      <a:prstDash val="solid"/>
                      <a:round/>
                      <a:headEnd type="none" w="med" len="med"/>
                      <a:tailEnd type="none" w="med" len="med"/>
                    </a:lnT>
                    <a:noFill/>
                  </a:tcPr>
                </a:tc>
                <a:tc>
                  <a:txBody>
                    <a:bodyPr/>
                    <a:lstStyle/>
                    <a:p>
                      <a:pPr marL="0" algn="r" defTabSz="513064" rtl="0" eaLnBrk="1" latinLnBrk="0" hangingPunct="1">
                        <a:lnSpc>
                          <a:spcPts val="1400"/>
                        </a:lnSpc>
                        <a:spcAft>
                          <a:spcPts val="0"/>
                        </a:spcAft>
                      </a:pPr>
                      <a:r>
                        <a:rPr lang="en-ZA" sz="1400" b="1" kern="1200">
                          <a:solidFill>
                            <a:srgbClr val="38A4A1"/>
                          </a:solidFill>
                          <a:latin typeface="+mn-lt"/>
                          <a:ea typeface="+mn-ea"/>
                          <a:cs typeface="+mn-cs"/>
                        </a:rPr>
                        <a:t>50%</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1" dirty="0">
                          <a:solidFill>
                            <a:srgbClr val="003764"/>
                          </a:solidFill>
                        </a:rPr>
                        <a:t>1 057</a:t>
                      </a:r>
                    </a:p>
                  </a:txBody>
                  <a:tcPr marL="108000" marR="108000" marT="36000" marB="36000" anchor="b">
                    <a:lnL w="12700" cmpd="sng">
                      <a:noFill/>
                    </a:lnL>
                    <a:lnR w="12700" cmpd="sng">
                      <a:noFill/>
                    </a:lnR>
                    <a:lnT w="952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362676"/>
                  </a:ext>
                </a:extLst>
              </a:tr>
              <a:tr h="216000">
                <a:tc>
                  <a:txBody>
                    <a:bodyPr/>
                    <a:lstStyle/>
                    <a:p>
                      <a:pPr>
                        <a:lnSpc>
                          <a:spcPct val="20000"/>
                        </a:lnSpc>
                        <a:spcAft>
                          <a:spcPts val="0"/>
                        </a:spcAft>
                      </a:pPr>
                      <a:r>
                        <a:rPr lang="en-ZA" sz="1400" b="0" u="sng" dirty="0">
                          <a:solidFill>
                            <a:srgbClr val="003764"/>
                          </a:solidFill>
                        </a:rPr>
                        <a:t>Discontinued operations</a:t>
                      </a:r>
                    </a:p>
                  </a:txBody>
                  <a:tcPr marL="108000" marR="108000" marT="36000" marB="36000" anchor="b">
                    <a:lnR w="12700" cmpd="sng">
                      <a:noFill/>
                    </a:lnR>
                    <a:noFill/>
                  </a:tcPr>
                </a:tc>
                <a:tc>
                  <a:txBody>
                    <a:bodyPr/>
                    <a:lstStyle/>
                    <a:p>
                      <a:pPr algn="r">
                        <a:lnSpc>
                          <a:spcPct val="20000"/>
                        </a:lnSpc>
                        <a:spcAft>
                          <a:spcPts val="0"/>
                        </a:spcAft>
                      </a:pPr>
                      <a:endParaRPr lang="en-ZA" sz="1400" b="0"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dirty="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4551332"/>
                  </a:ext>
                </a:extLst>
              </a:tr>
              <a:tr h="216000">
                <a:tc>
                  <a:txBody>
                    <a:bodyPr/>
                    <a:lstStyle/>
                    <a:p>
                      <a:pPr>
                        <a:lnSpc>
                          <a:spcPct val="20000"/>
                        </a:lnSpc>
                        <a:spcAft>
                          <a:spcPts val="0"/>
                        </a:spcAft>
                      </a:pPr>
                      <a:r>
                        <a:rPr lang="en-ZA" sz="1400" b="0" dirty="0" err="1">
                          <a:solidFill>
                            <a:srgbClr val="003764"/>
                          </a:solidFill>
                        </a:rPr>
                        <a:t>Scitec</a:t>
                      </a:r>
                      <a:r>
                        <a:rPr lang="en-ZA" sz="1200" b="0" dirty="0">
                          <a:solidFill>
                            <a:srgbClr val="003764"/>
                          </a:solidFill>
                        </a:rPr>
                        <a:t> – completed Jul 2020</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19</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19</a:t>
                      </a:r>
                    </a:p>
                  </a:txBody>
                  <a:tcPr marL="108000" marR="108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dirty="0">
                          <a:solidFill>
                            <a:srgbClr val="003764"/>
                          </a:solidFill>
                        </a:rPr>
                        <a:t>61</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677886"/>
                  </a:ext>
                </a:extLst>
              </a:tr>
              <a:tr h="216000">
                <a:tc>
                  <a:txBody>
                    <a:bodyPr/>
                    <a:lstStyle/>
                    <a:p>
                      <a:pPr>
                        <a:lnSpc>
                          <a:spcPct val="20000"/>
                        </a:lnSpc>
                        <a:spcAft>
                          <a:spcPts val="0"/>
                        </a:spcAft>
                      </a:pPr>
                      <a:r>
                        <a:rPr lang="en-ZA" sz="1400" b="0" dirty="0">
                          <a:solidFill>
                            <a:srgbClr val="003764"/>
                          </a:solidFill>
                        </a:rPr>
                        <a:t>Direct Selling</a:t>
                      </a:r>
                      <a:r>
                        <a:rPr lang="en-ZA" sz="1200" b="0" dirty="0">
                          <a:solidFill>
                            <a:srgbClr val="003764"/>
                          </a:solidFill>
                        </a:rPr>
                        <a:t> – completed Aug 2020</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(3)</a:t>
                      </a: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(6)</a:t>
                      </a:r>
                    </a:p>
                  </a:txBody>
                  <a:tcPr marL="108000" marR="54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dirty="0">
                          <a:solidFill>
                            <a:srgbClr val="003764"/>
                          </a:solidFill>
                        </a:rPr>
                        <a:t>(24)</a:t>
                      </a: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3975781"/>
                  </a:ext>
                </a:extLst>
              </a:tr>
              <a:tr h="216000">
                <a:tc>
                  <a:txBody>
                    <a:bodyPr/>
                    <a:lstStyle/>
                    <a:p>
                      <a:pPr>
                        <a:lnSpc>
                          <a:spcPct val="20000"/>
                        </a:lnSpc>
                        <a:spcAft>
                          <a:spcPts val="0"/>
                        </a:spcAft>
                      </a:pPr>
                      <a:r>
                        <a:rPr lang="en-ZA" sz="1400" b="0" dirty="0">
                          <a:solidFill>
                            <a:srgbClr val="003764"/>
                          </a:solidFill>
                        </a:rPr>
                        <a:t>Animal Health</a:t>
                      </a:r>
                      <a:r>
                        <a:rPr lang="en-ZA" sz="1200" b="0" dirty="0">
                          <a:solidFill>
                            <a:srgbClr val="003764"/>
                          </a:solidFill>
                        </a:rPr>
                        <a:t> – in progress</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76</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63</a:t>
                      </a:r>
                    </a:p>
                  </a:txBody>
                  <a:tcPr marL="108000" marR="108000" marT="36000" marB="36000" anchor="b">
                    <a:lnR w="12700" cmpd="sng">
                      <a:noFill/>
                    </a:lnR>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dirty="0">
                          <a:solidFill>
                            <a:srgbClr val="003764"/>
                          </a:solidFill>
                        </a:rPr>
                        <a:t>125</a:t>
                      </a: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825006"/>
                  </a:ext>
                </a:extLst>
              </a:tr>
              <a:tr h="216000">
                <a:tc>
                  <a:txBody>
                    <a:bodyPr/>
                    <a:lstStyle/>
                    <a:p>
                      <a:pPr>
                        <a:lnSpc>
                          <a:spcPct val="20000"/>
                        </a:lnSpc>
                        <a:spcAft>
                          <a:spcPts val="0"/>
                        </a:spcAft>
                      </a:pPr>
                      <a:r>
                        <a:rPr lang="en-ZA" sz="1400" b="0" dirty="0">
                          <a:solidFill>
                            <a:srgbClr val="003764"/>
                          </a:solidFill>
                        </a:rPr>
                        <a:t>Biosciences</a:t>
                      </a:r>
                      <a:r>
                        <a:rPr lang="en-ZA" sz="1200" b="0" dirty="0">
                          <a:solidFill>
                            <a:srgbClr val="003764"/>
                          </a:solidFill>
                        </a:rPr>
                        <a:t> – in progress</a:t>
                      </a:r>
                    </a:p>
                  </a:txBody>
                  <a:tcPr marL="108000" marR="108000" marT="36000" marB="36000" anchor="b">
                    <a:lnR w="12700" cmpd="sng">
                      <a:noFill/>
                    </a:lnR>
                    <a:noFill/>
                  </a:tcPr>
                </a:tc>
                <a:tc>
                  <a:txBody>
                    <a:bodyPr/>
                    <a:lstStyle/>
                    <a:p>
                      <a:pPr algn="r">
                        <a:lnSpc>
                          <a:spcPct val="20000"/>
                        </a:lnSpc>
                        <a:spcAft>
                          <a:spcPts val="0"/>
                        </a:spcAft>
                      </a:pPr>
                      <a:r>
                        <a:rPr lang="en-ZA" sz="1400" b="0" dirty="0">
                          <a:solidFill>
                            <a:srgbClr val="003764"/>
                          </a:solidFill>
                        </a:rPr>
                        <a:t>42</a:t>
                      </a:r>
                    </a:p>
                  </a:txBody>
                  <a:tcPr marL="108000" marR="108000" marT="36000" marB="36000" anchor="b">
                    <a:lnL w="12700" cmpd="sng">
                      <a:noFill/>
                    </a:lnL>
                    <a:lnR w="12700" cmpd="sng">
                      <a:noFill/>
                    </a:lnR>
                    <a:lnT w="12700" cmpd="sng">
                      <a:noFill/>
                    </a:lnT>
                    <a:lnB w="635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0">
                        <a:solidFill>
                          <a:srgbClr val="003764"/>
                        </a:solidFill>
                      </a:endParaRPr>
                    </a:p>
                  </a:txBody>
                  <a:tcPr marL="108000" marR="54000" marT="36000" marB="36000" anchor="b">
                    <a:lnL w="12700" cmpd="sng">
                      <a:noFill/>
                    </a:lnL>
                    <a:noFill/>
                  </a:tcPr>
                </a:tc>
                <a:tc>
                  <a:txBody>
                    <a:bodyPr/>
                    <a:lstStyle/>
                    <a:p>
                      <a:pPr algn="r">
                        <a:lnSpc>
                          <a:spcPct val="20000"/>
                        </a:lnSpc>
                        <a:spcAft>
                          <a:spcPts val="0"/>
                        </a:spcAft>
                      </a:pPr>
                      <a:r>
                        <a:rPr lang="en-ZA" sz="1400" b="0">
                          <a:solidFill>
                            <a:srgbClr val="003764"/>
                          </a:solidFill>
                        </a:rPr>
                        <a:t>13</a:t>
                      </a:r>
                    </a:p>
                  </a:txBody>
                  <a:tcPr marL="108000" marR="108000" marT="36000" marB="36000" anchor="b">
                    <a:lnR w="12700" cmpd="sng">
                      <a:noFill/>
                    </a:lnR>
                    <a:lnB w="6350" cap="flat" cmpd="sng" algn="ctr">
                      <a:solidFill>
                        <a:srgbClr val="173963"/>
                      </a:solidFill>
                      <a:prstDash val="solid"/>
                      <a:round/>
                      <a:headEnd type="none" w="med" len="med"/>
                      <a:tailEnd type="none" w="med" len="med"/>
                    </a:lnB>
                    <a:noFill/>
                  </a:tcPr>
                </a:tc>
                <a:tc>
                  <a:txBody>
                    <a:bodyPr/>
                    <a:lstStyle/>
                    <a:p>
                      <a:pPr algn="r">
                        <a:lnSpc>
                          <a:spcPct val="20000"/>
                        </a:lnSpc>
                        <a:spcAft>
                          <a:spcPts val="0"/>
                        </a:spcAft>
                      </a:pPr>
                      <a:endParaRPr lang="en-ZA" sz="1400" b="0">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0" dirty="0">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0" dirty="0">
                          <a:solidFill>
                            <a:srgbClr val="003764"/>
                          </a:solidFill>
                        </a:rPr>
                        <a:t>18</a:t>
                      </a:r>
                    </a:p>
                  </a:txBody>
                  <a:tcPr marL="108000" marR="108000" marT="36000" marB="36000" anchor="b">
                    <a:lnL w="12700" cmpd="sng">
                      <a:noFill/>
                    </a:lnL>
                    <a:lnR w="12700" cmpd="sng">
                      <a:noFill/>
                    </a:lnR>
                    <a:lnT w="12700" cmpd="sng">
                      <a:noFill/>
                    </a:lnT>
                    <a:lnB w="6350"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0497820"/>
                  </a:ext>
                </a:extLst>
              </a:tr>
              <a:tr h="216000">
                <a:tc>
                  <a:txBody>
                    <a:bodyPr/>
                    <a:lstStyle/>
                    <a:p>
                      <a:pPr>
                        <a:lnSpc>
                          <a:spcPct val="20000"/>
                        </a:lnSpc>
                        <a:spcAft>
                          <a:spcPts val="0"/>
                        </a:spcAft>
                      </a:pPr>
                      <a:r>
                        <a:rPr lang="en-ZA" sz="1400" b="1" dirty="0">
                          <a:solidFill>
                            <a:srgbClr val="003764"/>
                          </a:solidFill>
                        </a:rPr>
                        <a:t>Total discontinued operations – </a:t>
                      </a:r>
                      <a:r>
                        <a:rPr lang="en-ZA" sz="1400" b="1" dirty="0" err="1">
                          <a:solidFill>
                            <a:srgbClr val="003764"/>
                          </a:solidFill>
                        </a:rPr>
                        <a:t>R’m</a:t>
                      </a:r>
                      <a:endParaRPr lang="en-ZA" sz="1400" b="1" dirty="0">
                        <a:solidFill>
                          <a:srgbClr val="003764"/>
                        </a:solidFill>
                      </a:endParaRPr>
                    </a:p>
                  </a:txBody>
                  <a:tcPr marL="108000" marR="108000" marT="36000" marB="36000" anchor="b">
                    <a:lnR w="12700" cmpd="sng">
                      <a:noFill/>
                    </a:lnR>
                    <a:noFill/>
                  </a:tcPr>
                </a:tc>
                <a:tc>
                  <a:txBody>
                    <a:bodyPr/>
                    <a:lstStyle/>
                    <a:p>
                      <a:pPr algn="r">
                        <a:lnSpc>
                          <a:spcPct val="20000"/>
                        </a:lnSpc>
                        <a:spcAft>
                          <a:spcPts val="0"/>
                        </a:spcAft>
                      </a:pPr>
                      <a:r>
                        <a:rPr lang="en-ZA" sz="1400" b="1" dirty="0">
                          <a:solidFill>
                            <a:srgbClr val="003764"/>
                          </a:solidFill>
                        </a:rPr>
                        <a:t>134</a:t>
                      </a:r>
                    </a:p>
                  </a:txBody>
                  <a:tcPr marL="108000" marR="108000" marT="36000" marB="36000" anchor="b">
                    <a:lnL w="12700" cmpd="sng">
                      <a:noFill/>
                    </a:lnL>
                    <a:lnR w="12700" cmpd="sng">
                      <a:noFill/>
                    </a:lnR>
                    <a:lnT w="6350" cap="flat" cmpd="sng" algn="ctr">
                      <a:solidFill>
                        <a:srgbClr val="173963"/>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ct val="20000"/>
                        </a:lnSpc>
                        <a:spcAft>
                          <a:spcPts val="0"/>
                        </a:spcAft>
                      </a:pPr>
                      <a:endParaRPr lang="en-ZA" sz="1400" b="1" dirty="0">
                        <a:solidFill>
                          <a:srgbClr val="003764"/>
                        </a:solidFill>
                      </a:endParaRPr>
                    </a:p>
                  </a:txBody>
                  <a:tcPr marL="108000" marR="54000" marT="36000" marB="36000" anchor="b">
                    <a:lnL w="12700" cmpd="sng">
                      <a:noFill/>
                    </a:lnL>
                    <a:lnR w="12700" cmpd="sng">
                      <a:noFill/>
                    </a:lnR>
                    <a:noFill/>
                  </a:tcPr>
                </a:tc>
                <a:tc>
                  <a:txBody>
                    <a:bodyPr/>
                    <a:lstStyle/>
                    <a:p>
                      <a:pPr algn="r">
                        <a:lnSpc>
                          <a:spcPct val="20000"/>
                        </a:lnSpc>
                        <a:spcAft>
                          <a:spcPts val="0"/>
                        </a:spcAft>
                      </a:pPr>
                      <a:r>
                        <a:rPr lang="en-ZA" sz="1400" b="1" dirty="0">
                          <a:solidFill>
                            <a:srgbClr val="003764"/>
                          </a:solidFill>
                        </a:rPr>
                        <a:t>89</a:t>
                      </a:r>
                    </a:p>
                  </a:txBody>
                  <a:tcPr marL="108000" marR="108000" marT="36000" marB="36000" anchor="b">
                    <a:lnL w="12700" cmpd="sng">
                      <a:noFill/>
                    </a:lnL>
                    <a:lnR w="12700" cmpd="sng">
                      <a:noFill/>
                    </a:lnR>
                    <a:lnT w="6350" cap="flat" cmpd="sng" algn="ctr">
                      <a:solidFill>
                        <a:srgbClr val="173963"/>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a:solidFill>
                          <a:srgbClr val="003764"/>
                        </a:solidFill>
                      </a:endParaRPr>
                    </a:p>
                  </a:txBody>
                  <a:tcPr marL="108000" marR="108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endParaRPr lang="en-ZA" sz="1400" b="1">
                        <a:solidFill>
                          <a:srgbClr val="003764"/>
                        </a:solidFill>
                      </a:endParaRPr>
                    </a:p>
                  </a:txBody>
                  <a:tcPr marL="108000" marR="54000" marT="36000" marB="36000" anchor="b">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20000"/>
                        </a:lnSpc>
                        <a:spcAft>
                          <a:spcPts val="0"/>
                        </a:spcAft>
                      </a:pPr>
                      <a:r>
                        <a:rPr lang="en-ZA" sz="1400" b="1" dirty="0">
                          <a:solidFill>
                            <a:srgbClr val="003764"/>
                          </a:solidFill>
                        </a:rPr>
                        <a:t>180</a:t>
                      </a:r>
                    </a:p>
                  </a:txBody>
                  <a:tcPr marL="108000" marR="108000" marT="36000" marB="36000" anchor="b">
                    <a:lnL w="12700" cmpd="sng">
                      <a:noFill/>
                    </a:lnL>
                    <a:lnR w="12700" cmpd="sng">
                      <a:noFill/>
                    </a:lnR>
                    <a:lnT w="6350" cap="flat" cmpd="sng" algn="ctr">
                      <a:solidFill>
                        <a:srgbClr val="173963"/>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3326491"/>
                  </a:ext>
                </a:extLst>
              </a:tr>
              <a:tr h="216000">
                <a:tc>
                  <a:txBody>
                    <a:bodyPr/>
                    <a:lstStyle/>
                    <a:p>
                      <a:pPr>
                        <a:lnSpc>
                          <a:spcPts val="1400"/>
                        </a:lnSpc>
                        <a:spcAft>
                          <a:spcPts val="0"/>
                        </a:spcAft>
                      </a:pPr>
                      <a:r>
                        <a:rPr lang="en-US" sz="1400" b="1" dirty="0">
                          <a:solidFill>
                            <a:srgbClr val="003764"/>
                          </a:solidFill>
                        </a:rPr>
                        <a:t>Total group - </a:t>
                      </a:r>
                      <a:r>
                        <a:rPr lang="en-US" sz="1400" b="1" dirty="0" err="1">
                          <a:solidFill>
                            <a:srgbClr val="003764"/>
                          </a:solidFill>
                        </a:rPr>
                        <a:t>R’m</a:t>
                      </a:r>
                      <a:endParaRPr lang="en-ZA" sz="1400" b="1" dirty="0">
                        <a:solidFill>
                          <a:srgbClr val="003764"/>
                        </a:solidFill>
                      </a:endParaRPr>
                    </a:p>
                  </a:txBody>
                  <a:tcPr marL="108000" marR="108000" marT="36000" marB="36000" anchor="ctr">
                    <a:lnR w="12700" cmpd="sng">
                      <a:noFill/>
                    </a:lnR>
                    <a:lnB w="19050" cap="flat" cmpd="sng" algn="ctr">
                      <a:solidFill>
                        <a:srgbClr val="70CACB"/>
                      </a:solidFill>
                      <a:prstDash val="solid"/>
                      <a:round/>
                      <a:headEnd type="none" w="med" len="med"/>
                      <a:tailEnd type="none" w="med" len="med"/>
                    </a:lnB>
                    <a:noFill/>
                  </a:tcPr>
                </a:tc>
                <a:tc>
                  <a:txBody>
                    <a:bodyPr/>
                    <a:lstStyle/>
                    <a:p>
                      <a:pPr algn="r">
                        <a:lnSpc>
                          <a:spcPts val="1400"/>
                        </a:lnSpc>
                        <a:spcAft>
                          <a:spcPts val="0"/>
                        </a:spcAft>
                      </a:pPr>
                      <a:r>
                        <a:rPr lang="en-ZA" sz="1400" b="1" dirty="0">
                          <a:solidFill>
                            <a:srgbClr val="003764"/>
                          </a:solidFill>
                        </a:rPr>
                        <a:t>928</a:t>
                      </a:r>
                    </a:p>
                  </a:txBody>
                  <a:tcPr marL="108000" marR="108000" marT="36000" marB="36000"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lnSpc>
                          <a:spcPts val="1400"/>
                        </a:lnSpc>
                        <a:spcAft>
                          <a:spcPts val="0"/>
                        </a:spcAft>
                      </a:pPr>
                      <a:endParaRPr lang="en-ZA" sz="1400" b="1" dirty="0">
                        <a:solidFill>
                          <a:srgbClr val="003764"/>
                        </a:solidFill>
                      </a:endParaRPr>
                    </a:p>
                  </a:txBody>
                  <a:tcPr marL="108000" marR="108000" marT="36000" marB="36000" anchor="ctr">
                    <a:lnL w="12700" cmpd="sng">
                      <a:noFill/>
                    </a:lnL>
                    <a:lnB w="19050" cap="flat" cmpd="sng" algn="ctr">
                      <a:solidFill>
                        <a:srgbClr val="70CACB"/>
                      </a:solidFill>
                      <a:prstDash val="solid"/>
                      <a:round/>
                      <a:headEnd type="none" w="med" len="med"/>
                      <a:tailEnd type="none" w="med" len="med"/>
                    </a:lnB>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618</a:t>
                      </a:r>
                    </a:p>
                  </a:txBody>
                  <a:tcPr marL="108000" marR="108000" marT="36000" marB="36000" anchor="ct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tc>
                  <a:txBody>
                    <a:bodyPr/>
                    <a:lstStyle/>
                    <a:p>
                      <a:pPr algn="r">
                        <a:lnSpc>
                          <a:spcPts val="1400"/>
                        </a:lnSpc>
                        <a:spcAft>
                          <a:spcPts val="0"/>
                        </a:spcAft>
                      </a:pPr>
                      <a:endParaRPr lang="en-ZA" sz="1400" b="1" dirty="0">
                        <a:solidFill>
                          <a:srgbClr val="38A4A1"/>
                        </a:solidFill>
                      </a:endParaRPr>
                    </a:p>
                  </a:txBody>
                  <a:tcPr marL="108000" marR="108000" marT="36000" marB="36000" anchor="ct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tc>
                  <a:txBody>
                    <a:bodyPr/>
                    <a:lstStyle/>
                    <a:p>
                      <a:pPr algn="r">
                        <a:lnSpc>
                          <a:spcPts val="1400"/>
                        </a:lnSpc>
                        <a:spcAft>
                          <a:spcPts val="0"/>
                        </a:spcAft>
                      </a:pPr>
                      <a:endParaRPr lang="en-ZA" sz="1400" b="1" dirty="0">
                        <a:solidFill>
                          <a:srgbClr val="003764"/>
                        </a:solidFill>
                      </a:endParaRPr>
                    </a:p>
                  </a:txBody>
                  <a:tcPr marL="108000" marR="108000" marT="36000" marB="36000" anchor="ct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tc>
                  <a:txBody>
                    <a:bodyPr/>
                    <a:lstStyle/>
                    <a:p>
                      <a:pPr marL="0" algn="r" defTabSz="914400" rtl="0" eaLnBrk="1" latinLnBrk="0" hangingPunct="1">
                        <a:lnSpc>
                          <a:spcPts val="1400"/>
                        </a:lnSpc>
                        <a:spcAft>
                          <a:spcPts val="0"/>
                        </a:spcAft>
                      </a:pPr>
                      <a:r>
                        <a:rPr lang="en-ZA" sz="1400" b="1" kern="1200" dirty="0">
                          <a:solidFill>
                            <a:srgbClr val="003764"/>
                          </a:solidFill>
                          <a:latin typeface="+mn-lt"/>
                          <a:ea typeface="+mn-ea"/>
                          <a:cs typeface="+mn-cs"/>
                        </a:rPr>
                        <a:t>1 237</a:t>
                      </a:r>
                    </a:p>
                  </a:txBody>
                  <a:tcPr marL="108000" marR="108000" marT="36000" marB="36000" anchor="ct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noFill/>
                  </a:tcPr>
                </a:tc>
                <a:extLst>
                  <a:ext uri="{0D108BD9-81ED-4DB2-BD59-A6C34878D82A}">
                    <a16:rowId xmlns:a16="http://schemas.microsoft.com/office/drawing/2014/main" val="1409904254"/>
                  </a:ext>
                </a:extLst>
              </a:tr>
            </a:tbl>
          </a:graphicData>
        </a:graphic>
      </p:graphicFrame>
      <p:sp>
        <p:nvSpPr>
          <p:cNvPr id="3" name="Title 2">
            <a:extLst>
              <a:ext uri="{FF2B5EF4-FFF2-40B4-BE49-F238E27FC236}">
                <a16:creationId xmlns:a16="http://schemas.microsoft.com/office/drawing/2014/main" id="{608A4B85-2655-4ECE-8D00-D0CAC2C04DA4}"/>
              </a:ext>
            </a:extLst>
          </p:cNvPr>
          <p:cNvSpPr>
            <a:spLocks noGrp="1"/>
          </p:cNvSpPr>
          <p:nvPr>
            <p:ph type="title"/>
          </p:nvPr>
        </p:nvSpPr>
        <p:spPr>
          <a:xfrm>
            <a:off x="927543" y="360852"/>
            <a:ext cx="10603176" cy="466725"/>
          </a:xfrm>
        </p:spPr>
        <p:txBody>
          <a:bodyPr/>
          <a:lstStyle/>
          <a:p>
            <a:r>
              <a:rPr lang="en-GB" dirty="0">
                <a:solidFill>
                  <a:srgbClr val="003764"/>
                </a:solidFill>
              </a:rPr>
              <a:t>Normalised EBITDA by business</a:t>
            </a:r>
          </a:p>
        </p:txBody>
      </p:sp>
      <p:sp>
        <p:nvSpPr>
          <p:cNvPr id="6" name="Text Placeholder 2">
            <a:extLst>
              <a:ext uri="{FF2B5EF4-FFF2-40B4-BE49-F238E27FC236}">
                <a16:creationId xmlns:a16="http://schemas.microsoft.com/office/drawing/2014/main" id="{AE250AE1-80A1-4716-9B92-2B116D9C6A74}"/>
              </a:ext>
            </a:extLst>
          </p:cNvPr>
          <p:cNvSpPr txBox="1">
            <a:spLocks/>
          </p:cNvSpPr>
          <p:nvPr/>
        </p:nvSpPr>
        <p:spPr>
          <a:xfrm>
            <a:off x="11310562" y="6237080"/>
            <a:ext cx="889820" cy="236513"/>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3"/>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r>
              <a:rPr lang="en-GB" sz="1050" b="0" i="1" dirty="0">
                <a:solidFill>
                  <a:schemeClr val="accent1">
                    <a:lumMod val="75000"/>
                  </a:schemeClr>
                </a:solidFill>
              </a:rPr>
              <a:t>* Restated</a:t>
            </a:r>
          </a:p>
        </p:txBody>
      </p:sp>
    </p:spTree>
    <p:extLst>
      <p:ext uri="{BB962C8B-B14F-4D97-AF65-F5344CB8AC3E}">
        <p14:creationId xmlns:p14="http://schemas.microsoft.com/office/powerpoint/2010/main" val="70896351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6">
            <a:extLst>
              <a:ext uri="{FF2B5EF4-FFF2-40B4-BE49-F238E27FC236}">
                <a16:creationId xmlns:a16="http://schemas.microsoft.com/office/drawing/2014/main" id="{1FA737F4-D580-4EF4-8AAC-AEB09098EBDD}"/>
              </a:ext>
            </a:extLst>
          </p:cNvPr>
          <p:cNvSpPr/>
          <p:nvPr/>
        </p:nvSpPr>
        <p:spPr>
          <a:xfrm>
            <a:off x="612949" y="1211708"/>
            <a:ext cx="7889979" cy="720158"/>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graphicFrame>
        <p:nvGraphicFramePr>
          <p:cNvPr id="5" name="Table 4">
            <a:extLst>
              <a:ext uri="{FF2B5EF4-FFF2-40B4-BE49-F238E27FC236}">
                <a16:creationId xmlns:a16="http://schemas.microsoft.com/office/drawing/2014/main" id="{2A899C95-3A18-4687-8B71-501533166A48}"/>
              </a:ext>
            </a:extLst>
          </p:cNvPr>
          <p:cNvGraphicFramePr>
            <a:graphicFrameLocks noGrp="1"/>
          </p:cNvGraphicFramePr>
          <p:nvPr>
            <p:extLst>
              <p:ext uri="{D42A27DB-BD31-4B8C-83A1-F6EECF244321}">
                <p14:modId xmlns:p14="http://schemas.microsoft.com/office/powerpoint/2010/main" val="2870361740"/>
              </p:ext>
            </p:extLst>
          </p:nvPr>
        </p:nvGraphicFramePr>
        <p:xfrm>
          <a:off x="816723" y="1122974"/>
          <a:ext cx="7501287" cy="4328221"/>
        </p:xfrm>
        <a:graphic>
          <a:graphicData uri="http://schemas.openxmlformats.org/drawingml/2006/table">
            <a:tbl>
              <a:tblPr firstRow="1" bandRow="1">
                <a:tableStyleId>{5C22544A-7EE6-4342-B048-85BDC9FD1C3A}</a:tableStyleId>
              </a:tblPr>
              <a:tblGrid>
                <a:gridCol w="3206567">
                  <a:extLst>
                    <a:ext uri="{9D8B030D-6E8A-4147-A177-3AD203B41FA5}">
                      <a16:colId xmlns:a16="http://schemas.microsoft.com/office/drawing/2014/main" val="619998756"/>
                    </a:ext>
                  </a:extLst>
                </a:gridCol>
                <a:gridCol w="488420">
                  <a:extLst>
                    <a:ext uri="{9D8B030D-6E8A-4147-A177-3AD203B41FA5}">
                      <a16:colId xmlns:a16="http://schemas.microsoft.com/office/drawing/2014/main" val="2865828846"/>
                    </a:ext>
                  </a:extLst>
                </a:gridCol>
                <a:gridCol w="1185862">
                  <a:extLst>
                    <a:ext uri="{9D8B030D-6E8A-4147-A177-3AD203B41FA5}">
                      <a16:colId xmlns:a16="http://schemas.microsoft.com/office/drawing/2014/main" val="51278170"/>
                    </a:ext>
                  </a:extLst>
                </a:gridCol>
                <a:gridCol w="207500">
                  <a:extLst>
                    <a:ext uri="{9D8B030D-6E8A-4147-A177-3AD203B41FA5}">
                      <a16:colId xmlns:a16="http://schemas.microsoft.com/office/drawing/2014/main" val="1140904731"/>
                    </a:ext>
                  </a:extLst>
                </a:gridCol>
                <a:gridCol w="1185862">
                  <a:extLst>
                    <a:ext uri="{9D8B030D-6E8A-4147-A177-3AD203B41FA5}">
                      <a16:colId xmlns:a16="http://schemas.microsoft.com/office/drawing/2014/main" val="1779815784"/>
                    </a:ext>
                  </a:extLst>
                </a:gridCol>
                <a:gridCol w="207500">
                  <a:extLst>
                    <a:ext uri="{9D8B030D-6E8A-4147-A177-3AD203B41FA5}">
                      <a16:colId xmlns:a16="http://schemas.microsoft.com/office/drawing/2014/main" val="591084421"/>
                    </a:ext>
                  </a:extLst>
                </a:gridCol>
                <a:gridCol w="1019576">
                  <a:extLst>
                    <a:ext uri="{9D8B030D-6E8A-4147-A177-3AD203B41FA5}">
                      <a16:colId xmlns:a16="http://schemas.microsoft.com/office/drawing/2014/main" val="502739730"/>
                    </a:ext>
                  </a:extLst>
                </a:gridCol>
              </a:tblGrid>
              <a:tr h="589675">
                <a:tc>
                  <a:txBody>
                    <a:bodyPr/>
                    <a:lstStyle/>
                    <a:p>
                      <a:pPr algn="l" fontAlgn="b"/>
                      <a:r>
                        <a:rPr lang="en-ZA" sz="1800" b="1" i="0" u="none" strike="noStrike" dirty="0">
                          <a:solidFill>
                            <a:schemeClr val="tx2"/>
                          </a:solidFill>
                          <a:effectLst/>
                          <a:latin typeface="Arial" panose="020B0604020202020204" pitchFamily="34" charset="0"/>
                        </a:rPr>
                        <a:t>Continuing operations</a:t>
                      </a:r>
                    </a:p>
                    <a:p>
                      <a:pPr algn="l" fontAlgn="b"/>
                      <a:r>
                        <a:rPr lang="en-ZA" sz="1800" b="1" i="0" u="none" strike="noStrike" dirty="0" err="1">
                          <a:solidFill>
                            <a:schemeClr val="tx2"/>
                          </a:solidFill>
                          <a:effectLst/>
                          <a:latin typeface="Arial" panose="020B0604020202020204" pitchFamily="34" charset="0"/>
                        </a:rPr>
                        <a:t>R’m</a:t>
                      </a:r>
                      <a:endParaRPr lang="en-ZA" sz="1800" b="1" i="0" u="none" strike="noStrike" dirty="0">
                        <a:solidFill>
                          <a:schemeClr val="tx2"/>
                        </a:solidFill>
                        <a:effectLst/>
                        <a:latin typeface="Arial" panose="020B0604020202020204" pitchFamily="34" charset="0"/>
                      </a:endParaRP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ZA" sz="1800" b="1" i="0" u="none" strike="noStrike" dirty="0">
                        <a:solidFill>
                          <a:schemeClr val="tx2"/>
                        </a:solidFill>
                        <a:effectLst/>
                        <a:latin typeface="Arial" panose="020B0604020202020204" pitchFamily="34" charset="0"/>
                      </a:endParaRP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513064"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tx2"/>
                          </a:solidFill>
                          <a:effectLst/>
                          <a:latin typeface="Arial" panose="020B0604020202020204" pitchFamily="34" charset="0"/>
                        </a:rPr>
                        <a:t>6 months </a:t>
                      </a:r>
                      <a:br>
                        <a:rPr lang="en-US" sz="1600" b="1" i="0" u="none" strike="noStrike" dirty="0">
                          <a:solidFill>
                            <a:schemeClr val="tx2"/>
                          </a:solidFill>
                          <a:effectLst/>
                          <a:latin typeface="Arial" panose="020B0604020202020204" pitchFamily="34" charset="0"/>
                        </a:rPr>
                      </a:br>
                      <a:r>
                        <a:rPr lang="en-US" sz="1600" b="1" i="0" u="none" strike="noStrike" dirty="0">
                          <a:solidFill>
                            <a:schemeClr val="tx2"/>
                          </a:solidFill>
                          <a:effectLst/>
                          <a:latin typeface="Arial" panose="020B0604020202020204" pitchFamily="34" charset="0"/>
                        </a:rPr>
                        <a:t>to Dec 2020</a:t>
                      </a: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600" b="1" i="0" u="none" strike="noStrike" dirty="0">
                        <a:solidFill>
                          <a:schemeClr val="tx2"/>
                        </a:solidFill>
                        <a:effectLst/>
                        <a:latin typeface="Arial" panose="020B0604020202020204" pitchFamily="34" charset="0"/>
                      </a:endParaRP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600" b="1" i="0" u="none" strike="noStrike" dirty="0">
                        <a:solidFill>
                          <a:schemeClr val="tx2"/>
                        </a:solidFill>
                        <a:effectLst/>
                        <a:latin typeface="Arial" panose="020B0604020202020204" pitchFamily="34" charset="0"/>
                      </a:endParaRPr>
                    </a:p>
                    <a:p>
                      <a:pPr algn="r" fontAlgn="b"/>
                      <a:r>
                        <a:rPr lang="en-US" sz="1600" b="1" i="0" u="none" strike="noStrike" dirty="0">
                          <a:solidFill>
                            <a:schemeClr val="tx2"/>
                          </a:solidFill>
                          <a:effectLst/>
                          <a:latin typeface="Arial" panose="020B0604020202020204" pitchFamily="34" charset="0"/>
                        </a:rPr>
                        <a:t>6 months </a:t>
                      </a:r>
                      <a:br>
                        <a:rPr lang="en-US" sz="1600" b="1" i="0" u="none" strike="noStrike" dirty="0">
                          <a:solidFill>
                            <a:schemeClr val="tx2"/>
                          </a:solidFill>
                          <a:effectLst/>
                          <a:latin typeface="Arial" panose="020B0604020202020204" pitchFamily="34" charset="0"/>
                        </a:rPr>
                      </a:br>
                      <a:r>
                        <a:rPr lang="en-US" sz="1600" b="1" i="0" u="none" strike="noStrike" dirty="0">
                          <a:solidFill>
                            <a:schemeClr val="tx2"/>
                          </a:solidFill>
                          <a:effectLst/>
                          <a:latin typeface="Arial" panose="020B0604020202020204" pitchFamily="34" charset="0"/>
                        </a:rPr>
                        <a:t>to Dec 2019</a:t>
                      </a: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600" b="1" i="0" u="none" strike="noStrike" dirty="0">
                        <a:solidFill>
                          <a:schemeClr val="tx2"/>
                        </a:solidFill>
                        <a:effectLst/>
                        <a:latin typeface="Arial" panose="020B0604020202020204" pitchFamily="34" charset="0"/>
                      </a:endParaRP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600" b="1" i="0" u="none" strike="noStrike" dirty="0">
                          <a:solidFill>
                            <a:schemeClr val="tx2"/>
                          </a:solidFill>
                          <a:effectLst/>
                          <a:latin typeface="Arial" panose="020B0604020202020204" pitchFamily="34" charset="0"/>
                        </a:rPr>
                        <a:t>Year to </a:t>
                      </a:r>
                      <a:br>
                        <a:rPr lang="en-ZA" sz="1600" b="1" i="0" u="none" strike="noStrike" dirty="0">
                          <a:solidFill>
                            <a:schemeClr val="tx2"/>
                          </a:solidFill>
                          <a:effectLst/>
                          <a:latin typeface="Arial" panose="020B0604020202020204" pitchFamily="34" charset="0"/>
                        </a:rPr>
                      </a:br>
                      <a:r>
                        <a:rPr lang="en-ZA" sz="1600" b="1" i="0" u="none" strike="noStrike" dirty="0">
                          <a:solidFill>
                            <a:schemeClr val="tx2"/>
                          </a:solidFill>
                          <a:effectLst/>
                          <a:latin typeface="Arial" panose="020B0604020202020204" pitchFamily="34" charset="0"/>
                        </a:rPr>
                        <a:t>Jun 2020</a:t>
                      </a:r>
                    </a:p>
                  </a:txBody>
                  <a:tcPr marL="0" marR="0" marT="0" marB="7200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3259929"/>
                  </a:ext>
                </a:extLst>
              </a:tr>
              <a:tr h="260633">
                <a:tc>
                  <a:txBody>
                    <a:bodyPr/>
                    <a:lstStyle/>
                    <a:p>
                      <a:pPr algn="l" fontAlgn="b"/>
                      <a:endParaRPr lang="en-ZA" sz="1800" b="0" i="0" u="none" strike="noStrike" dirty="0">
                        <a:solidFill>
                          <a:schemeClr val="tx2"/>
                        </a:solidFill>
                        <a:effectLst/>
                        <a:latin typeface="Arial" panose="020B0604020202020204" pitchFamily="34" charset="0"/>
                      </a:endParaRPr>
                    </a:p>
                  </a:txBody>
                  <a:tcPr marL="0" marR="0" marT="0" marB="0" anchor="ctr">
                    <a:lnT w="12700" cap="flat" cmpd="sng" algn="ctr">
                      <a:noFill/>
                      <a:prstDash val="solid"/>
                      <a:round/>
                      <a:headEnd type="none" w="med" len="med"/>
                      <a:tailEnd type="none" w="med" len="med"/>
                    </a:lnT>
                    <a:lnB w="12700" cmpd="sng">
                      <a:noFill/>
                    </a:lnB>
                    <a:solidFill>
                      <a:schemeClr val="bg1"/>
                    </a:solidFill>
                  </a:tcPr>
                </a:tc>
                <a:tc>
                  <a:txBody>
                    <a:bodyPr/>
                    <a:lstStyle/>
                    <a:p>
                      <a:pPr algn="l" fontAlgn="b"/>
                      <a:endParaRPr lang="en-ZA" sz="1800" b="0" i="0" u="none" strike="noStrike" dirty="0">
                        <a:solidFill>
                          <a:schemeClr val="tx2"/>
                        </a:solidFill>
                        <a:effectLst/>
                        <a:latin typeface="Arial" panose="020B0604020202020204" pitchFamily="34" charset="0"/>
                      </a:endParaRPr>
                    </a:p>
                  </a:txBody>
                  <a:tcPr marL="0" marR="0" marT="0" marB="0" anchor="ctr">
                    <a:lnR w="12700" cmpd="sng">
                      <a:noFill/>
                    </a:lnR>
                    <a:lnT w="12700" cap="flat" cmpd="sng" algn="ctr">
                      <a:noFill/>
                      <a:prstDash val="solid"/>
                      <a:round/>
                      <a:headEnd type="none" w="med" len="med"/>
                      <a:tailEnd type="none" w="med" len="med"/>
                    </a:lnT>
                    <a:lnB w="12700" cmpd="sng">
                      <a:noFill/>
                    </a:lnB>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67787866"/>
                  </a:ext>
                </a:extLst>
              </a:tr>
              <a:tr h="385963">
                <a:tc gridSpan="2">
                  <a:txBody>
                    <a:bodyPr/>
                    <a:lstStyle/>
                    <a:p>
                      <a:pPr algn="l" fontAlgn="b"/>
                      <a:r>
                        <a:rPr lang="en-ZA" sz="1800" b="0" i="0" u="none" strike="noStrike" dirty="0" err="1">
                          <a:solidFill>
                            <a:schemeClr val="tx2"/>
                          </a:solidFill>
                          <a:effectLst/>
                          <a:latin typeface="Arial" panose="020B0604020202020204" pitchFamily="34" charset="0"/>
                        </a:rPr>
                        <a:t>Remedica</a:t>
                      </a:r>
                      <a:r>
                        <a:rPr lang="en-ZA" sz="1800" b="0" i="0" u="none" strike="noStrike" dirty="0">
                          <a:solidFill>
                            <a:schemeClr val="tx2"/>
                          </a:solidFill>
                          <a:effectLst/>
                          <a:latin typeface="Arial" panose="020B0604020202020204" pitchFamily="34" charset="0"/>
                        </a:rPr>
                        <a:t> disposal costs</a:t>
                      </a:r>
                    </a:p>
                  </a:txBody>
                  <a:tcPr marL="0" marR="0" marT="0" marB="0" anchor="ctr">
                    <a:lnT w="12700" cap="flat" cmpd="sng" algn="ctr">
                      <a:noFill/>
                      <a:prstDash val="solid"/>
                      <a:round/>
                      <a:headEnd type="none" w="med" len="med"/>
                      <a:tailEnd type="none" w="med" len="med"/>
                    </a:lnT>
                    <a:solidFill>
                      <a:schemeClr val="bg1"/>
                    </a:solidFill>
                  </a:tcPr>
                </a:tc>
                <a:tc hMerge="1">
                  <a:txBody>
                    <a:bodyPr/>
                    <a:lstStyle/>
                    <a:p>
                      <a:pPr algn="l" fontAlgn="b"/>
                      <a:r>
                        <a:rPr lang="en-ZA" sz="1800" b="0" i="0" u="none" strike="noStrike" dirty="0" err="1">
                          <a:solidFill>
                            <a:schemeClr val="tx2"/>
                          </a:solidFill>
                          <a:effectLst/>
                          <a:latin typeface="Arial" panose="020B0604020202020204" pitchFamily="34" charset="0"/>
                        </a:rPr>
                        <a:t>Remedica</a:t>
                      </a:r>
                      <a:endParaRPr lang="en-ZA" sz="1800" b="0" i="0" u="none" strike="noStrike" dirty="0">
                        <a:solidFill>
                          <a:schemeClr val="tx2"/>
                        </a:solidFill>
                        <a:effectLst/>
                        <a:latin typeface="Arial" panose="020B0604020202020204" pitchFamily="34" charset="0"/>
                      </a:endParaRPr>
                    </a:p>
                  </a:txBody>
                  <a:tcPr marL="0" marR="0" marT="0" marB="0" anchor="ctr">
                    <a:lnR w="12700" cmpd="sng">
                      <a:noFill/>
                    </a:lnR>
                    <a:lnT w="12700" cap="flat" cmpd="sng" algn="ctr">
                      <a:noFill/>
                      <a:prstDash val="solid"/>
                      <a:round/>
                      <a:headEnd type="none" w="med" len="med"/>
                      <a:tailEnd type="none" w="med" len="med"/>
                    </a:lnT>
                    <a:noFill/>
                  </a:tcPr>
                </a:tc>
                <a:tc>
                  <a:txBody>
                    <a:bodyPr/>
                    <a:lstStyle/>
                    <a:p>
                      <a:pPr algn="r" fontAlgn="b"/>
                      <a:r>
                        <a:rPr lang="en-ZA" sz="1800" b="0" i="0" u="none" strike="noStrike" dirty="0">
                          <a:solidFill>
                            <a:schemeClr val="tx2"/>
                          </a:solidFill>
                          <a:effectLst/>
                          <a:latin typeface="Arial" panose="020B0604020202020204" pitchFamily="34" charset="0"/>
                        </a:rPr>
                        <a:t>23</a:t>
                      </a:r>
                    </a:p>
                  </a:txBody>
                  <a:tcPr marL="72000" marR="72000" marT="0" marB="0" anchor="ctr">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26</a:t>
                      </a: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74</a:t>
                      </a:r>
                    </a:p>
                  </a:txBody>
                  <a:tcPr marL="72000" marR="7200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2655054"/>
                  </a:ext>
                </a:extLst>
              </a:tr>
              <a:tr h="385963">
                <a:tc gridSpan="2">
                  <a:txBody>
                    <a:bodyPr/>
                    <a:lstStyle/>
                    <a:p>
                      <a:pPr algn="l" fontAlgn="b"/>
                      <a:r>
                        <a:rPr lang="en-ZA" sz="1800" b="0" i="0" u="none" strike="noStrike" dirty="0">
                          <a:solidFill>
                            <a:schemeClr val="tx2"/>
                          </a:solidFill>
                          <a:effectLst/>
                          <a:latin typeface="Arial" panose="020B0604020202020204" pitchFamily="34" charset="0"/>
                        </a:rPr>
                        <a:t>Loss on deregistration of </a:t>
                      </a:r>
                      <a:r>
                        <a:rPr lang="en-ZA" sz="1800" b="0" i="0" u="none" strike="noStrike" dirty="0" err="1">
                          <a:solidFill>
                            <a:schemeClr val="tx2"/>
                          </a:solidFill>
                          <a:effectLst/>
                          <a:latin typeface="Arial" panose="020B0604020202020204" pitchFamily="34" charset="0"/>
                        </a:rPr>
                        <a:t>Efekto</a:t>
                      </a:r>
                      <a:endParaRPr lang="en-ZA" sz="1800" b="0" i="0" u="none" strike="noStrike" dirty="0">
                        <a:solidFill>
                          <a:schemeClr val="tx2"/>
                        </a:solidFill>
                        <a:effectLst/>
                        <a:latin typeface="Arial" panose="020B0604020202020204" pitchFamily="34" charset="0"/>
                      </a:endParaRPr>
                    </a:p>
                  </a:txBody>
                  <a:tcPr marL="0" marR="0" marT="0" marB="0" anchor="ctr">
                    <a:solidFill>
                      <a:schemeClr val="bg1"/>
                    </a:solidFill>
                  </a:tcPr>
                </a:tc>
                <a:tc hMerge="1">
                  <a:txBody>
                    <a:bodyPr/>
                    <a:lstStyle/>
                    <a:p>
                      <a:pPr algn="l" fontAlgn="b"/>
                      <a:r>
                        <a:rPr lang="en-ZA" sz="1800" b="0" i="0" u="none" strike="noStrike">
                          <a:solidFill>
                            <a:schemeClr val="tx2"/>
                          </a:solidFill>
                          <a:effectLst/>
                          <a:latin typeface="Arial" panose="020B0604020202020204" pitchFamily="34" charset="0"/>
                        </a:rPr>
                        <a:t>Biosciences</a:t>
                      </a:r>
                    </a:p>
                  </a:txBody>
                  <a:tcPr marL="0" marR="0" marT="0" marB="0" anchor="ctr">
                    <a:lnR w="12700" cmpd="sng">
                      <a:noFill/>
                    </a:lnR>
                    <a:noFill/>
                  </a:tcPr>
                </a:tc>
                <a:tc>
                  <a:txBody>
                    <a:bodyPr/>
                    <a:lstStyle/>
                    <a:p>
                      <a:pPr algn="r" fontAlgn="b"/>
                      <a:r>
                        <a:rPr lang="en-ZA" sz="1800" b="0" i="0" u="none" strike="noStrike">
                          <a:solidFill>
                            <a:schemeClr val="tx2"/>
                          </a:solidFill>
                          <a:effectLst/>
                          <a:latin typeface="Arial" panose="020B0604020202020204" pitchFamily="34" charset="0"/>
                        </a:rPr>
                        <a:t>52</a:t>
                      </a:r>
                    </a:p>
                  </a:txBody>
                  <a:tcPr marL="72000" marR="72000" marT="0" marB="0" anchor="ctr">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4049309"/>
                  </a:ext>
                </a:extLst>
              </a:tr>
              <a:tr h="385963">
                <a:tc gridSpan="2">
                  <a:txBody>
                    <a:bodyPr/>
                    <a:lstStyle/>
                    <a:p>
                      <a:pPr algn="l" fontAlgn="b"/>
                      <a:r>
                        <a:rPr lang="en-ZA" sz="1800" b="0" i="0" u="none" strike="noStrike" dirty="0" err="1">
                          <a:solidFill>
                            <a:schemeClr val="tx2"/>
                          </a:solidFill>
                          <a:effectLst/>
                          <a:latin typeface="Arial" panose="020B0604020202020204" pitchFamily="34" charset="0"/>
                        </a:rPr>
                        <a:t>Dezzo</a:t>
                      </a:r>
                      <a:r>
                        <a:rPr lang="en-ZA" sz="1800" b="0" i="0" u="none" strike="noStrike" dirty="0">
                          <a:solidFill>
                            <a:schemeClr val="tx2"/>
                          </a:solidFill>
                          <a:effectLst/>
                          <a:latin typeface="Arial" panose="020B0604020202020204" pitchFamily="34" charset="0"/>
                        </a:rPr>
                        <a:t> disposal costs</a:t>
                      </a:r>
                    </a:p>
                  </a:txBody>
                  <a:tcPr marL="0" marR="0" marT="0" marB="0" anchor="ctr">
                    <a:solidFill>
                      <a:schemeClr val="bg1"/>
                    </a:solidFill>
                  </a:tcPr>
                </a:tc>
                <a:tc hMerge="1">
                  <a:txBody>
                    <a:bodyPr/>
                    <a:lstStyle/>
                    <a:p>
                      <a:pPr algn="l" fontAlgn="b"/>
                      <a:r>
                        <a:rPr lang="en-ZA" sz="1800" b="0" i="0" u="none" strike="noStrike" err="1">
                          <a:solidFill>
                            <a:schemeClr val="tx2"/>
                          </a:solidFill>
                          <a:effectLst/>
                          <a:latin typeface="Arial" panose="020B0604020202020204" pitchFamily="34" charset="0"/>
                        </a:rPr>
                        <a:t>Dezzo</a:t>
                      </a:r>
                      <a:endParaRPr lang="en-ZA" sz="1800" b="0" i="0" u="none" strike="noStrike">
                        <a:solidFill>
                          <a:schemeClr val="tx2"/>
                        </a:solidFill>
                        <a:effectLst/>
                        <a:latin typeface="Arial" panose="020B0604020202020204" pitchFamily="34" charset="0"/>
                      </a:endParaRPr>
                    </a:p>
                  </a:txBody>
                  <a:tcPr marL="0" marR="0" marT="0" marB="0" anchor="ctr">
                    <a:lnR w="12700" cmpd="sng">
                      <a:noFill/>
                    </a:lnR>
                    <a:noFill/>
                  </a:tcPr>
                </a:tc>
                <a:tc>
                  <a:txBody>
                    <a:bodyPr/>
                    <a:lstStyle/>
                    <a:p>
                      <a:pPr algn="r" fontAlgn="b"/>
                      <a:r>
                        <a:rPr lang="en-ZA" sz="1800" b="0" i="0" u="none" strike="noStrike" dirty="0">
                          <a:solidFill>
                            <a:schemeClr val="tx2"/>
                          </a:solidFill>
                          <a:effectLst/>
                          <a:latin typeface="Arial" panose="020B0604020202020204" pitchFamily="34" charset="0"/>
                        </a:rPr>
                        <a:t>2</a:t>
                      </a:r>
                    </a:p>
                  </a:txBody>
                  <a:tcPr marL="72000" marR="72000" marT="0" marB="0" anchor="ctr">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7110893"/>
                  </a:ext>
                </a:extLst>
              </a:tr>
              <a:tr h="385963">
                <a:tc gridSpan="2">
                  <a:txBody>
                    <a:bodyPr/>
                    <a:lstStyle/>
                    <a:p>
                      <a:pPr algn="l" fontAlgn="b"/>
                      <a:r>
                        <a:rPr lang="en-ZA" sz="1800" b="0" i="0" u="none" strike="noStrike" dirty="0" err="1">
                          <a:solidFill>
                            <a:schemeClr val="tx2"/>
                          </a:solidFill>
                          <a:effectLst/>
                          <a:latin typeface="Arial" panose="020B0604020202020204" pitchFamily="34" charset="0"/>
                        </a:rPr>
                        <a:t>Scitec</a:t>
                      </a:r>
                      <a:r>
                        <a:rPr lang="en-ZA" sz="1800" b="0" i="0" u="none" strike="noStrike" dirty="0">
                          <a:solidFill>
                            <a:schemeClr val="tx2"/>
                          </a:solidFill>
                          <a:effectLst/>
                          <a:latin typeface="Arial" panose="020B0604020202020204" pitchFamily="34" charset="0"/>
                        </a:rPr>
                        <a:t> disposal costs</a:t>
                      </a:r>
                    </a:p>
                  </a:txBody>
                  <a:tcPr marL="0" marR="0" marT="0" marB="0" anchor="ctr">
                    <a:solidFill>
                      <a:schemeClr val="bg1"/>
                    </a:solidFill>
                  </a:tcPr>
                </a:tc>
                <a:tc hMerge="1">
                  <a:txBody>
                    <a:bodyPr/>
                    <a:lstStyle/>
                    <a:p>
                      <a:pPr algn="l" fontAlgn="b"/>
                      <a:r>
                        <a:rPr lang="en-ZA" sz="1800" b="0" i="0" u="none" strike="noStrike" err="1">
                          <a:solidFill>
                            <a:schemeClr val="tx2"/>
                          </a:solidFill>
                          <a:effectLst/>
                          <a:latin typeface="Arial" panose="020B0604020202020204" pitchFamily="34" charset="0"/>
                        </a:rPr>
                        <a:t>Scitec</a:t>
                      </a:r>
                      <a:endParaRPr lang="en-ZA" sz="1800" b="0" i="0" u="none" strike="noStrike">
                        <a:solidFill>
                          <a:schemeClr val="tx2"/>
                        </a:solidFill>
                        <a:effectLst/>
                        <a:latin typeface="Arial" panose="020B0604020202020204" pitchFamily="34" charset="0"/>
                      </a:endParaRPr>
                    </a:p>
                  </a:txBody>
                  <a:tcPr marL="0" marR="0" marT="0" marB="0" anchor="ctr">
                    <a:lnR w="12700" cmpd="sng">
                      <a:noFill/>
                    </a:lnR>
                    <a:noFill/>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a:solidFill>
                            <a:schemeClr val="tx2"/>
                          </a:solidFill>
                          <a:effectLst/>
                          <a:latin typeface="Arial" panose="020B0604020202020204" pitchFamily="34" charset="0"/>
                        </a:rPr>
                        <a:t>3</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15</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097619"/>
                  </a:ext>
                </a:extLst>
              </a:tr>
              <a:tr h="385963">
                <a:tc gridSpan="2">
                  <a:txBody>
                    <a:bodyPr/>
                    <a:lstStyle/>
                    <a:p>
                      <a:pPr algn="l" fontAlgn="b"/>
                      <a:r>
                        <a:rPr lang="en-ZA" sz="1800" b="0" i="0" u="none" strike="noStrike" dirty="0">
                          <a:solidFill>
                            <a:schemeClr val="tx2"/>
                          </a:solidFill>
                          <a:effectLst/>
                          <a:latin typeface="Arial" panose="020B0604020202020204" pitchFamily="34" charset="0"/>
                        </a:rPr>
                        <a:t>Biosciences disposal costs</a:t>
                      </a:r>
                    </a:p>
                  </a:txBody>
                  <a:tcPr marL="0" marR="0" marT="0" marB="0" anchor="ctr">
                    <a:solidFill>
                      <a:schemeClr val="bg1"/>
                    </a:solidFill>
                  </a:tcPr>
                </a:tc>
                <a:tc hMerge="1">
                  <a:txBody>
                    <a:bodyPr/>
                    <a:lstStyle/>
                    <a:p>
                      <a:endParaRPr lang="en-ZA"/>
                    </a:p>
                  </a:txBody>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2</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a:t>
                      </a:r>
                    </a:p>
                  </a:txBody>
                  <a:tcPr marL="72000" marR="72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4236803"/>
                  </a:ext>
                </a:extLst>
              </a:tr>
              <a:tr h="385963">
                <a:tc gridSpan="2">
                  <a:txBody>
                    <a:bodyPr/>
                    <a:lstStyle/>
                    <a:p>
                      <a:pPr algn="l" fontAlgn="b"/>
                      <a:r>
                        <a:rPr lang="en-US" sz="1800" b="0" i="0" u="none" strike="noStrike" dirty="0">
                          <a:solidFill>
                            <a:schemeClr val="tx2"/>
                          </a:solidFill>
                          <a:effectLst/>
                          <a:latin typeface="Arial" panose="020B0604020202020204" pitchFamily="34" charset="0"/>
                        </a:rPr>
                        <a:t>Other</a:t>
                      </a:r>
                      <a:endParaRPr lang="en-ZA" sz="1800" b="0" i="0" u="none" strike="noStrike" dirty="0">
                        <a:solidFill>
                          <a:schemeClr val="tx2"/>
                        </a:solidFill>
                        <a:effectLst/>
                        <a:latin typeface="Arial" panose="020B0604020202020204" pitchFamily="34" charset="0"/>
                      </a:endParaRPr>
                    </a:p>
                  </a:txBody>
                  <a:tcPr marL="0" marR="0" marT="0" marB="0" anchor="ctr">
                    <a:lnB w="12700" cap="flat" cmpd="sng" algn="ctr">
                      <a:solidFill>
                        <a:srgbClr val="70CACB"/>
                      </a:solidFill>
                      <a:prstDash val="solid"/>
                      <a:round/>
                      <a:headEnd type="none" w="med" len="med"/>
                      <a:tailEnd type="none" w="med" len="med"/>
                    </a:lnB>
                    <a:solidFill>
                      <a:schemeClr val="bg1"/>
                    </a:solidFill>
                  </a:tcPr>
                </a:tc>
                <a:tc hMerge="1">
                  <a:txBody>
                    <a:bodyPr/>
                    <a:lstStyle/>
                    <a:p>
                      <a:pPr algn="l" fontAlgn="b"/>
                      <a:r>
                        <a:rPr lang="en-US" sz="1800" b="0" i="0" u="none" strike="noStrike">
                          <a:solidFill>
                            <a:schemeClr val="tx2"/>
                          </a:solidFill>
                          <a:effectLst/>
                          <a:latin typeface="Arial" panose="020B0604020202020204" pitchFamily="34" charset="0"/>
                        </a:rPr>
                        <a:t>Other</a:t>
                      </a:r>
                    </a:p>
                  </a:txBody>
                  <a:tcPr marL="0" marR="0" marT="0" marB="0" anchor="ctr">
                    <a:lnR w="12700" cmpd="sng">
                      <a:noFill/>
                    </a:lnR>
                    <a:lnB w="12700" cap="flat" cmpd="sng" algn="ctr">
                      <a:solidFill>
                        <a:srgbClr val="70CACB"/>
                      </a:solidFill>
                      <a:prstDash val="solid"/>
                      <a:round/>
                      <a:headEnd type="none" w="med" len="med"/>
                      <a:tailEnd type="none" w="med" len="med"/>
                    </a:lnB>
                    <a:noFill/>
                  </a:tcPr>
                </a:tc>
                <a:tc>
                  <a:txBody>
                    <a:bodyPr/>
                    <a:lstStyle/>
                    <a:p>
                      <a:pPr algn="r" fontAlgn="b"/>
                      <a:r>
                        <a:rPr lang="en-ZA" sz="1800" b="0" i="0" u="none" strike="noStrike" dirty="0">
                          <a:solidFill>
                            <a:schemeClr val="tx2"/>
                          </a:solidFill>
                          <a:effectLst/>
                          <a:latin typeface="Arial" panose="020B0604020202020204" pitchFamily="34" charset="0"/>
                        </a:rPr>
                        <a:t>1</a:t>
                      </a:r>
                    </a:p>
                  </a:txBody>
                  <a:tcPr marL="72000" marR="72000" marT="0" marB="0" anchor="ctr">
                    <a:lnR w="12700" cmpd="sng">
                      <a:noFill/>
                    </a:lnR>
                    <a:lnT w="12700" cmpd="sng">
                      <a:noFill/>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1</a:t>
                      </a:r>
                    </a:p>
                  </a:txBody>
                  <a:tcPr marL="72000" marR="72000" marT="0" marB="0" anchor="ctr">
                    <a:lnL w="12700" cmpd="sng">
                      <a:noFill/>
                    </a:lnL>
                    <a:lnR w="12700" cmpd="sng">
                      <a:noFill/>
                    </a:lnR>
                    <a:lnT w="12700" cmpd="sng">
                      <a:noFill/>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800" b="0" i="0" u="none" strike="noStrike" dirty="0">
                        <a:solidFill>
                          <a:schemeClr val="tx2"/>
                        </a:solidFill>
                        <a:effectLst/>
                        <a:latin typeface="Arial" panose="020B0604020202020204" pitchFamily="34" charset="0"/>
                      </a:endParaRPr>
                    </a:p>
                  </a:txBody>
                  <a:tcPr marL="72000" marR="72000" marT="0" marB="0" anchor="ctr">
                    <a:lnL w="12700" cmpd="sng">
                      <a:noFill/>
                    </a:lnL>
                    <a:lnR w="12700" cmpd="sng">
                      <a:noFill/>
                    </a:lnR>
                    <a:lnT w="12700" cmpd="sng">
                      <a:noFill/>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dirty="0">
                          <a:solidFill>
                            <a:schemeClr val="tx2"/>
                          </a:solidFill>
                          <a:effectLst/>
                          <a:latin typeface="Arial" panose="020B0604020202020204" pitchFamily="34" charset="0"/>
                        </a:rPr>
                        <a:t>6</a:t>
                      </a:r>
                    </a:p>
                  </a:txBody>
                  <a:tcPr marL="72000" marR="72000" marT="0" marB="0" anchor="ctr">
                    <a:lnL w="12700" cmpd="sng">
                      <a:noFill/>
                    </a:lnL>
                    <a:lnR w="12700" cmpd="sng">
                      <a:noFill/>
                    </a:lnR>
                    <a:lnT w="12700" cmpd="sng">
                      <a:noFill/>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1274224"/>
                  </a:ext>
                </a:extLst>
              </a:tr>
              <a:tr h="385963">
                <a:tc>
                  <a:txBody>
                    <a:bodyPr/>
                    <a:lstStyle/>
                    <a:p>
                      <a:pPr algn="l" fontAlgn="b"/>
                      <a:r>
                        <a:rPr lang="en-ZA" sz="1800" b="0" i="0" u="none" strike="noStrike" dirty="0">
                          <a:solidFill>
                            <a:schemeClr val="tx2"/>
                          </a:solidFill>
                          <a:effectLst/>
                          <a:latin typeface="Arial" panose="020B0604020202020204" pitchFamily="34" charset="0"/>
                        </a:rPr>
                        <a:t>Debt/capital restructuring</a:t>
                      </a:r>
                    </a:p>
                  </a:txBody>
                  <a:tcPr marL="0" marR="0" marT="0" marB="0" anchor="ct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solidFill>
                      <a:schemeClr val="bg1"/>
                    </a:solidFill>
                  </a:tcPr>
                </a:tc>
                <a:tc>
                  <a:txBody>
                    <a:bodyPr/>
                    <a:lstStyle/>
                    <a:p>
                      <a:pPr algn="l" fontAlgn="b"/>
                      <a:endParaRPr lang="en-ZA" sz="1800" b="0" i="0" u="none" strike="noStrike" dirty="0">
                        <a:solidFill>
                          <a:schemeClr val="tx2"/>
                        </a:solidFill>
                        <a:effectLst/>
                        <a:latin typeface="Arial" panose="020B0604020202020204" pitchFamily="34" charset="0"/>
                      </a:endParaRPr>
                    </a:p>
                  </a:txBody>
                  <a:tcPr marL="0" marR="0" marT="0" marB="0" anchor="ctr">
                    <a:lnR w="12700" cmpd="sng">
                      <a:noFill/>
                    </a:ln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noFill/>
                  </a:tcPr>
                </a:tc>
                <a:tc>
                  <a:txBody>
                    <a:bodyPr/>
                    <a:lstStyle/>
                    <a:p>
                      <a:pPr algn="r" fontAlgn="b"/>
                      <a:r>
                        <a:rPr lang="en-ZA" sz="1800" b="0" i="0" u="none" strike="noStrike">
                          <a:solidFill>
                            <a:schemeClr val="tx2"/>
                          </a:solidFill>
                          <a:effectLst/>
                          <a:latin typeface="Arial" panose="020B0604020202020204" pitchFamily="34" charset="0"/>
                        </a:rPr>
                        <a:t>41</a:t>
                      </a: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a:solidFill>
                            <a:schemeClr val="tx2"/>
                          </a:solidFill>
                          <a:effectLst/>
                          <a:latin typeface="Arial" panose="020B0604020202020204" pitchFamily="34" charset="0"/>
                        </a:rPr>
                        <a:t>40</a:t>
                      </a: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800" b="0"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0" i="0" u="none" strike="noStrike">
                          <a:solidFill>
                            <a:schemeClr val="tx2"/>
                          </a:solidFill>
                          <a:effectLst/>
                          <a:latin typeface="Arial" panose="020B0604020202020204" pitchFamily="34" charset="0"/>
                        </a:rPr>
                        <a:t>155</a:t>
                      </a: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270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1422462"/>
                  </a:ext>
                </a:extLst>
              </a:tr>
              <a:tr h="521267">
                <a:tc gridSpan="2">
                  <a:txBody>
                    <a:bodyPr/>
                    <a:lstStyle/>
                    <a:p>
                      <a:pPr algn="l" fontAlgn="b"/>
                      <a:r>
                        <a:rPr lang="en-US" sz="1800" b="1" i="0" u="none" strike="noStrike" dirty="0">
                          <a:solidFill>
                            <a:schemeClr val="tx2"/>
                          </a:solidFill>
                          <a:effectLst/>
                          <a:latin typeface="Arial" panose="020B0604020202020204" pitchFamily="34" charset="0"/>
                        </a:rPr>
                        <a:t>Total transaction-related and restructuring costs</a:t>
                      </a:r>
                    </a:p>
                  </a:txBody>
                  <a:tcPr marL="0" marR="0" marT="0" marB="0" anchor="ctr">
                    <a:lnR w="12700" cmpd="sng">
                      <a:noFill/>
                    </a:lnR>
                    <a:lnT w="1270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solidFill>
                      <a:schemeClr val="bg1"/>
                    </a:solidFill>
                  </a:tcPr>
                </a:tc>
                <a:tc hMerge="1">
                  <a:txBody>
                    <a:bodyPr/>
                    <a:lstStyle/>
                    <a:p>
                      <a:endParaRPr lang="en-ZA"/>
                    </a:p>
                  </a:txBody>
                  <a:tcPr/>
                </a:tc>
                <a:tc>
                  <a:txBody>
                    <a:bodyPr/>
                    <a:lstStyle/>
                    <a:p>
                      <a:pPr algn="r" fontAlgn="b"/>
                      <a:r>
                        <a:rPr lang="en-ZA" sz="1800" b="1" i="0" u="none" strike="noStrike">
                          <a:solidFill>
                            <a:schemeClr val="tx2"/>
                          </a:solidFill>
                          <a:effectLst/>
                          <a:latin typeface="Arial" panose="020B0604020202020204" pitchFamily="34" charset="0"/>
                        </a:rPr>
                        <a:t>119</a:t>
                      </a: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fontAlgn="b"/>
                      <a:endParaRPr lang="en-ZA" sz="1800" b="1"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1" i="0" u="none" strike="noStrike">
                          <a:solidFill>
                            <a:schemeClr val="tx2"/>
                          </a:solidFill>
                          <a:effectLst/>
                          <a:latin typeface="Arial" panose="020B0604020202020204" pitchFamily="34" charset="0"/>
                        </a:rPr>
                        <a:t>72</a:t>
                      </a: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ZA" sz="1800" b="1" i="0" u="none" strike="noStrike">
                        <a:solidFill>
                          <a:schemeClr val="tx2"/>
                        </a:solidFill>
                        <a:effectLst/>
                        <a:latin typeface="Arial" panose="020B0604020202020204" pitchFamily="34" charset="0"/>
                      </a:endParaRP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ZA" sz="1800" b="1" i="0" u="none" strike="noStrike" dirty="0">
                          <a:solidFill>
                            <a:schemeClr val="tx2"/>
                          </a:solidFill>
                          <a:effectLst/>
                          <a:latin typeface="Arial" panose="020B0604020202020204" pitchFamily="34" charset="0"/>
                        </a:rPr>
                        <a:t>250</a:t>
                      </a:r>
                    </a:p>
                  </a:txBody>
                  <a:tcPr marL="72000" marR="72000" marT="0" marB="0" anchor="ctr">
                    <a:lnL w="12700" cmpd="sng">
                      <a:noFill/>
                    </a:lnL>
                    <a:lnR w="12700" cmpd="sng">
                      <a:noFill/>
                    </a:lnR>
                    <a:lnT w="1270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835654"/>
                  </a:ext>
                </a:extLst>
              </a:tr>
            </a:tbl>
          </a:graphicData>
        </a:graphic>
      </p:graphicFrame>
      <p:sp>
        <p:nvSpPr>
          <p:cNvPr id="6" name="Content Placeholder 5">
            <a:extLst>
              <a:ext uri="{FF2B5EF4-FFF2-40B4-BE49-F238E27FC236}">
                <a16:creationId xmlns:a16="http://schemas.microsoft.com/office/drawing/2014/main" id="{CDE80508-F8EA-4672-B796-255EF1202A3F}"/>
              </a:ext>
            </a:extLst>
          </p:cNvPr>
          <p:cNvSpPr txBox="1">
            <a:spLocks/>
          </p:cNvSpPr>
          <p:nvPr/>
        </p:nvSpPr>
        <p:spPr>
          <a:xfrm>
            <a:off x="8706702" y="1931865"/>
            <a:ext cx="3317038" cy="3517319"/>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ctr" anchorCtr="0"/>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2"/>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500" b="0" dirty="0"/>
              <a:t>The continuing costs incurred to manage the debt and various divestment </a:t>
            </a:r>
            <a:r>
              <a:rPr lang="en-US" sz="1500" b="0" dirty="0" err="1"/>
              <a:t>programmes</a:t>
            </a:r>
            <a:r>
              <a:rPr lang="en-US" sz="1500" b="0" dirty="0"/>
              <a:t> have eroded operational performance</a:t>
            </a:r>
          </a:p>
          <a:p>
            <a:pPr marL="285750" indent="-285750">
              <a:lnSpc>
                <a:spcPct val="100000"/>
              </a:lnSpc>
              <a:buFont typeface="Wingdings" panose="05000000000000000000" pitchFamily="2" charset="2"/>
              <a:buChar char="§"/>
            </a:pPr>
            <a:endParaRPr lang="en-US" sz="1500" b="0" dirty="0"/>
          </a:p>
          <a:p>
            <a:pPr marL="285750" indent="-285750">
              <a:lnSpc>
                <a:spcPct val="100000"/>
              </a:lnSpc>
              <a:buFont typeface="Wingdings" panose="05000000000000000000" pitchFamily="2" charset="2"/>
              <a:buChar char="§"/>
            </a:pPr>
            <a:r>
              <a:rPr lang="en-US" sz="1500" b="0" dirty="0"/>
              <a:t>Additional R9.5m consultant fees relating to the disposals of Biosciences, </a:t>
            </a:r>
            <a:r>
              <a:rPr lang="en-US" sz="1500" b="0" dirty="0" err="1"/>
              <a:t>Scitec</a:t>
            </a:r>
            <a:r>
              <a:rPr lang="en-US" sz="1500" b="0" dirty="0"/>
              <a:t> and Animal Health included under discontinued operations</a:t>
            </a:r>
          </a:p>
          <a:p>
            <a:pPr marL="285750" indent="-285750">
              <a:lnSpc>
                <a:spcPct val="100000"/>
              </a:lnSpc>
              <a:buFont typeface="Wingdings" panose="05000000000000000000" pitchFamily="2" charset="2"/>
              <a:buChar char="§"/>
            </a:pPr>
            <a:endParaRPr lang="en-US" sz="1500" b="0" dirty="0"/>
          </a:p>
        </p:txBody>
      </p:sp>
      <p:sp>
        <p:nvSpPr>
          <p:cNvPr id="7" name="Title 6">
            <a:extLst>
              <a:ext uri="{FF2B5EF4-FFF2-40B4-BE49-F238E27FC236}">
                <a16:creationId xmlns:a16="http://schemas.microsoft.com/office/drawing/2014/main" id="{7AB2D47E-D930-4519-BDAB-25B1D480B9A3}"/>
              </a:ext>
            </a:extLst>
          </p:cNvPr>
          <p:cNvSpPr>
            <a:spLocks noGrp="1"/>
          </p:cNvSpPr>
          <p:nvPr>
            <p:ph type="title"/>
          </p:nvPr>
        </p:nvSpPr>
        <p:spPr/>
        <p:txBody>
          <a:bodyPr/>
          <a:lstStyle/>
          <a:p>
            <a:r>
              <a:rPr lang="en-ZA" dirty="0">
                <a:solidFill>
                  <a:srgbClr val="003764"/>
                </a:solidFill>
              </a:rPr>
              <a:t>Transaction-related and restructuring costs</a:t>
            </a:r>
            <a:endParaRPr lang="en-ZA" dirty="0"/>
          </a:p>
        </p:txBody>
      </p:sp>
    </p:spTree>
    <p:extLst>
      <p:ext uri="{BB962C8B-B14F-4D97-AF65-F5344CB8AC3E}">
        <p14:creationId xmlns:p14="http://schemas.microsoft.com/office/powerpoint/2010/main" val="35883933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763B9CA-C50D-47ED-9479-D4FA49328A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7" name="Object 6" hidden="1">
                        <a:extLst>
                          <a:ext uri="{FF2B5EF4-FFF2-40B4-BE49-F238E27FC236}">
                            <a16:creationId xmlns:a16="http://schemas.microsoft.com/office/drawing/2014/main" id="{7763B9CA-C50D-47ED-9479-D4FA49328A0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D536333-4B68-4649-BCE6-388B4E3B0BB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b="1">
              <a:latin typeface="Arial" panose="020B0604020202020204" pitchFamily="34" charset="0"/>
              <a:ea typeface="+mj-ea"/>
              <a:cs typeface="+mj-cs"/>
              <a:sym typeface="Arial" panose="020B0604020202020204" pitchFamily="34" charset="0"/>
            </a:endParaRPr>
          </a:p>
        </p:txBody>
      </p:sp>
      <p:sp>
        <p:nvSpPr>
          <p:cNvPr id="5" name="Rounded Rectangle 6">
            <a:extLst>
              <a:ext uri="{FF2B5EF4-FFF2-40B4-BE49-F238E27FC236}">
                <a16:creationId xmlns:a16="http://schemas.microsoft.com/office/drawing/2014/main" id="{406D68B8-AABC-4F50-B28B-5232A6D0C9E2}"/>
              </a:ext>
            </a:extLst>
          </p:cNvPr>
          <p:cNvSpPr/>
          <p:nvPr/>
        </p:nvSpPr>
        <p:spPr>
          <a:xfrm>
            <a:off x="384037" y="1193567"/>
            <a:ext cx="8837913" cy="752853"/>
          </a:xfrm>
          <a:prstGeom prst="roundRect">
            <a:avLst>
              <a:gd name="adj" fmla="val 50000"/>
            </a:avLst>
          </a:prstGeom>
          <a:solidFill>
            <a:srgbClr val="90C7C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C0BD"/>
              </a:solidFill>
            </a:endParaRPr>
          </a:p>
        </p:txBody>
      </p:sp>
      <p:graphicFrame>
        <p:nvGraphicFramePr>
          <p:cNvPr id="8" name="Table 3">
            <a:extLst>
              <a:ext uri="{FF2B5EF4-FFF2-40B4-BE49-F238E27FC236}">
                <a16:creationId xmlns:a16="http://schemas.microsoft.com/office/drawing/2014/main" id="{AD0F1C74-B752-4DB5-87CB-834C806B9D15}"/>
              </a:ext>
            </a:extLst>
          </p:cNvPr>
          <p:cNvGraphicFramePr>
            <a:graphicFrameLocks noGrp="1"/>
          </p:cNvGraphicFramePr>
          <p:nvPr>
            <p:extLst>
              <p:ext uri="{D42A27DB-BD31-4B8C-83A1-F6EECF244321}">
                <p14:modId xmlns:p14="http://schemas.microsoft.com/office/powerpoint/2010/main" val="3104593578"/>
              </p:ext>
            </p:extLst>
          </p:nvPr>
        </p:nvGraphicFramePr>
        <p:xfrm>
          <a:off x="317204" y="1188548"/>
          <a:ext cx="8720329" cy="5175760"/>
        </p:xfrm>
        <a:graphic>
          <a:graphicData uri="http://schemas.openxmlformats.org/drawingml/2006/table">
            <a:tbl>
              <a:tblPr firstRow="1" bandRow="1">
                <a:tableStyleId>{5C22544A-7EE6-4342-B048-85BDC9FD1C3A}</a:tableStyleId>
              </a:tblPr>
              <a:tblGrid>
                <a:gridCol w="2384616">
                  <a:extLst>
                    <a:ext uri="{9D8B030D-6E8A-4147-A177-3AD203B41FA5}">
                      <a16:colId xmlns:a16="http://schemas.microsoft.com/office/drawing/2014/main" val="883634153"/>
                    </a:ext>
                  </a:extLst>
                </a:gridCol>
                <a:gridCol w="1238568">
                  <a:extLst>
                    <a:ext uri="{9D8B030D-6E8A-4147-A177-3AD203B41FA5}">
                      <a16:colId xmlns:a16="http://schemas.microsoft.com/office/drawing/2014/main" val="3911748338"/>
                    </a:ext>
                  </a:extLst>
                </a:gridCol>
                <a:gridCol w="1332230">
                  <a:extLst>
                    <a:ext uri="{9D8B030D-6E8A-4147-A177-3AD203B41FA5}">
                      <a16:colId xmlns:a16="http://schemas.microsoft.com/office/drawing/2014/main" val="3874227288"/>
                    </a:ext>
                  </a:extLst>
                </a:gridCol>
                <a:gridCol w="1189355">
                  <a:extLst>
                    <a:ext uri="{9D8B030D-6E8A-4147-A177-3AD203B41FA5}">
                      <a16:colId xmlns:a16="http://schemas.microsoft.com/office/drawing/2014/main" val="1573285661"/>
                    </a:ext>
                  </a:extLst>
                </a:gridCol>
                <a:gridCol w="1287780">
                  <a:extLst>
                    <a:ext uri="{9D8B030D-6E8A-4147-A177-3AD203B41FA5}">
                      <a16:colId xmlns:a16="http://schemas.microsoft.com/office/drawing/2014/main" val="1363758207"/>
                    </a:ext>
                  </a:extLst>
                </a:gridCol>
                <a:gridCol w="1287780">
                  <a:extLst>
                    <a:ext uri="{9D8B030D-6E8A-4147-A177-3AD203B41FA5}">
                      <a16:colId xmlns:a16="http://schemas.microsoft.com/office/drawing/2014/main" val="2949259007"/>
                    </a:ext>
                  </a:extLst>
                </a:gridCol>
              </a:tblGrid>
              <a:tr h="550607">
                <a:tc>
                  <a:txBody>
                    <a:bodyPr/>
                    <a:lstStyle/>
                    <a:p>
                      <a:pPr algn="ctr"/>
                      <a:r>
                        <a:rPr lang="en-ZA" sz="1600" dirty="0" err="1">
                          <a:solidFill>
                            <a:schemeClr val="tx2"/>
                          </a:solidFill>
                        </a:rPr>
                        <a:t>R’m</a:t>
                      </a:r>
                      <a:endParaRPr lang="en-ZA" sz="1600" dirty="0">
                        <a:solidFill>
                          <a:schemeClr val="tx2"/>
                        </a:solidFill>
                      </a:endParaRPr>
                    </a:p>
                    <a:p>
                      <a:pPr algn="ctr"/>
                      <a:r>
                        <a:rPr lang="en-ZA" sz="1200" b="0" i="1" dirty="0">
                          <a:solidFill>
                            <a:schemeClr val="tx2"/>
                          </a:solidFill>
                        </a:rPr>
                        <a:t>Total group</a:t>
                      </a:r>
                    </a:p>
                    <a:p>
                      <a:pPr algn="ctr"/>
                      <a:r>
                        <a:rPr lang="en-ZA" sz="1600" dirty="0">
                          <a:solidFill>
                            <a:schemeClr val="tx2"/>
                          </a:solidFill>
                        </a:rPr>
                        <a:t>CGU</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13064" rtl="0" eaLnBrk="1" fontAlgn="auto" latinLnBrk="0" hangingPunct="1">
                        <a:lnSpc>
                          <a:spcPct val="100000"/>
                        </a:lnSpc>
                        <a:spcBef>
                          <a:spcPts val="0"/>
                        </a:spcBef>
                        <a:spcAft>
                          <a:spcPts val="0"/>
                        </a:spcAft>
                        <a:buClrTx/>
                        <a:buSzTx/>
                        <a:buFontTx/>
                        <a:buNone/>
                        <a:tabLst/>
                        <a:defRPr/>
                      </a:pPr>
                      <a:endParaRPr lang="en-ZA" sz="1400" dirty="0">
                        <a:solidFill>
                          <a:schemeClr val="tx2"/>
                        </a:solidFill>
                      </a:endParaRPr>
                    </a:p>
                    <a:p>
                      <a:pPr marL="0" marR="0" lvl="0" indent="0" algn="ctr" defTabSz="513064" rtl="0" eaLnBrk="1" fontAlgn="auto" latinLnBrk="0" hangingPunct="1">
                        <a:lnSpc>
                          <a:spcPct val="100000"/>
                        </a:lnSpc>
                        <a:spcBef>
                          <a:spcPts val="0"/>
                        </a:spcBef>
                        <a:spcAft>
                          <a:spcPts val="0"/>
                        </a:spcAft>
                        <a:buClrTx/>
                        <a:buSzTx/>
                        <a:buFontTx/>
                        <a:buNone/>
                        <a:tabLst/>
                        <a:defRPr/>
                      </a:pPr>
                      <a:r>
                        <a:rPr lang="en-ZA" sz="1400" dirty="0">
                          <a:solidFill>
                            <a:schemeClr val="tx2"/>
                          </a:solidFill>
                        </a:rPr>
                        <a:t>Goodwill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dirty="0">
                          <a:solidFill>
                            <a:schemeClr val="tx2"/>
                          </a:solidFill>
                        </a:rPr>
                        <a:t>Intangible </a:t>
                      </a:r>
                      <a:br>
                        <a:rPr lang="en-ZA" sz="1400" dirty="0">
                          <a:solidFill>
                            <a:schemeClr val="tx2"/>
                          </a:solidFill>
                        </a:rPr>
                      </a:br>
                      <a:r>
                        <a:rPr lang="en-ZA" sz="1400" dirty="0">
                          <a:solidFill>
                            <a:schemeClr val="tx2"/>
                          </a:solidFill>
                        </a:rPr>
                        <a:t>assets</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ZA" sz="1400" dirty="0">
                        <a:solidFill>
                          <a:schemeClr val="tx2"/>
                        </a:solidFill>
                      </a:endParaRPr>
                    </a:p>
                    <a:p>
                      <a:pPr algn="ctr"/>
                      <a:r>
                        <a:rPr lang="en-ZA" sz="1400" dirty="0">
                          <a:solidFill>
                            <a:schemeClr val="tx2"/>
                          </a:solidFill>
                        </a:rPr>
                        <a:t>IFRS 5 </a:t>
                      </a:r>
                      <a:br>
                        <a:rPr lang="en-ZA" sz="1400" dirty="0">
                          <a:solidFill>
                            <a:schemeClr val="tx2"/>
                          </a:solidFill>
                        </a:rPr>
                      </a:br>
                      <a:endParaRPr lang="en-ZA" sz="1400" dirty="0">
                        <a:solidFill>
                          <a:schemeClr val="tx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dirty="0">
                          <a:solidFill>
                            <a:schemeClr val="tx2"/>
                          </a:solidFill>
                        </a:rPr>
                        <a:t>H1 2021</a:t>
                      </a:r>
                    </a:p>
                    <a:p>
                      <a:pPr algn="ctr"/>
                      <a:r>
                        <a:rPr lang="en-ZA" sz="1400" dirty="0">
                          <a:solidFill>
                            <a:schemeClr val="tx2"/>
                          </a:solidFill>
                        </a:rPr>
                        <a:t>Total</a:t>
                      </a:r>
                    </a:p>
                    <a:p>
                      <a:pPr algn="ctr"/>
                      <a:endParaRPr lang="en-ZA" sz="1400" dirty="0">
                        <a:solidFill>
                          <a:schemeClr val="tx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ZA" sz="1400" dirty="0">
                          <a:solidFill>
                            <a:schemeClr val="tx2"/>
                          </a:solidFill>
                        </a:rPr>
                        <a:t>FY 2020</a:t>
                      </a:r>
                    </a:p>
                    <a:p>
                      <a:pPr algn="ctr"/>
                      <a:r>
                        <a:rPr lang="en-ZA" sz="1400" dirty="0">
                          <a:solidFill>
                            <a:schemeClr val="tx2"/>
                          </a:solidFill>
                        </a:rPr>
                        <a:t>Total </a:t>
                      </a:r>
                      <a:br>
                        <a:rPr lang="en-ZA" sz="1400" dirty="0">
                          <a:solidFill>
                            <a:schemeClr val="tx2"/>
                          </a:solidFill>
                        </a:rPr>
                      </a:br>
                      <a:endParaRPr lang="en-ZA" sz="1400" dirty="0">
                        <a:solidFill>
                          <a:schemeClr val="tx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441169"/>
                  </a:ext>
                </a:extLst>
              </a:tr>
              <a:tr h="0">
                <a:tc>
                  <a:txBody>
                    <a:bodyPr/>
                    <a:lstStyle/>
                    <a:p>
                      <a:endParaRPr lang="en-ZA" sz="60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ZA" sz="60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ZA" sz="60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ZA" sz="600">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ZA" sz="600" b="1">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endParaRPr lang="en-ZA" sz="600" b="1">
                        <a:solidFill>
                          <a:schemeClr val="tx2"/>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7447781"/>
                  </a:ext>
                </a:extLst>
              </a:tr>
              <a:tr h="456470">
                <a:tc>
                  <a:txBody>
                    <a:bodyPr/>
                    <a:lstStyle/>
                    <a:p>
                      <a:r>
                        <a:rPr lang="en-ZA" sz="1600">
                          <a:solidFill>
                            <a:schemeClr val="tx2"/>
                          </a:solidFill>
                        </a:rPr>
                        <a:t>Biosciences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ZA" sz="1600">
                          <a:solidFill>
                            <a:schemeClr val="tx2"/>
                          </a:solidFill>
                        </a:rPr>
                        <a:t>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ZA" sz="1600" b="1">
                          <a:solidFill>
                            <a:schemeClr val="tx2"/>
                          </a:solidFill>
                        </a:rPr>
                        <a:t>96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31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6624950"/>
                  </a:ext>
                </a:extLst>
              </a:tr>
              <a:tr h="456470">
                <a:tc>
                  <a:txBody>
                    <a:bodyPr/>
                    <a:lstStyle/>
                    <a:p>
                      <a:r>
                        <a:rPr lang="en-ZA" sz="1600">
                          <a:solidFill>
                            <a:schemeClr val="tx2"/>
                          </a:solidFill>
                        </a:rPr>
                        <a:t>Pharma Africa</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a:solidFill>
                            <a:schemeClr val="tx2"/>
                          </a:solidFill>
                        </a:rPr>
                        <a:t>48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dirty="0">
                        <a:solidFill>
                          <a:schemeClr val="tx2"/>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48</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15</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1702593"/>
                  </a:ext>
                </a:extLst>
              </a:tr>
              <a:tr h="456470">
                <a:tc>
                  <a:txBody>
                    <a:bodyPr/>
                    <a:lstStyle/>
                    <a:p>
                      <a:r>
                        <a:rPr lang="en-ZA" sz="1600">
                          <a:solidFill>
                            <a:schemeClr val="tx2"/>
                          </a:solidFill>
                        </a:rPr>
                        <a:t>Medical</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ZA" sz="1600">
                          <a:solidFill>
                            <a:schemeClr val="tx2"/>
                          </a:solidFill>
                        </a:rPr>
                        <a:t>70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ZA" sz="1600" dirty="0">
                        <a:solidFill>
                          <a:schemeClr val="tx2"/>
                        </a:solidFill>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ZA" sz="1600" b="1">
                          <a:solidFill>
                            <a:schemeClr val="tx2"/>
                          </a:solidFill>
                        </a:rPr>
                        <a:t>70</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309</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05425"/>
                  </a:ext>
                </a:extLst>
              </a:tr>
              <a:tr h="456470">
                <a:tc>
                  <a:txBody>
                    <a:bodyPr/>
                    <a:lstStyle/>
                    <a:p>
                      <a:r>
                        <a:rPr lang="en-ZA" sz="1600">
                          <a:solidFill>
                            <a:schemeClr val="tx2"/>
                          </a:solidFill>
                        </a:rPr>
                        <a:t>Consumer Health Africa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ZA" sz="1600" b="1">
                          <a:solidFill>
                            <a:schemeClr val="tx2"/>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166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1481580"/>
                  </a:ext>
                </a:extLst>
              </a:tr>
              <a:tr h="456470">
                <a:tc>
                  <a:txBody>
                    <a:bodyPr/>
                    <a:lstStyle/>
                    <a:p>
                      <a:r>
                        <a:rPr lang="en-ZA" sz="1600">
                          <a:solidFill>
                            <a:schemeClr val="tx2"/>
                          </a:solidFill>
                        </a:rPr>
                        <a:t>Farmalider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ZA" sz="1600" dirty="0">
                          <a:solidFill>
                            <a:schemeClr val="tx2"/>
                          </a:solidFill>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ZA" sz="1600"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ZA" sz="1600" b="1">
                          <a:solidFill>
                            <a:schemeClr val="tx2"/>
                          </a:solidFill>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178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6780705"/>
                  </a:ext>
                </a:extLst>
              </a:tr>
              <a:tr h="456470">
                <a:tc>
                  <a:txBody>
                    <a:bodyPr/>
                    <a:lstStyle/>
                    <a:p>
                      <a:r>
                        <a:rPr lang="en-ZA" sz="1600">
                          <a:solidFill>
                            <a:schemeClr val="tx2"/>
                          </a:solidFill>
                        </a:rPr>
                        <a:t>Scitec</a:t>
                      </a:r>
                    </a:p>
                  </a:txBody>
                  <a:tcPr anchor="ctr">
                    <a:lnL w="12700" cmpd="sng">
                      <a:noFill/>
                    </a:lnL>
                    <a:lnR w="12700" cmpd="sng">
                      <a:noFill/>
                    </a:lnR>
                    <a:lnT w="12700" cmpd="sng">
                      <a:noFill/>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a:solidFill>
                          <a:schemeClr val="tx2"/>
                        </a:solidFill>
                      </a:endParaRPr>
                    </a:p>
                  </a:txBody>
                  <a:tcPr anchor="ctr">
                    <a:lnL w="12700" cmpd="sng">
                      <a:noFill/>
                    </a:lnL>
                    <a:lnR w="12700" cmpd="sng">
                      <a:noFill/>
                    </a:lnR>
                    <a:lnT w="12700" cmpd="sng">
                      <a:noFill/>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dirty="0">
                        <a:solidFill>
                          <a:schemeClr val="tx2"/>
                        </a:solidFill>
                      </a:endParaRPr>
                    </a:p>
                  </a:txBody>
                  <a:tcPr anchor="ctr">
                    <a:lnL w="12700" cmpd="sng">
                      <a:noFill/>
                    </a:lnL>
                    <a:lnR w="12700" cmpd="sng">
                      <a:noFill/>
                    </a:lnR>
                    <a:lnT w="12700" cmpd="sng">
                      <a:noFill/>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a:t>
                      </a:r>
                    </a:p>
                  </a:txBody>
                  <a:tcPr anchor="ctr">
                    <a:lnL w="12700" cmpd="sng">
                      <a:noFill/>
                    </a:lnL>
                    <a:lnR w="12700" cmpd="sng">
                      <a:noFill/>
                    </a:lnR>
                    <a:lnT w="12700" cmpd="sng">
                      <a:noFill/>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268</a:t>
                      </a:r>
                    </a:p>
                  </a:txBody>
                  <a:tcPr anchor="ctr">
                    <a:lnL w="12700" cmpd="sng">
                      <a:noFill/>
                    </a:lnL>
                    <a:lnR w="12700" cmpd="sng">
                      <a:noFill/>
                    </a:lnR>
                    <a:lnT w="12700" cmpd="sng">
                      <a:noFill/>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626897"/>
                  </a:ext>
                </a:extLst>
              </a:tr>
              <a:tr h="456470">
                <a:tc>
                  <a:txBody>
                    <a:bodyPr/>
                    <a:lstStyle/>
                    <a:p>
                      <a:r>
                        <a:rPr lang="en-ZA" sz="1600" b="1">
                          <a:solidFill>
                            <a:schemeClr val="tx2"/>
                          </a:solidFill>
                        </a:rPr>
                        <a:t>Total impairments</a:t>
                      </a:r>
                      <a:endParaRPr lang="en-ZA" sz="1600" b="0" i="0">
                        <a:solidFill>
                          <a:schemeClr val="tx2"/>
                        </a:solidFill>
                      </a:endParaRP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70</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80</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96</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246</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r>
                        <a:rPr lang="en-ZA" sz="1600" b="1">
                          <a:solidFill>
                            <a:schemeClr val="tx2"/>
                          </a:solidFill>
                        </a:rPr>
                        <a:t>967</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360197"/>
                  </a:ext>
                </a:extLst>
              </a:tr>
              <a:tr h="456470">
                <a:tc>
                  <a:txBody>
                    <a:bodyPr/>
                    <a:lstStyle/>
                    <a:p>
                      <a:endParaRPr lang="en-ZA" sz="1600" b="0" i="0">
                        <a:solidFill>
                          <a:schemeClr val="tx2"/>
                        </a:solidFill>
                      </a:endParaRPr>
                    </a:p>
                  </a:txBody>
                  <a:tcPr anchor="ctr">
                    <a:lnL w="12700" cmpd="sng">
                      <a:noFill/>
                    </a:lnL>
                    <a:lnR w="12700" cmpd="sng">
                      <a:noFill/>
                    </a:lnR>
                    <a:lnT w="19050" cap="flat" cmpd="sng" algn="ctr">
                      <a:solidFill>
                        <a:srgbClr val="70CACB"/>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b="1">
                        <a:solidFill>
                          <a:schemeClr val="tx2"/>
                        </a:solidFill>
                      </a:endParaRPr>
                    </a:p>
                  </a:txBody>
                  <a:tcPr anchor="ctr">
                    <a:lnL w="12700" cmpd="sng">
                      <a:noFill/>
                    </a:lnL>
                    <a:lnR w="12700" cmpd="sng">
                      <a:noFill/>
                    </a:lnR>
                    <a:lnT w="19050" cap="flat" cmpd="sng" algn="ctr">
                      <a:solidFill>
                        <a:srgbClr val="70CACB"/>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b="1">
                        <a:solidFill>
                          <a:schemeClr val="tx2"/>
                        </a:solidFill>
                      </a:endParaRPr>
                    </a:p>
                  </a:txBody>
                  <a:tcPr anchor="ctr">
                    <a:lnL w="12700" cmpd="sng">
                      <a:noFill/>
                    </a:lnL>
                    <a:lnR w="12700" cmpd="sng">
                      <a:noFill/>
                    </a:lnR>
                    <a:lnT w="19050" cap="flat" cmpd="sng" algn="ctr">
                      <a:solidFill>
                        <a:srgbClr val="70CACB"/>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b="1">
                        <a:solidFill>
                          <a:schemeClr val="tx2"/>
                        </a:solidFill>
                      </a:endParaRPr>
                    </a:p>
                  </a:txBody>
                  <a:tcPr anchor="ctr">
                    <a:lnL w="12700" cmpd="sng">
                      <a:noFill/>
                    </a:lnL>
                    <a:lnR w="12700" cmpd="sng">
                      <a:noFill/>
                    </a:lnR>
                    <a:lnT w="19050" cap="flat" cmpd="sng" algn="ctr">
                      <a:solidFill>
                        <a:srgbClr val="70CACB"/>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b="1">
                        <a:solidFill>
                          <a:schemeClr val="tx2"/>
                        </a:solidFill>
                      </a:endParaRPr>
                    </a:p>
                  </a:txBody>
                  <a:tcPr anchor="ctr">
                    <a:lnL w="12700" cmpd="sng">
                      <a:noFill/>
                    </a:lnL>
                    <a:lnR w="12700" cmpd="sng">
                      <a:noFill/>
                    </a:lnR>
                    <a:lnT w="19050" cap="flat" cmpd="sng" algn="ctr">
                      <a:solidFill>
                        <a:srgbClr val="70CACB"/>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endParaRPr lang="en-ZA" sz="1600" b="1">
                        <a:solidFill>
                          <a:schemeClr val="tx2"/>
                        </a:solidFill>
                      </a:endParaRPr>
                    </a:p>
                  </a:txBody>
                  <a:tcPr anchor="ctr">
                    <a:lnL w="12700" cmpd="sng">
                      <a:noFill/>
                    </a:lnL>
                    <a:lnR w="12700" cmpd="sng">
                      <a:noFill/>
                    </a:lnR>
                    <a:lnT w="19050" cap="flat" cmpd="sng" algn="ctr">
                      <a:solidFill>
                        <a:srgbClr val="70CACB"/>
                      </a:solidFill>
                      <a:prstDash val="solid"/>
                      <a:round/>
                      <a:headEnd type="none" w="med" len="med"/>
                      <a:tailEnd type="none" w="med" len="med"/>
                    </a:lnT>
                    <a:lnB w="9525" cap="flat" cmpd="sng" algn="ctr">
                      <a:solidFill>
                        <a:srgbClr val="17396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4178781"/>
                  </a:ext>
                </a:extLst>
              </a:tr>
              <a:tr h="456470">
                <a:tc>
                  <a:txBody>
                    <a:bodyPr/>
                    <a:lstStyle/>
                    <a:p>
                      <a:r>
                        <a:rPr lang="en-ZA" sz="1600" b="1" i="0" dirty="0">
                          <a:solidFill>
                            <a:schemeClr val="tx2"/>
                          </a:solidFill>
                        </a:rPr>
                        <a:t>Total related asset balances</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2 138</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2 518</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ZA" sz="1600" b="1">
                        <a:solidFill>
                          <a:schemeClr val="tx2"/>
                        </a:solidFill>
                      </a:endParaRP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ZA" sz="1600" b="1">
                          <a:solidFill>
                            <a:schemeClr val="tx2"/>
                          </a:solidFill>
                        </a:rPr>
                        <a:t>4 656</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solidFill>
                      <a:srgbClr val="C7EBEB"/>
                    </a:solidFill>
                  </a:tcPr>
                </a:tc>
                <a:tc>
                  <a:txBody>
                    <a:bodyPr/>
                    <a:lstStyle/>
                    <a:p>
                      <a:pPr algn="r"/>
                      <a:r>
                        <a:rPr lang="en-ZA" sz="1600" b="1" dirty="0">
                          <a:solidFill>
                            <a:schemeClr val="tx2"/>
                          </a:solidFill>
                        </a:rPr>
                        <a:t>5 675</a:t>
                      </a:r>
                    </a:p>
                  </a:txBody>
                  <a:tcPr anchor="ctr">
                    <a:lnL w="12700" cmpd="sng">
                      <a:noFill/>
                    </a:lnL>
                    <a:lnR w="12700" cmpd="sng">
                      <a:noFill/>
                    </a:lnR>
                    <a:lnT w="9525" cap="flat" cmpd="sng" algn="ctr">
                      <a:solidFill>
                        <a:srgbClr val="173963"/>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1030918"/>
                  </a:ext>
                </a:extLst>
              </a:tr>
            </a:tbl>
          </a:graphicData>
        </a:graphic>
      </p:graphicFrame>
      <p:sp>
        <p:nvSpPr>
          <p:cNvPr id="9" name="Content Placeholder 5">
            <a:extLst>
              <a:ext uri="{FF2B5EF4-FFF2-40B4-BE49-F238E27FC236}">
                <a16:creationId xmlns:a16="http://schemas.microsoft.com/office/drawing/2014/main" id="{F67D1958-F98A-4F70-BC49-558C576B1709}"/>
              </a:ext>
            </a:extLst>
          </p:cNvPr>
          <p:cNvSpPr txBox="1">
            <a:spLocks/>
          </p:cNvSpPr>
          <p:nvPr/>
        </p:nvSpPr>
        <p:spPr>
          <a:xfrm>
            <a:off x="9288782" y="1188548"/>
            <a:ext cx="2779865" cy="5175760"/>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t" anchorCtr="0"/>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400" b="0" dirty="0"/>
              <a:t>Robust impairment exercise performed at half year, historically done at year end only</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More conservative judgement applied due to impact of COVID-19 on macro assumptions</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Remaining goodwill = </a:t>
            </a:r>
            <a:r>
              <a:rPr lang="en-US" sz="1400" b="0" dirty="0" err="1"/>
              <a:t>Remedica</a:t>
            </a:r>
            <a:r>
              <a:rPr lang="en-US" sz="1400" b="0" dirty="0"/>
              <a:t> (R1.8bn) and Medical (R243m)</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Intangible assets include Drug </a:t>
            </a:r>
            <a:r>
              <a:rPr lang="en-US" sz="1400" b="0" dirty="0" err="1"/>
              <a:t>Masterfiles</a:t>
            </a:r>
            <a:r>
              <a:rPr lang="en-US" sz="1400" b="0" dirty="0"/>
              <a:t> (R1.1bn), Brands and Trademarks (R754m), and Customer Relationships (R603m)</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71% of intangible assets &amp; goodwill relate to </a:t>
            </a:r>
            <a:r>
              <a:rPr lang="en-US" sz="1400" b="0" dirty="0" err="1"/>
              <a:t>Remedica</a:t>
            </a:r>
            <a:endParaRPr lang="en-US" sz="1400" b="0" dirty="0"/>
          </a:p>
        </p:txBody>
      </p:sp>
      <p:sp>
        <p:nvSpPr>
          <p:cNvPr id="4" name="Title 3">
            <a:extLst>
              <a:ext uri="{FF2B5EF4-FFF2-40B4-BE49-F238E27FC236}">
                <a16:creationId xmlns:a16="http://schemas.microsoft.com/office/drawing/2014/main" id="{7410F581-D8D7-42FB-A7B8-42380899ACC1}"/>
              </a:ext>
            </a:extLst>
          </p:cNvPr>
          <p:cNvSpPr>
            <a:spLocks noGrp="1"/>
          </p:cNvSpPr>
          <p:nvPr>
            <p:ph type="title"/>
          </p:nvPr>
        </p:nvSpPr>
        <p:spPr/>
        <p:txBody>
          <a:bodyPr/>
          <a:lstStyle/>
          <a:p>
            <a:r>
              <a:rPr lang="en-GB" dirty="0">
                <a:solidFill>
                  <a:srgbClr val="003764"/>
                </a:solidFill>
              </a:rPr>
              <a:t>Impairments</a:t>
            </a:r>
            <a:endParaRPr lang="en-ZA" dirty="0"/>
          </a:p>
        </p:txBody>
      </p:sp>
    </p:spTree>
    <p:extLst>
      <p:ext uri="{BB962C8B-B14F-4D97-AF65-F5344CB8AC3E}">
        <p14:creationId xmlns:p14="http://schemas.microsoft.com/office/powerpoint/2010/main" val="26208776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82E800D-EBCD-4320-B08B-43A039C82D67}"/>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C82E800D-EBCD-4320-B08B-43A039C82D67}"/>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89AE1A9-24A2-4785-B5C4-E504FCF94A68}"/>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defRPr/>
            </a:pPr>
            <a:endParaRPr kumimoji="0" lang="en-GB" sz="2400" b="1" u="none" strike="noStrike" kern="1200" cap="none" spc="0" normalizeH="0" noProof="0">
              <a:ln>
                <a:noFill/>
              </a:ln>
              <a:solidFill>
                <a:srgbClr val="000000"/>
              </a:solidFill>
              <a:effectLst/>
              <a:uLnTx/>
              <a:uFillTx/>
              <a:latin typeface="Arial" panose="020B0604020202020204" pitchFamily="34" charset="0"/>
              <a:ea typeface="+mj-ea"/>
              <a:cs typeface="+mj-cs"/>
              <a:sym typeface="Arial" panose="020B0604020202020204" pitchFamily="34" charset="0"/>
            </a:endParaRPr>
          </a:p>
        </p:txBody>
      </p:sp>
      <p:sp>
        <p:nvSpPr>
          <p:cNvPr id="4" name="TextBox 3">
            <a:extLst>
              <a:ext uri="{FF2B5EF4-FFF2-40B4-BE49-F238E27FC236}">
                <a16:creationId xmlns:a16="http://schemas.microsoft.com/office/drawing/2014/main" id="{09C6574E-20C3-874D-A81A-394B412AD39D}"/>
              </a:ext>
            </a:extLst>
          </p:cNvPr>
          <p:cNvSpPr txBox="1"/>
          <p:nvPr/>
        </p:nvSpPr>
        <p:spPr>
          <a:xfrm>
            <a:off x="1099320" y="471948"/>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5" name="TextBox 4">
            <a:extLst>
              <a:ext uri="{FF2B5EF4-FFF2-40B4-BE49-F238E27FC236}">
                <a16:creationId xmlns:a16="http://schemas.microsoft.com/office/drawing/2014/main" id="{D1B82F60-AD8B-5148-AF89-BBA7A10960CD}"/>
              </a:ext>
            </a:extLst>
          </p:cNvPr>
          <p:cNvSpPr txBox="1"/>
          <p:nvPr/>
        </p:nvSpPr>
        <p:spPr>
          <a:xfrm>
            <a:off x="1357417" y="545690"/>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6" name="TextBox 5">
            <a:extLst>
              <a:ext uri="{FF2B5EF4-FFF2-40B4-BE49-F238E27FC236}">
                <a16:creationId xmlns:a16="http://schemas.microsoft.com/office/drawing/2014/main" id="{02A63739-E313-F84E-A476-0A8F5CCDF951}"/>
              </a:ext>
            </a:extLst>
          </p:cNvPr>
          <p:cNvSpPr txBox="1"/>
          <p:nvPr/>
        </p:nvSpPr>
        <p:spPr>
          <a:xfrm>
            <a:off x="1180436" y="619432"/>
            <a:ext cx="0" cy="0"/>
          </a:xfrm>
          <a:prstGeom prst="rect">
            <a:avLst/>
          </a:prstGeom>
          <a:noFill/>
        </p:spPr>
        <p:txBody>
          <a:bodyPr wrap="none" lIns="0" tIns="0" rIns="0" bIns="0" rtlCol="0">
            <a:noAutofit/>
          </a:bodyPr>
          <a:lstStyle/>
          <a:p>
            <a:pPr rtl="0"/>
            <a:endParaRPr lang="en-US" sz="1400" i="0" u="none" strike="noStrike" kern="1200" err="1">
              <a:solidFill>
                <a:schemeClr val="tx1"/>
              </a:solidFill>
            </a:endParaRPr>
          </a:p>
        </p:txBody>
      </p:sp>
      <p:sp>
        <p:nvSpPr>
          <p:cNvPr id="24" name="Title 2">
            <a:extLst>
              <a:ext uri="{FF2B5EF4-FFF2-40B4-BE49-F238E27FC236}">
                <a16:creationId xmlns:a16="http://schemas.microsoft.com/office/drawing/2014/main" id="{3186AE6C-2180-E245-898A-E42643C1645C}"/>
              </a:ext>
            </a:extLst>
          </p:cNvPr>
          <p:cNvSpPr txBox="1">
            <a:spLocks/>
          </p:cNvSpPr>
          <p:nvPr/>
        </p:nvSpPr>
        <p:spPr>
          <a:xfrm>
            <a:off x="790042" y="365125"/>
            <a:ext cx="6075172" cy="466725"/>
          </a:xfrm>
          <a:prstGeom prst="rect">
            <a:avLst/>
          </a:prstGeom>
        </p:spPr>
        <p:txBody>
          <a:bodyPr vert="horz" wrap="square" lIns="0" tIns="0" rIns="0" bIns="0" rtlCol="0" anchor="b">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r>
              <a:rPr lang="en-GB" dirty="0">
                <a:solidFill>
                  <a:srgbClr val="003764"/>
                </a:solidFill>
              </a:rPr>
              <a:t>Prior period error - deferred tax</a:t>
            </a:r>
          </a:p>
        </p:txBody>
      </p:sp>
      <p:sp>
        <p:nvSpPr>
          <p:cNvPr id="36" name="Rectangle 35">
            <a:extLst>
              <a:ext uri="{FF2B5EF4-FFF2-40B4-BE49-F238E27FC236}">
                <a16:creationId xmlns:a16="http://schemas.microsoft.com/office/drawing/2014/main" id="{12180CC4-127D-4DC1-81FA-7172A8D08556}"/>
              </a:ext>
            </a:extLst>
          </p:cNvPr>
          <p:cNvSpPr/>
          <p:nvPr/>
        </p:nvSpPr>
        <p:spPr>
          <a:xfrm rot="16200000">
            <a:off x="-78120" y="3489360"/>
            <a:ext cx="2037078" cy="481095"/>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panose="020B0604020202020204" pitchFamily="34" charset="0"/>
                <a:cs typeface="Arial" panose="020B0604020202020204" pitchFamily="34" charset="0"/>
              </a:rPr>
              <a:t>Financial Reporting Impact</a:t>
            </a: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7" name="Rectangle 36">
            <a:extLst>
              <a:ext uri="{FF2B5EF4-FFF2-40B4-BE49-F238E27FC236}">
                <a16:creationId xmlns:a16="http://schemas.microsoft.com/office/drawing/2014/main" id="{19DA0C6F-D6B0-4FA9-8ED9-0B96C9A91C64}"/>
              </a:ext>
            </a:extLst>
          </p:cNvPr>
          <p:cNvSpPr/>
          <p:nvPr/>
        </p:nvSpPr>
        <p:spPr>
          <a:xfrm rot="16200000">
            <a:off x="182462" y="5404362"/>
            <a:ext cx="1515914" cy="481096"/>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Actions </a:t>
            </a:r>
            <a:r>
              <a:rPr lang="en-GB" sz="1200" dirty="0">
                <a:solidFill>
                  <a:srgbClr val="002060"/>
                </a:solidFill>
                <a:latin typeface="Arial" panose="020B0604020202020204" pitchFamily="34" charset="0"/>
                <a:cs typeface="Arial" panose="020B0604020202020204" pitchFamily="34" charset="0"/>
              </a:rPr>
              <a:t>&amp; Implications</a:t>
            </a:r>
            <a:endParaRPr kumimoji="0" lang="en-GB" sz="1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8" name="Content Placeholder 4">
            <a:extLst>
              <a:ext uri="{FF2B5EF4-FFF2-40B4-BE49-F238E27FC236}">
                <a16:creationId xmlns:a16="http://schemas.microsoft.com/office/drawing/2014/main" id="{7FAAF8C9-9B47-4898-8EB3-BF9F50B1AACD}"/>
              </a:ext>
            </a:extLst>
          </p:cNvPr>
          <p:cNvSpPr txBox="1">
            <a:spLocks/>
          </p:cNvSpPr>
          <p:nvPr/>
        </p:nvSpPr>
        <p:spPr>
          <a:xfrm>
            <a:off x="1312226" y="1205801"/>
            <a:ext cx="10576717" cy="1343537"/>
          </a:xfrm>
          <a:prstGeom prst="rect">
            <a:avLst/>
          </a:prstGeom>
          <a:solidFill>
            <a:srgbClr val="EDEDED"/>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0" lvl="1" indent="0">
              <a:lnSpc>
                <a:spcPts val="2200"/>
              </a:lnSpc>
              <a:buNone/>
            </a:pPr>
            <a:r>
              <a:rPr lang="en-GB" sz="1500" dirty="0"/>
              <a:t>In December 2020, it was identified that release of deferred tax liabilities associated to the impairments raised on intangible assets recognised in terms of </a:t>
            </a:r>
            <a:r>
              <a:rPr lang="en-GB" sz="1500" i="1" dirty="0"/>
              <a:t>IFRS 3: Business Combinations </a:t>
            </a:r>
            <a:r>
              <a:rPr lang="en-GB" sz="1500" dirty="0"/>
              <a:t>had not taken place.</a:t>
            </a:r>
          </a:p>
          <a:p>
            <a:pPr marL="0" lvl="1" indent="0">
              <a:lnSpc>
                <a:spcPts val="2200"/>
              </a:lnSpc>
              <a:buNone/>
            </a:pPr>
            <a:r>
              <a:rPr lang="en-GB" sz="1500" dirty="0"/>
              <a:t>The result was a misstatement of the deferred tax expense recognised for the period and a corresponding impact on deferred tax assets and liabilities.</a:t>
            </a:r>
          </a:p>
        </p:txBody>
      </p:sp>
      <p:sp>
        <p:nvSpPr>
          <p:cNvPr id="40" name="Rectangle 39">
            <a:extLst>
              <a:ext uri="{FF2B5EF4-FFF2-40B4-BE49-F238E27FC236}">
                <a16:creationId xmlns:a16="http://schemas.microsoft.com/office/drawing/2014/main" id="{9A4A1752-C328-4972-A7CD-9E7CB048366B}"/>
              </a:ext>
            </a:extLst>
          </p:cNvPr>
          <p:cNvSpPr/>
          <p:nvPr/>
        </p:nvSpPr>
        <p:spPr>
          <a:xfrm rot="16200000">
            <a:off x="268656" y="1637024"/>
            <a:ext cx="1343537" cy="481093"/>
          </a:xfrm>
          <a:prstGeom prst="rect">
            <a:avLst/>
          </a:prstGeom>
          <a:solidFill>
            <a:srgbClr val="70CAC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200">
                <a:solidFill>
                  <a:srgbClr val="002060"/>
                </a:solidFill>
                <a:latin typeface="Arial" panose="020B0604020202020204" pitchFamily="34" charset="0"/>
                <a:cs typeface="Arial" panose="020B0604020202020204" pitchFamily="34" charset="0"/>
              </a:rPr>
              <a:t>Overview</a:t>
            </a:r>
            <a:endParaRPr kumimoji="0" lang="en-GB" sz="12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0" name="Content Placeholder 4">
            <a:extLst>
              <a:ext uri="{FF2B5EF4-FFF2-40B4-BE49-F238E27FC236}">
                <a16:creationId xmlns:a16="http://schemas.microsoft.com/office/drawing/2014/main" id="{81B737D1-77B7-4B90-8C66-B216DE92028E}"/>
              </a:ext>
            </a:extLst>
          </p:cNvPr>
          <p:cNvSpPr txBox="1">
            <a:spLocks/>
          </p:cNvSpPr>
          <p:nvPr/>
        </p:nvSpPr>
        <p:spPr>
          <a:xfrm>
            <a:off x="1312226" y="4895885"/>
            <a:ext cx="10576717" cy="1515914"/>
          </a:xfrm>
          <a:prstGeom prst="rect">
            <a:avLst/>
          </a:prstGeom>
          <a:solidFill>
            <a:srgbClr val="EDEDED"/>
          </a:solidFill>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176213" lvl="1" indent="-176213">
              <a:lnSpc>
                <a:spcPts val="2400"/>
              </a:lnSpc>
              <a:buFont typeface="Wingdings" panose="05000000000000000000" pitchFamily="2" charset="2"/>
              <a:buChar char="§"/>
            </a:pPr>
            <a:r>
              <a:rPr lang="en-US" sz="1500" dirty="0"/>
              <a:t>All historical transactions of a similar nature were </a:t>
            </a:r>
            <a:r>
              <a:rPr lang="en-US" sz="1500" dirty="0" err="1"/>
              <a:t>scrutinised</a:t>
            </a:r>
            <a:r>
              <a:rPr lang="en-US" sz="1500" dirty="0"/>
              <a:t> to verify occurrence of the error taking place elsewhere.</a:t>
            </a:r>
          </a:p>
          <a:p>
            <a:pPr marL="176213" lvl="1" indent="-176213">
              <a:lnSpc>
                <a:spcPts val="2400"/>
              </a:lnSpc>
              <a:buFont typeface="Wingdings" panose="05000000000000000000" pitchFamily="2" charset="2"/>
              <a:buChar char="§"/>
            </a:pPr>
            <a:r>
              <a:rPr lang="en-US" sz="1500" dirty="0"/>
              <a:t>Internal investigation into circumstances under which the error arose, measures implemented to avoid reoccurrence.</a:t>
            </a:r>
          </a:p>
          <a:p>
            <a:pPr marL="176213" lvl="1" indent="-176213">
              <a:lnSpc>
                <a:spcPts val="2400"/>
              </a:lnSpc>
              <a:buFont typeface="Wingdings" panose="05000000000000000000" pitchFamily="2" charset="2"/>
              <a:buChar char="§"/>
            </a:pPr>
            <a:r>
              <a:rPr lang="en-US" sz="1500" dirty="0"/>
              <a:t>Confirmed no impact for the current interim reporting period.</a:t>
            </a:r>
          </a:p>
          <a:p>
            <a:pPr marL="176213" lvl="1" indent="-176213">
              <a:lnSpc>
                <a:spcPts val="2400"/>
              </a:lnSpc>
              <a:buFont typeface="Wingdings" panose="05000000000000000000" pitchFamily="2" charset="2"/>
              <a:buChar char="§"/>
            </a:pPr>
            <a:r>
              <a:rPr lang="en-US" sz="1500" dirty="0"/>
              <a:t>Error and its particulars to be reported to the JSE as part of year end procedures.</a:t>
            </a:r>
          </a:p>
          <a:p>
            <a:pPr marL="176213" lvl="1" indent="-176213">
              <a:lnSpc>
                <a:spcPts val="2400"/>
              </a:lnSpc>
              <a:buFont typeface="Wingdings" panose="05000000000000000000" pitchFamily="2" charset="2"/>
              <a:buChar char="§"/>
            </a:pPr>
            <a:endParaRPr lang="en-US" sz="1500" dirty="0"/>
          </a:p>
        </p:txBody>
      </p:sp>
      <p:graphicFrame>
        <p:nvGraphicFramePr>
          <p:cNvPr id="7" name="Table 7">
            <a:extLst>
              <a:ext uri="{FF2B5EF4-FFF2-40B4-BE49-F238E27FC236}">
                <a16:creationId xmlns:a16="http://schemas.microsoft.com/office/drawing/2014/main" id="{F9C6F272-56A0-48CC-8FBA-9B63B98EA934}"/>
              </a:ext>
            </a:extLst>
          </p:cNvPr>
          <p:cNvGraphicFramePr>
            <a:graphicFrameLocks noGrp="1"/>
          </p:cNvGraphicFramePr>
          <p:nvPr>
            <p:extLst>
              <p:ext uri="{D42A27DB-BD31-4B8C-83A1-F6EECF244321}">
                <p14:modId xmlns:p14="http://schemas.microsoft.com/office/powerpoint/2010/main" val="697068782"/>
              </p:ext>
            </p:extLst>
          </p:nvPr>
        </p:nvGraphicFramePr>
        <p:xfrm>
          <a:off x="1312226" y="2711370"/>
          <a:ext cx="6781322" cy="2037080"/>
        </p:xfrm>
        <a:graphic>
          <a:graphicData uri="http://schemas.openxmlformats.org/drawingml/2006/table">
            <a:tbl>
              <a:tblPr firstRow="1" bandRow="1">
                <a:tableStyleId>{5C22544A-7EE6-4342-B048-85BDC9FD1C3A}</a:tableStyleId>
              </a:tblPr>
              <a:tblGrid>
                <a:gridCol w="4380587">
                  <a:extLst>
                    <a:ext uri="{9D8B030D-6E8A-4147-A177-3AD203B41FA5}">
                      <a16:colId xmlns:a16="http://schemas.microsoft.com/office/drawing/2014/main" val="175803980"/>
                    </a:ext>
                  </a:extLst>
                </a:gridCol>
                <a:gridCol w="1149820">
                  <a:extLst>
                    <a:ext uri="{9D8B030D-6E8A-4147-A177-3AD203B41FA5}">
                      <a16:colId xmlns:a16="http://schemas.microsoft.com/office/drawing/2014/main" val="376877212"/>
                    </a:ext>
                  </a:extLst>
                </a:gridCol>
                <a:gridCol w="1250915">
                  <a:extLst>
                    <a:ext uri="{9D8B030D-6E8A-4147-A177-3AD203B41FA5}">
                      <a16:colId xmlns:a16="http://schemas.microsoft.com/office/drawing/2014/main" val="2867088585"/>
                    </a:ext>
                  </a:extLst>
                </a:gridCol>
              </a:tblGrid>
              <a:tr h="206978">
                <a:tc>
                  <a:txBody>
                    <a:bodyPr/>
                    <a:lstStyle/>
                    <a:p>
                      <a:endParaRPr lang="en-ZA" sz="1200" dirty="0">
                        <a:solidFill>
                          <a:srgbClr val="173963"/>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BFBF"/>
                    </a:solidFill>
                  </a:tcPr>
                </a:tc>
                <a:tc>
                  <a:txBody>
                    <a:bodyPr/>
                    <a:lstStyle/>
                    <a:p>
                      <a:pPr algn="r"/>
                      <a:r>
                        <a:rPr lang="en-ZA" sz="1200" dirty="0">
                          <a:solidFill>
                            <a:srgbClr val="173963"/>
                          </a:solidFill>
                        </a:rPr>
                        <a:t>Dec 2019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BFBF"/>
                    </a:solidFill>
                  </a:tcPr>
                </a:tc>
                <a:tc>
                  <a:txBody>
                    <a:bodyPr/>
                    <a:lstStyle/>
                    <a:p>
                      <a:pPr algn="r"/>
                      <a:r>
                        <a:rPr lang="en-ZA" sz="1200" dirty="0">
                          <a:solidFill>
                            <a:srgbClr val="173963"/>
                          </a:solidFill>
                        </a:rPr>
                        <a:t>Jun 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2086622277"/>
                  </a:ext>
                </a:extLst>
              </a:tr>
              <a:tr h="206978">
                <a:tc>
                  <a:txBody>
                    <a:bodyPr/>
                    <a:lstStyle/>
                    <a:p>
                      <a:r>
                        <a:rPr lang="en-ZA" sz="1200" b="1" dirty="0">
                          <a:solidFill>
                            <a:srgbClr val="173963"/>
                          </a:solidFill>
                        </a:rPr>
                        <a:t>Statement of financial position</a:t>
                      </a:r>
                    </a:p>
                  </a:txBody>
                  <a:tcPr>
                    <a:lnT w="38100" cmpd="sng">
                      <a:noFill/>
                    </a:lnT>
                    <a:noFill/>
                  </a:tcPr>
                </a:tc>
                <a:tc>
                  <a:txBody>
                    <a:bodyPr/>
                    <a:lstStyle/>
                    <a:p>
                      <a:pPr algn="r"/>
                      <a:endParaRPr lang="en-ZA" sz="1200" dirty="0">
                        <a:solidFill>
                          <a:srgbClr val="173963"/>
                        </a:solidFill>
                      </a:endParaRPr>
                    </a:p>
                  </a:txBody>
                  <a:tcPr>
                    <a:lnT w="38100" cmpd="sng">
                      <a:noFill/>
                    </a:lnT>
                    <a:noFill/>
                  </a:tcPr>
                </a:tc>
                <a:tc>
                  <a:txBody>
                    <a:bodyPr/>
                    <a:lstStyle/>
                    <a:p>
                      <a:pPr algn="r"/>
                      <a:endParaRPr lang="en-ZA" sz="1200" dirty="0">
                        <a:solidFill>
                          <a:srgbClr val="173963"/>
                        </a:solidFill>
                      </a:endParaRPr>
                    </a:p>
                  </a:txBody>
                  <a:tcPr>
                    <a:lnT w="38100" cmpd="sng">
                      <a:noFill/>
                    </a:lnT>
                    <a:noFill/>
                  </a:tcPr>
                </a:tc>
                <a:extLst>
                  <a:ext uri="{0D108BD9-81ED-4DB2-BD59-A6C34878D82A}">
                    <a16:rowId xmlns:a16="http://schemas.microsoft.com/office/drawing/2014/main" val="2252013061"/>
                  </a:ext>
                </a:extLst>
              </a:tr>
              <a:tr h="206978">
                <a:tc>
                  <a:txBody>
                    <a:bodyPr/>
                    <a:lstStyle/>
                    <a:p>
                      <a:r>
                        <a:rPr lang="en-ZA" sz="1200" dirty="0">
                          <a:solidFill>
                            <a:srgbClr val="173963"/>
                          </a:solidFill>
                        </a:rPr>
                        <a:t>Retained earnings</a:t>
                      </a:r>
                    </a:p>
                  </a:txBody>
                  <a:tcPr>
                    <a:noFill/>
                  </a:tcPr>
                </a:tc>
                <a:tc>
                  <a:txBody>
                    <a:bodyPr/>
                    <a:lstStyle/>
                    <a:p>
                      <a:pPr algn="r"/>
                      <a:r>
                        <a:rPr lang="en-ZA" sz="1200" dirty="0">
                          <a:solidFill>
                            <a:srgbClr val="173963"/>
                          </a:solidFill>
                        </a:rPr>
                        <a:t>(79 322)</a:t>
                      </a:r>
                    </a:p>
                  </a:txBody>
                  <a:tcPr>
                    <a:lnB w="9525" cap="flat" cmpd="sng" algn="ctr">
                      <a:solidFill>
                        <a:srgbClr val="173963"/>
                      </a:solidFill>
                      <a:prstDash val="solid"/>
                      <a:round/>
                      <a:headEnd type="none" w="med" len="med"/>
                      <a:tailEnd type="none" w="med" len="med"/>
                    </a:lnB>
                    <a:noFill/>
                  </a:tcPr>
                </a:tc>
                <a:tc>
                  <a:txBody>
                    <a:bodyPr/>
                    <a:lstStyle/>
                    <a:p>
                      <a:pPr algn="r"/>
                      <a:r>
                        <a:rPr lang="en-ZA" sz="1200" dirty="0">
                          <a:solidFill>
                            <a:srgbClr val="173963"/>
                          </a:solidFill>
                        </a:rPr>
                        <a:t>(147 446)</a:t>
                      </a:r>
                    </a:p>
                  </a:txBody>
                  <a:tcPr>
                    <a:lnB w="9525" cap="flat" cmpd="sng" algn="ctr">
                      <a:solidFill>
                        <a:srgbClr val="173963"/>
                      </a:solidFill>
                      <a:prstDash val="solid"/>
                      <a:round/>
                      <a:headEnd type="none" w="med" len="med"/>
                      <a:tailEnd type="none" w="med" len="med"/>
                    </a:lnB>
                    <a:noFill/>
                  </a:tcPr>
                </a:tc>
                <a:extLst>
                  <a:ext uri="{0D108BD9-81ED-4DB2-BD59-A6C34878D82A}">
                    <a16:rowId xmlns:a16="http://schemas.microsoft.com/office/drawing/2014/main" val="3759855032"/>
                  </a:ext>
                </a:extLst>
              </a:tr>
              <a:tr h="206978">
                <a:tc>
                  <a:txBody>
                    <a:bodyPr/>
                    <a:lstStyle/>
                    <a:p>
                      <a:r>
                        <a:rPr lang="en-ZA" sz="1200" dirty="0">
                          <a:solidFill>
                            <a:srgbClr val="173963"/>
                          </a:solidFill>
                        </a:rPr>
                        <a:t>Opening retained earnings: Dec 2019 impact</a:t>
                      </a:r>
                    </a:p>
                  </a:txBody>
                  <a:tcPr>
                    <a:lnR w="9525" cap="flat" cmpd="sng" algn="ctr">
                      <a:solidFill>
                        <a:srgbClr val="173963"/>
                      </a:solidFill>
                      <a:prstDash val="solid"/>
                      <a:round/>
                      <a:headEnd type="none" w="med" len="med"/>
                      <a:tailEnd type="none" w="med" len="med"/>
                    </a:lnR>
                    <a:noFill/>
                  </a:tcPr>
                </a:tc>
                <a:tc>
                  <a:txBody>
                    <a:bodyPr/>
                    <a:lstStyle/>
                    <a:p>
                      <a:pPr algn="r"/>
                      <a:r>
                        <a:rPr lang="en-ZA" sz="1200" dirty="0">
                          <a:solidFill>
                            <a:srgbClr val="173963"/>
                          </a:solidFill>
                        </a:rPr>
                        <a:t>(79 322)</a:t>
                      </a:r>
                    </a:p>
                  </a:txBody>
                  <a:tcPr>
                    <a:lnL w="9525" cap="flat" cmpd="sng" algn="ctr">
                      <a:solidFill>
                        <a:srgbClr val="173963"/>
                      </a:solidFill>
                      <a:prstDash val="solid"/>
                      <a:round/>
                      <a:headEnd type="none" w="med" len="med"/>
                      <a:tailEnd type="none" w="med" len="med"/>
                    </a:lnL>
                    <a:lnR w="9525" cap="flat" cmpd="sng" algn="ctr">
                      <a:solidFill>
                        <a:srgbClr val="173963"/>
                      </a:solidFill>
                      <a:prstDash val="solid"/>
                      <a:round/>
                      <a:headEnd type="none" w="med" len="med"/>
                      <a:tailEnd type="none" w="med" len="med"/>
                    </a:lnR>
                    <a:lnT w="9525" cap="flat" cmpd="sng" algn="ctr">
                      <a:solidFill>
                        <a:srgbClr val="173963"/>
                      </a:solidFill>
                      <a:prstDash val="solid"/>
                      <a:round/>
                      <a:headEnd type="none" w="med" len="med"/>
                      <a:tailEnd type="none" w="med" len="med"/>
                    </a:lnT>
                    <a:noFill/>
                  </a:tcPr>
                </a:tc>
                <a:tc>
                  <a:txBody>
                    <a:bodyPr/>
                    <a:lstStyle/>
                    <a:p>
                      <a:pPr algn="r"/>
                      <a:r>
                        <a:rPr lang="en-ZA" sz="1200" dirty="0">
                          <a:solidFill>
                            <a:srgbClr val="173963"/>
                          </a:solidFill>
                        </a:rPr>
                        <a:t>(79 322)</a:t>
                      </a:r>
                    </a:p>
                  </a:txBody>
                  <a:tcPr>
                    <a:lnL w="9525" cap="flat" cmpd="sng" algn="ctr">
                      <a:solidFill>
                        <a:srgbClr val="173963"/>
                      </a:solidFill>
                      <a:prstDash val="solid"/>
                      <a:round/>
                      <a:headEnd type="none" w="med" len="med"/>
                      <a:tailEnd type="none" w="med" len="med"/>
                    </a:lnL>
                    <a:lnR w="9525" cap="flat" cmpd="sng" algn="ctr">
                      <a:solidFill>
                        <a:srgbClr val="173963"/>
                      </a:solidFill>
                      <a:prstDash val="solid"/>
                      <a:round/>
                      <a:headEnd type="none" w="med" len="med"/>
                      <a:tailEnd type="none" w="med" len="med"/>
                    </a:lnR>
                    <a:lnT w="9525" cap="flat" cmpd="sng" algn="ctr">
                      <a:solidFill>
                        <a:srgbClr val="173963"/>
                      </a:solidFill>
                      <a:prstDash val="solid"/>
                      <a:round/>
                      <a:headEnd type="none" w="med" len="med"/>
                      <a:tailEnd type="none" w="med" len="med"/>
                    </a:lnT>
                    <a:noFill/>
                  </a:tcPr>
                </a:tc>
                <a:extLst>
                  <a:ext uri="{0D108BD9-81ED-4DB2-BD59-A6C34878D82A}">
                    <a16:rowId xmlns:a16="http://schemas.microsoft.com/office/drawing/2014/main" val="3429002751"/>
                  </a:ext>
                </a:extLst>
              </a:tr>
              <a:tr h="206978">
                <a:tc>
                  <a:txBody>
                    <a:bodyPr/>
                    <a:lstStyle/>
                    <a:p>
                      <a:r>
                        <a:rPr lang="en-ZA" sz="1200" dirty="0">
                          <a:solidFill>
                            <a:srgbClr val="173963"/>
                          </a:solidFill>
                        </a:rPr>
                        <a:t>Retained earnings: Jun 2020 impact</a:t>
                      </a:r>
                    </a:p>
                  </a:txBody>
                  <a:tcPr>
                    <a:lnR w="9525" cap="flat" cmpd="sng" algn="ctr">
                      <a:solidFill>
                        <a:srgbClr val="173963"/>
                      </a:solidFill>
                      <a:prstDash val="solid"/>
                      <a:round/>
                      <a:headEnd type="none" w="med" len="med"/>
                      <a:tailEnd type="none" w="med" len="med"/>
                    </a:lnR>
                    <a:noFill/>
                  </a:tcPr>
                </a:tc>
                <a:tc>
                  <a:txBody>
                    <a:bodyPr/>
                    <a:lstStyle/>
                    <a:p>
                      <a:pPr algn="r"/>
                      <a:endParaRPr lang="en-ZA" sz="1200" dirty="0">
                        <a:solidFill>
                          <a:srgbClr val="173963"/>
                        </a:solidFill>
                      </a:endParaRPr>
                    </a:p>
                  </a:txBody>
                  <a:tcPr>
                    <a:lnL w="9525" cap="flat" cmpd="sng" algn="ctr">
                      <a:solidFill>
                        <a:srgbClr val="173963"/>
                      </a:solidFill>
                      <a:prstDash val="solid"/>
                      <a:round/>
                      <a:headEnd type="none" w="med" len="med"/>
                      <a:tailEnd type="none" w="med" len="med"/>
                    </a:lnL>
                    <a:lnR w="9525" cap="flat" cmpd="sng" algn="ctr">
                      <a:solidFill>
                        <a:srgbClr val="173963"/>
                      </a:solidFill>
                      <a:prstDash val="solid"/>
                      <a:round/>
                      <a:headEnd type="none" w="med" len="med"/>
                      <a:tailEnd type="none" w="med" len="med"/>
                    </a:lnR>
                    <a:lnB w="9525" cap="flat" cmpd="sng" algn="ctr">
                      <a:solidFill>
                        <a:srgbClr val="173963"/>
                      </a:solidFill>
                      <a:prstDash val="solid"/>
                      <a:round/>
                      <a:headEnd type="none" w="med" len="med"/>
                      <a:tailEnd type="none" w="med" len="med"/>
                    </a:lnB>
                    <a:noFill/>
                  </a:tcPr>
                </a:tc>
                <a:tc>
                  <a:txBody>
                    <a:bodyPr/>
                    <a:lstStyle/>
                    <a:p>
                      <a:pPr algn="r"/>
                      <a:r>
                        <a:rPr lang="en-ZA" sz="1200" dirty="0">
                          <a:solidFill>
                            <a:srgbClr val="173963"/>
                          </a:solidFill>
                        </a:rPr>
                        <a:t>(68 124)</a:t>
                      </a:r>
                    </a:p>
                  </a:txBody>
                  <a:tcPr>
                    <a:lnL w="9525" cap="flat" cmpd="sng" algn="ctr">
                      <a:solidFill>
                        <a:srgbClr val="173963"/>
                      </a:solidFill>
                      <a:prstDash val="solid"/>
                      <a:round/>
                      <a:headEnd type="none" w="med" len="med"/>
                      <a:tailEnd type="none" w="med" len="med"/>
                    </a:lnL>
                    <a:lnR w="9525" cap="flat" cmpd="sng" algn="ctr">
                      <a:solidFill>
                        <a:srgbClr val="173963"/>
                      </a:solidFill>
                      <a:prstDash val="solid"/>
                      <a:round/>
                      <a:headEnd type="none" w="med" len="med"/>
                      <a:tailEnd type="none" w="med" len="med"/>
                    </a:lnR>
                    <a:lnB w="9525" cap="flat" cmpd="sng" algn="ctr">
                      <a:solidFill>
                        <a:srgbClr val="173963"/>
                      </a:solidFill>
                      <a:prstDash val="solid"/>
                      <a:round/>
                      <a:headEnd type="none" w="med" len="med"/>
                      <a:tailEnd type="none" w="med" len="med"/>
                    </a:lnB>
                    <a:noFill/>
                  </a:tcPr>
                </a:tc>
                <a:extLst>
                  <a:ext uri="{0D108BD9-81ED-4DB2-BD59-A6C34878D82A}">
                    <a16:rowId xmlns:a16="http://schemas.microsoft.com/office/drawing/2014/main" val="2088412792"/>
                  </a:ext>
                </a:extLst>
              </a:tr>
              <a:tr h="0">
                <a:tc>
                  <a:txBody>
                    <a:bodyPr/>
                    <a:lstStyle/>
                    <a:p>
                      <a:endParaRPr lang="en-ZA" sz="100" dirty="0">
                        <a:solidFill>
                          <a:srgbClr val="173963"/>
                        </a:solidFill>
                      </a:endParaRPr>
                    </a:p>
                  </a:txBody>
                  <a:tcPr>
                    <a:noFill/>
                  </a:tcPr>
                </a:tc>
                <a:tc>
                  <a:txBody>
                    <a:bodyPr/>
                    <a:lstStyle/>
                    <a:p>
                      <a:pPr algn="r"/>
                      <a:endParaRPr lang="en-ZA" sz="100" dirty="0">
                        <a:solidFill>
                          <a:srgbClr val="173963"/>
                        </a:solidFill>
                      </a:endParaRPr>
                    </a:p>
                  </a:txBody>
                  <a:tcPr>
                    <a:lnT w="9525" cap="flat" cmpd="sng" algn="ctr">
                      <a:solidFill>
                        <a:srgbClr val="173963"/>
                      </a:solidFill>
                      <a:prstDash val="solid"/>
                      <a:round/>
                      <a:headEnd type="none" w="med" len="med"/>
                      <a:tailEnd type="none" w="med" len="med"/>
                    </a:lnT>
                    <a:noFill/>
                  </a:tcPr>
                </a:tc>
                <a:tc>
                  <a:txBody>
                    <a:bodyPr/>
                    <a:lstStyle/>
                    <a:p>
                      <a:pPr algn="r"/>
                      <a:endParaRPr lang="en-ZA" sz="100" dirty="0">
                        <a:solidFill>
                          <a:srgbClr val="173963"/>
                        </a:solidFill>
                      </a:endParaRPr>
                    </a:p>
                  </a:txBody>
                  <a:tcPr>
                    <a:lnT w="9525" cap="flat" cmpd="sng" algn="ctr">
                      <a:solidFill>
                        <a:srgbClr val="173963"/>
                      </a:solidFill>
                      <a:prstDash val="solid"/>
                      <a:round/>
                      <a:headEnd type="none" w="med" len="med"/>
                      <a:tailEnd type="none" w="med" len="med"/>
                    </a:lnT>
                    <a:noFill/>
                  </a:tcPr>
                </a:tc>
                <a:extLst>
                  <a:ext uri="{0D108BD9-81ED-4DB2-BD59-A6C34878D82A}">
                    <a16:rowId xmlns:a16="http://schemas.microsoft.com/office/drawing/2014/main" val="3641676706"/>
                  </a:ext>
                </a:extLst>
              </a:tr>
              <a:tr h="206978">
                <a:tc>
                  <a:txBody>
                    <a:bodyPr/>
                    <a:lstStyle/>
                    <a:p>
                      <a:r>
                        <a:rPr lang="en-ZA" sz="1200" b="1" dirty="0">
                          <a:solidFill>
                            <a:srgbClr val="173963"/>
                          </a:solidFill>
                        </a:rPr>
                        <a:t>Statement of profit/loss and other comprehensive income</a:t>
                      </a:r>
                    </a:p>
                  </a:txBody>
                  <a:tcPr>
                    <a:noFill/>
                  </a:tcPr>
                </a:tc>
                <a:tc>
                  <a:txBody>
                    <a:bodyPr/>
                    <a:lstStyle/>
                    <a:p>
                      <a:pPr algn="r"/>
                      <a:endParaRPr lang="en-ZA" sz="1200" dirty="0">
                        <a:solidFill>
                          <a:srgbClr val="173963"/>
                        </a:solidFill>
                      </a:endParaRPr>
                    </a:p>
                  </a:txBody>
                  <a:tcPr>
                    <a:noFill/>
                  </a:tcPr>
                </a:tc>
                <a:tc>
                  <a:txBody>
                    <a:bodyPr/>
                    <a:lstStyle/>
                    <a:p>
                      <a:pPr algn="r"/>
                      <a:endParaRPr lang="en-ZA" sz="1200" dirty="0">
                        <a:solidFill>
                          <a:srgbClr val="173963"/>
                        </a:solidFill>
                      </a:endParaRPr>
                    </a:p>
                  </a:txBody>
                  <a:tcPr>
                    <a:noFill/>
                  </a:tcPr>
                </a:tc>
                <a:extLst>
                  <a:ext uri="{0D108BD9-81ED-4DB2-BD59-A6C34878D82A}">
                    <a16:rowId xmlns:a16="http://schemas.microsoft.com/office/drawing/2014/main" val="1179578603"/>
                  </a:ext>
                </a:extLst>
              </a:tr>
              <a:tr h="206978">
                <a:tc>
                  <a:txBody>
                    <a:bodyPr/>
                    <a:lstStyle/>
                    <a:p>
                      <a:r>
                        <a:rPr lang="en-ZA" sz="1200" dirty="0">
                          <a:solidFill>
                            <a:srgbClr val="173963"/>
                          </a:solidFill>
                        </a:rPr>
                        <a:t>Tax adjustment</a:t>
                      </a:r>
                    </a:p>
                  </a:txBody>
                  <a:tcPr>
                    <a:noFill/>
                  </a:tcPr>
                </a:tc>
                <a:tc>
                  <a:txBody>
                    <a:bodyPr/>
                    <a:lstStyle/>
                    <a:p>
                      <a:pPr algn="r"/>
                      <a:r>
                        <a:rPr lang="en-ZA" sz="1200" dirty="0">
                          <a:solidFill>
                            <a:srgbClr val="173963"/>
                          </a:solidFill>
                        </a:rPr>
                        <a:t>-</a:t>
                      </a:r>
                    </a:p>
                  </a:txBody>
                  <a:tcPr>
                    <a:lnB w="9525" cap="flat" cmpd="sng" algn="ctr">
                      <a:solidFill>
                        <a:srgbClr val="173963"/>
                      </a:solidFill>
                      <a:prstDash val="solid"/>
                      <a:round/>
                      <a:headEnd type="none" w="med" len="med"/>
                      <a:tailEnd type="none" w="med" len="med"/>
                    </a:lnB>
                    <a:noFill/>
                  </a:tcPr>
                </a:tc>
                <a:tc>
                  <a:txBody>
                    <a:bodyPr/>
                    <a:lstStyle/>
                    <a:p>
                      <a:pPr algn="r"/>
                      <a:r>
                        <a:rPr lang="en-ZA" sz="1200" dirty="0">
                          <a:solidFill>
                            <a:srgbClr val="173963"/>
                          </a:solidFill>
                        </a:rPr>
                        <a:t>68 124</a:t>
                      </a:r>
                    </a:p>
                  </a:txBody>
                  <a:tcPr>
                    <a:lnB w="9525" cap="flat" cmpd="sng" algn="ctr">
                      <a:solidFill>
                        <a:srgbClr val="173963"/>
                      </a:solidFill>
                      <a:prstDash val="solid"/>
                      <a:round/>
                      <a:headEnd type="none" w="med" len="med"/>
                      <a:tailEnd type="none" w="med" len="med"/>
                    </a:lnB>
                    <a:noFill/>
                  </a:tcPr>
                </a:tc>
                <a:extLst>
                  <a:ext uri="{0D108BD9-81ED-4DB2-BD59-A6C34878D82A}">
                    <a16:rowId xmlns:a16="http://schemas.microsoft.com/office/drawing/2014/main" val="2979695972"/>
                  </a:ext>
                </a:extLst>
              </a:tr>
            </a:tbl>
          </a:graphicData>
        </a:graphic>
      </p:graphicFrame>
    </p:spTree>
    <p:extLst>
      <p:ext uri="{BB962C8B-B14F-4D97-AF65-F5344CB8AC3E}">
        <p14:creationId xmlns:p14="http://schemas.microsoft.com/office/powerpoint/2010/main" val="16028237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D6354F-F70D-4CB6-9C50-1E7AA1C36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D2D6354F-F70D-4CB6-9C50-1E7AA1C366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FE13C9-C6CD-42B1-A5F2-7A104A54D92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b="1">
              <a:latin typeface="Arial" panose="020B0604020202020204" pitchFamily="34" charset="0"/>
              <a:ea typeface="+mj-ea"/>
              <a:cs typeface="+mj-cs"/>
              <a:sym typeface="Arial" panose="020B0604020202020204" pitchFamily="34" charset="0"/>
            </a:endParaRPr>
          </a:p>
        </p:txBody>
      </p:sp>
      <p:sp>
        <p:nvSpPr>
          <p:cNvPr id="5" name="Rounded Rectangle 4">
            <a:extLst>
              <a:ext uri="{FF2B5EF4-FFF2-40B4-BE49-F238E27FC236}">
                <a16:creationId xmlns:a16="http://schemas.microsoft.com/office/drawing/2014/main" id="{AB093DCC-E1C7-5548-8E7E-F78F1B22759F}"/>
              </a:ext>
            </a:extLst>
          </p:cNvPr>
          <p:cNvSpPr/>
          <p:nvPr/>
        </p:nvSpPr>
        <p:spPr>
          <a:xfrm>
            <a:off x="795609" y="1291051"/>
            <a:ext cx="8107231" cy="378855"/>
          </a:xfrm>
          <a:prstGeom prst="roundRect">
            <a:avLst>
              <a:gd name="adj" fmla="val 46213"/>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3A78E59-821C-42C7-8C42-D3B0164DD427}"/>
              </a:ext>
            </a:extLst>
          </p:cNvPr>
          <p:cNvSpPr>
            <a:spLocks noGrp="1"/>
          </p:cNvSpPr>
          <p:nvPr>
            <p:ph type="title"/>
          </p:nvPr>
        </p:nvSpPr>
        <p:spPr>
          <a:xfrm>
            <a:off x="795609" y="365125"/>
            <a:ext cx="6888030" cy="466725"/>
          </a:xfrm>
        </p:spPr>
        <p:txBody>
          <a:bodyPr/>
          <a:lstStyle/>
          <a:p>
            <a:r>
              <a:rPr lang="en-GB">
                <a:solidFill>
                  <a:srgbClr val="003764"/>
                </a:solidFill>
              </a:rPr>
              <a:t>Balance sheet – net assets</a:t>
            </a:r>
          </a:p>
        </p:txBody>
      </p:sp>
      <p:graphicFrame>
        <p:nvGraphicFramePr>
          <p:cNvPr id="128130" name="Group 130">
            <a:extLst>
              <a:ext uri="{FF2B5EF4-FFF2-40B4-BE49-F238E27FC236}">
                <a16:creationId xmlns:a16="http://schemas.microsoft.com/office/drawing/2014/main" id="{621CB650-5254-4D54-9039-1E75DFAE8DB1}"/>
              </a:ext>
            </a:extLst>
          </p:cNvPr>
          <p:cNvGraphicFramePr>
            <a:graphicFrameLocks noGrp="1"/>
          </p:cNvGraphicFramePr>
          <p:nvPr>
            <p:ph idx="4294967295"/>
            <p:extLst>
              <p:ext uri="{D42A27DB-BD31-4B8C-83A1-F6EECF244321}">
                <p14:modId xmlns:p14="http://schemas.microsoft.com/office/powerpoint/2010/main" val="3502106567"/>
              </p:ext>
            </p:extLst>
          </p:nvPr>
        </p:nvGraphicFramePr>
        <p:xfrm>
          <a:off x="795610" y="1271545"/>
          <a:ext cx="7970018" cy="4552290"/>
        </p:xfrm>
        <a:graphic>
          <a:graphicData uri="http://schemas.openxmlformats.org/drawingml/2006/table">
            <a:tbl>
              <a:tblPr/>
              <a:tblGrid>
                <a:gridCol w="3976955">
                  <a:extLst>
                    <a:ext uri="{9D8B030D-6E8A-4147-A177-3AD203B41FA5}">
                      <a16:colId xmlns:a16="http://schemas.microsoft.com/office/drawing/2014/main" val="20000"/>
                    </a:ext>
                  </a:extLst>
                </a:gridCol>
                <a:gridCol w="1152625">
                  <a:extLst>
                    <a:ext uri="{9D8B030D-6E8A-4147-A177-3AD203B41FA5}">
                      <a16:colId xmlns:a16="http://schemas.microsoft.com/office/drawing/2014/main" val="20001"/>
                    </a:ext>
                  </a:extLst>
                </a:gridCol>
                <a:gridCol w="273150">
                  <a:extLst>
                    <a:ext uri="{9D8B030D-6E8A-4147-A177-3AD203B41FA5}">
                      <a16:colId xmlns:a16="http://schemas.microsoft.com/office/drawing/2014/main" val="20004"/>
                    </a:ext>
                  </a:extLst>
                </a:gridCol>
                <a:gridCol w="1152625">
                  <a:extLst>
                    <a:ext uri="{9D8B030D-6E8A-4147-A177-3AD203B41FA5}">
                      <a16:colId xmlns:a16="http://schemas.microsoft.com/office/drawing/2014/main" val="20005"/>
                    </a:ext>
                  </a:extLst>
                </a:gridCol>
                <a:gridCol w="273150">
                  <a:extLst>
                    <a:ext uri="{9D8B030D-6E8A-4147-A177-3AD203B41FA5}">
                      <a16:colId xmlns:a16="http://schemas.microsoft.com/office/drawing/2014/main" val="3151814662"/>
                    </a:ext>
                  </a:extLst>
                </a:gridCol>
                <a:gridCol w="1141513">
                  <a:extLst>
                    <a:ext uri="{9D8B030D-6E8A-4147-A177-3AD203B41FA5}">
                      <a16:colId xmlns:a16="http://schemas.microsoft.com/office/drawing/2014/main" val="20006"/>
                    </a:ext>
                  </a:extLst>
                </a:gridCol>
              </a:tblGrid>
              <a:tr h="400004">
                <a:tc>
                  <a:txBody>
                    <a:bodyPr/>
                    <a:lstStyle/>
                    <a:p>
                      <a:pPr marL="0" marR="0" lvl="0" indent="0" algn="l"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R'm</a:t>
                      </a: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Dec 2020</a:t>
                      </a: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Dec 2019</a:t>
                      </a:r>
                      <a:endParaRPr kumimoji="0" lang="en-ZA" sz="1600" b="0"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Jun 2020</a:t>
                      </a:r>
                      <a:endParaRPr kumimoji="0" lang="en-ZA" sz="1600" b="0"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40065288"/>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Intangible assets and goodwill</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4 656</a:t>
                      </a: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5 234</a:t>
                      </a: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5 675</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Trade and other receivables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2 280</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2 192</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2 321</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60655389"/>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Inventories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1 349</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1 599</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1 583</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66881466"/>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Property, plant and equipment</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1 036</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1 074</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1 039</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390640548"/>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Cash and cash equivalents (net)</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311</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205</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344</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426094691"/>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Right-of-use assets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272</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300</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320</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629760152"/>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Tax-related assets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165</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108</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232</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76587086"/>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Other financial assets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64</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77</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56</a:t>
                      </a:r>
                    </a:p>
                  </a:txBody>
                  <a:tcPr marL="108000" marR="108000" marT="72000" marB="72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3823885"/>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1" i="0" u="none" strike="noStrike" cap="none" normalizeH="0" baseline="0">
                          <a:ln>
                            <a:noFill/>
                          </a:ln>
                          <a:solidFill>
                            <a:srgbClr val="003764"/>
                          </a:solidFill>
                          <a:effectLst/>
                          <a:latin typeface="Arial" pitchFamily="34" charset="0"/>
                          <a:ea typeface="MS PGothic" pitchFamily="34" charset="-128"/>
                          <a:sym typeface="Arial" pitchFamily="34" charset="0"/>
                        </a:rPr>
                        <a:t>Net assets from continuing operations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10 133</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10 789</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11 570</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839375682"/>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Assets classified as held for sale</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995</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280</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704</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66388881"/>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Total net assets</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11 128</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11 069</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12 274</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0606" name="Rectangle 138">
            <a:extLst>
              <a:ext uri="{FF2B5EF4-FFF2-40B4-BE49-F238E27FC236}">
                <a16:creationId xmlns:a16="http://schemas.microsoft.com/office/drawing/2014/main" id="{684F5899-FBD7-41AD-A9EB-E5C6A4C9D7E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l"/>
            <a:endParaRPr lang="en-GB" altLang="en-US" sz="2000" b="1">
              <a:solidFill>
                <a:schemeClr val="bg1"/>
              </a:solidFill>
            </a:endParaRPr>
          </a:p>
        </p:txBody>
      </p:sp>
      <p:sp>
        <p:nvSpPr>
          <p:cNvPr id="8" name="Content Placeholder 5">
            <a:extLst>
              <a:ext uri="{FF2B5EF4-FFF2-40B4-BE49-F238E27FC236}">
                <a16:creationId xmlns:a16="http://schemas.microsoft.com/office/drawing/2014/main" id="{6854696F-C333-4A50-96FD-972E97A96165}"/>
              </a:ext>
            </a:extLst>
          </p:cNvPr>
          <p:cNvSpPr txBox="1">
            <a:spLocks/>
          </p:cNvSpPr>
          <p:nvPr/>
        </p:nvSpPr>
        <p:spPr>
          <a:xfrm>
            <a:off x="8999113" y="1669905"/>
            <a:ext cx="3087872" cy="4153929"/>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t" anchorCtr="0"/>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400" b="0" dirty="0"/>
              <a:t>Reduction in intangibles and goodwill due to </a:t>
            </a:r>
            <a:r>
              <a:rPr lang="en-US" sz="1400" b="0" dirty="0" err="1"/>
              <a:t>amortisation</a:t>
            </a:r>
            <a:r>
              <a:rPr lang="en-US" sz="1400" b="0" dirty="0"/>
              <a:t> and additional impairments</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Debtors and inventory balances are reflective of higher trading plus more efficient working capital management</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Cash </a:t>
            </a:r>
            <a:r>
              <a:rPr lang="en-US" sz="1400" b="0" dirty="0" err="1"/>
              <a:t>utilisation</a:t>
            </a:r>
            <a:r>
              <a:rPr lang="en-US" sz="1400" b="0" dirty="0"/>
              <a:t> accelerated by finance costs, transaction costs and supplier driven faster creditor payments</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Conservative deferred tax asset recognition approach</a:t>
            </a:r>
          </a:p>
        </p:txBody>
      </p:sp>
    </p:spTree>
    <p:extLst>
      <p:ext uri="{BB962C8B-B14F-4D97-AF65-F5344CB8AC3E}">
        <p14:creationId xmlns:p14="http://schemas.microsoft.com/office/powerpoint/2010/main" val="24600403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D6354F-F70D-4CB6-9C50-1E7AA1C36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D2D6354F-F70D-4CB6-9C50-1E7AA1C366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FE13C9-C6CD-42B1-A5F2-7A104A54D92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b="1">
              <a:latin typeface="Arial" panose="020B0604020202020204" pitchFamily="34" charset="0"/>
              <a:ea typeface="+mj-ea"/>
              <a:cs typeface="+mj-cs"/>
              <a:sym typeface="Arial" panose="020B0604020202020204" pitchFamily="34" charset="0"/>
            </a:endParaRPr>
          </a:p>
        </p:txBody>
      </p:sp>
      <p:sp>
        <p:nvSpPr>
          <p:cNvPr id="5" name="Rounded Rectangle 4">
            <a:extLst>
              <a:ext uri="{FF2B5EF4-FFF2-40B4-BE49-F238E27FC236}">
                <a16:creationId xmlns:a16="http://schemas.microsoft.com/office/drawing/2014/main" id="{AB093DCC-E1C7-5548-8E7E-F78F1B22759F}"/>
              </a:ext>
            </a:extLst>
          </p:cNvPr>
          <p:cNvSpPr/>
          <p:nvPr/>
        </p:nvSpPr>
        <p:spPr>
          <a:xfrm>
            <a:off x="795609" y="1291051"/>
            <a:ext cx="8107231" cy="378855"/>
          </a:xfrm>
          <a:prstGeom prst="roundRect">
            <a:avLst>
              <a:gd name="adj" fmla="val 46213"/>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3A78E59-821C-42C7-8C42-D3B0164DD427}"/>
              </a:ext>
            </a:extLst>
          </p:cNvPr>
          <p:cNvSpPr>
            <a:spLocks noGrp="1"/>
          </p:cNvSpPr>
          <p:nvPr>
            <p:ph type="title"/>
          </p:nvPr>
        </p:nvSpPr>
        <p:spPr>
          <a:xfrm>
            <a:off x="795609" y="365125"/>
            <a:ext cx="6888030" cy="466725"/>
          </a:xfrm>
        </p:spPr>
        <p:txBody>
          <a:bodyPr/>
          <a:lstStyle/>
          <a:p>
            <a:r>
              <a:rPr lang="en-GB">
                <a:solidFill>
                  <a:srgbClr val="003764"/>
                </a:solidFill>
              </a:rPr>
              <a:t>Balance sheet – liabilities and equity</a:t>
            </a:r>
          </a:p>
        </p:txBody>
      </p:sp>
      <p:graphicFrame>
        <p:nvGraphicFramePr>
          <p:cNvPr id="128130" name="Group 130">
            <a:extLst>
              <a:ext uri="{FF2B5EF4-FFF2-40B4-BE49-F238E27FC236}">
                <a16:creationId xmlns:a16="http://schemas.microsoft.com/office/drawing/2014/main" id="{621CB650-5254-4D54-9039-1E75DFAE8DB1}"/>
              </a:ext>
            </a:extLst>
          </p:cNvPr>
          <p:cNvGraphicFramePr>
            <a:graphicFrameLocks noGrp="1"/>
          </p:cNvGraphicFramePr>
          <p:nvPr>
            <p:ph idx="4294967295"/>
            <p:extLst>
              <p:ext uri="{D42A27DB-BD31-4B8C-83A1-F6EECF244321}">
                <p14:modId xmlns:p14="http://schemas.microsoft.com/office/powerpoint/2010/main" val="1053994685"/>
              </p:ext>
            </p:extLst>
          </p:nvPr>
        </p:nvGraphicFramePr>
        <p:xfrm>
          <a:off x="795610" y="1271545"/>
          <a:ext cx="7970018" cy="4552290"/>
        </p:xfrm>
        <a:graphic>
          <a:graphicData uri="http://schemas.openxmlformats.org/drawingml/2006/table">
            <a:tbl>
              <a:tblPr/>
              <a:tblGrid>
                <a:gridCol w="3976955">
                  <a:extLst>
                    <a:ext uri="{9D8B030D-6E8A-4147-A177-3AD203B41FA5}">
                      <a16:colId xmlns:a16="http://schemas.microsoft.com/office/drawing/2014/main" val="20000"/>
                    </a:ext>
                  </a:extLst>
                </a:gridCol>
                <a:gridCol w="1152625">
                  <a:extLst>
                    <a:ext uri="{9D8B030D-6E8A-4147-A177-3AD203B41FA5}">
                      <a16:colId xmlns:a16="http://schemas.microsoft.com/office/drawing/2014/main" val="20001"/>
                    </a:ext>
                  </a:extLst>
                </a:gridCol>
                <a:gridCol w="273150">
                  <a:extLst>
                    <a:ext uri="{9D8B030D-6E8A-4147-A177-3AD203B41FA5}">
                      <a16:colId xmlns:a16="http://schemas.microsoft.com/office/drawing/2014/main" val="20004"/>
                    </a:ext>
                  </a:extLst>
                </a:gridCol>
                <a:gridCol w="1152625">
                  <a:extLst>
                    <a:ext uri="{9D8B030D-6E8A-4147-A177-3AD203B41FA5}">
                      <a16:colId xmlns:a16="http://schemas.microsoft.com/office/drawing/2014/main" val="20005"/>
                    </a:ext>
                  </a:extLst>
                </a:gridCol>
                <a:gridCol w="273150">
                  <a:extLst>
                    <a:ext uri="{9D8B030D-6E8A-4147-A177-3AD203B41FA5}">
                      <a16:colId xmlns:a16="http://schemas.microsoft.com/office/drawing/2014/main" val="3151814662"/>
                    </a:ext>
                  </a:extLst>
                </a:gridCol>
                <a:gridCol w="1141513">
                  <a:extLst>
                    <a:ext uri="{9D8B030D-6E8A-4147-A177-3AD203B41FA5}">
                      <a16:colId xmlns:a16="http://schemas.microsoft.com/office/drawing/2014/main" val="20006"/>
                    </a:ext>
                  </a:extLst>
                </a:gridCol>
              </a:tblGrid>
              <a:tr h="400004">
                <a:tc>
                  <a:txBody>
                    <a:bodyPr/>
                    <a:lstStyle/>
                    <a:p>
                      <a:pPr marL="0" marR="0" lvl="0" indent="0" algn="l"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err="1">
                          <a:ln>
                            <a:noFill/>
                          </a:ln>
                          <a:solidFill>
                            <a:schemeClr val="tx2"/>
                          </a:solidFill>
                          <a:effectLst/>
                          <a:latin typeface="Arial" pitchFamily="34" charset="0"/>
                          <a:ea typeface="MS PGothic" pitchFamily="34" charset="-128"/>
                          <a:sym typeface="Arial" pitchFamily="34" charset="0"/>
                        </a:rPr>
                        <a:t>R'm</a:t>
                      </a:r>
                      <a:endPar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Dec 2020</a:t>
                      </a: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Dec 2019</a:t>
                      </a:r>
                      <a:endParaRPr kumimoji="0" lang="en-ZA" sz="1600" b="0"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Jun 2020</a:t>
                      </a:r>
                      <a:endParaRPr kumimoji="0" lang="en-ZA" sz="1600" b="0" i="0" u="none" strike="noStrike" cap="none" normalizeH="0" baseline="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40065288"/>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Borrowings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6 889</a:t>
                      </a: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5 285</a:t>
                      </a: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6 825</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Deferred vendor liabilities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926</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1 068</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1 138</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960655389"/>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Trade and other payables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1 225</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1 444</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1 551</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466881466"/>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Other liabilities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420</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489</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487</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76587086"/>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Tax-related liabilities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312</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414</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383</a:t>
                      </a:r>
                    </a:p>
                  </a:txBody>
                  <a:tcPr marL="108000" marR="108000" marT="72000" marB="72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3823885"/>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1" i="0" u="none" strike="noStrike" cap="none" normalizeH="0" baseline="0">
                          <a:ln>
                            <a:noFill/>
                          </a:ln>
                          <a:solidFill>
                            <a:srgbClr val="003764"/>
                          </a:solidFill>
                          <a:effectLst/>
                          <a:latin typeface="Arial" pitchFamily="34" charset="0"/>
                          <a:ea typeface="MS PGothic" pitchFamily="34" charset="-128"/>
                          <a:sym typeface="Arial" pitchFamily="34" charset="0"/>
                        </a:rPr>
                        <a:t>Liabilities from continuing operations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9 772</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8 700</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10 384</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839375682"/>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Assets classified as held for sale</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318</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112</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450</a:t>
                      </a:r>
                    </a:p>
                  </a:txBody>
                  <a:tcPr marL="108000" marR="108000" marT="72000" marB="72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852364"/>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1" i="0" u="none" strike="noStrike" cap="none" normalizeH="0" baseline="0">
                          <a:ln>
                            <a:noFill/>
                          </a:ln>
                          <a:solidFill>
                            <a:srgbClr val="003764"/>
                          </a:solidFill>
                          <a:effectLst/>
                          <a:latin typeface="Arial" pitchFamily="34" charset="0"/>
                          <a:ea typeface="MS PGothic" pitchFamily="34" charset="-128"/>
                          <a:sym typeface="Arial" pitchFamily="34" charset="0"/>
                        </a:rPr>
                        <a:t>Total liabilities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10 090</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8 812</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10 834</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250729519"/>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4846648"/>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a:ln>
                            <a:noFill/>
                          </a:ln>
                          <a:solidFill>
                            <a:srgbClr val="003764"/>
                          </a:solidFill>
                          <a:effectLst/>
                          <a:latin typeface="Arial" pitchFamily="34" charset="0"/>
                          <a:ea typeface="MS PGothic" pitchFamily="34" charset="-128"/>
                          <a:sym typeface="Arial" pitchFamily="34" charset="0"/>
                        </a:rPr>
                        <a:t>Equity</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1 038</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2 257</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1 440</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66388881"/>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Total liabilities and equity</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11 128</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rPr>
                        <a:t>11 069</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12 274</a:t>
                      </a:r>
                    </a:p>
                  </a:txBody>
                  <a:tcPr marL="108000" marR="108000" marT="72000" marB="72000" anchor="ctr" horzOverflow="overflow">
                    <a:lnL>
                      <a:noFill/>
                    </a:lnL>
                    <a:lnR>
                      <a:noFill/>
                    </a:lnR>
                    <a:lnT w="19050" cap="flat" cmpd="sng" algn="ctr">
                      <a:solidFill>
                        <a:srgbClr val="70CACB"/>
                      </a:solid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20606" name="Rectangle 138">
            <a:extLst>
              <a:ext uri="{FF2B5EF4-FFF2-40B4-BE49-F238E27FC236}">
                <a16:creationId xmlns:a16="http://schemas.microsoft.com/office/drawing/2014/main" id="{684F5899-FBD7-41AD-A9EB-E5C6A4C9D7E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l"/>
            <a:endParaRPr lang="en-GB" altLang="en-US" sz="2000" b="1">
              <a:solidFill>
                <a:schemeClr val="bg1"/>
              </a:solidFill>
            </a:endParaRPr>
          </a:p>
        </p:txBody>
      </p:sp>
      <p:sp>
        <p:nvSpPr>
          <p:cNvPr id="8" name="Content Placeholder 5">
            <a:extLst>
              <a:ext uri="{FF2B5EF4-FFF2-40B4-BE49-F238E27FC236}">
                <a16:creationId xmlns:a16="http://schemas.microsoft.com/office/drawing/2014/main" id="{DAAD9274-29D4-44F4-B311-24E77E4AF0AA}"/>
              </a:ext>
            </a:extLst>
          </p:cNvPr>
          <p:cNvSpPr txBox="1">
            <a:spLocks/>
          </p:cNvSpPr>
          <p:nvPr/>
        </p:nvSpPr>
        <p:spPr>
          <a:xfrm>
            <a:off x="8999113" y="1669905"/>
            <a:ext cx="3087872" cy="4153929"/>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t" anchorCtr="0"/>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400" b="0" dirty="0"/>
              <a:t>95% of borrowings now classified as current due to repayment term of 31 December 2021</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Phased repayment of Sun Wave Pharma DVL main contributor to the reduction in deferred vendor liabilities</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Supplier-led accelerated repayment period has resulted in a reduction in payables despite increased trading</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Other liabilities comprise lease liabilities and provisions</a:t>
            </a:r>
          </a:p>
        </p:txBody>
      </p:sp>
    </p:spTree>
    <p:extLst>
      <p:ext uri="{BB962C8B-B14F-4D97-AF65-F5344CB8AC3E}">
        <p14:creationId xmlns:p14="http://schemas.microsoft.com/office/powerpoint/2010/main" val="183775284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D6354F-F70D-4CB6-9C50-1E7AA1C36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D2D6354F-F70D-4CB6-9C50-1E7AA1C366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FE13C9-C6CD-42B1-A5F2-7A104A54D92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b="1">
              <a:latin typeface="Arial" panose="020B0604020202020204" pitchFamily="34" charset="0"/>
              <a:ea typeface="+mj-ea"/>
              <a:cs typeface="+mj-cs"/>
              <a:sym typeface="Arial" panose="020B0604020202020204" pitchFamily="34" charset="0"/>
            </a:endParaRPr>
          </a:p>
        </p:txBody>
      </p:sp>
      <p:sp>
        <p:nvSpPr>
          <p:cNvPr id="5" name="Rounded Rectangle 4">
            <a:extLst>
              <a:ext uri="{FF2B5EF4-FFF2-40B4-BE49-F238E27FC236}">
                <a16:creationId xmlns:a16="http://schemas.microsoft.com/office/drawing/2014/main" id="{AB093DCC-E1C7-5548-8E7E-F78F1B22759F}"/>
              </a:ext>
            </a:extLst>
          </p:cNvPr>
          <p:cNvSpPr/>
          <p:nvPr/>
        </p:nvSpPr>
        <p:spPr>
          <a:xfrm>
            <a:off x="689010" y="1129411"/>
            <a:ext cx="7408636" cy="378855"/>
          </a:xfrm>
          <a:prstGeom prst="roundRect">
            <a:avLst>
              <a:gd name="adj" fmla="val 46213"/>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3A78E59-821C-42C7-8C42-D3B0164DD427}"/>
              </a:ext>
            </a:extLst>
          </p:cNvPr>
          <p:cNvSpPr>
            <a:spLocks noGrp="1"/>
          </p:cNvSpPr>
          <p:nvPr>
            <p:ph type="title"/>
          </p:nvPr>
        </p:nvSpPr>
        <p:spPr>
          <a:xfrm>
            <a:off x="795609" y="365125"/>
            <a:ext cx="6888030" cy="466725"/>
          </a:xfrm>
        </p:spPr>
        <p:txBody>
          <a:bodyPr/>
          <a:lstStyle/>
          <a:p>
            <a:r>
              <a:rPr lang="en-GB" dirty="0">
                <a:solidFill>
                  <a:srgbClr val="003764"/>
                </a:solidFill>
              </a:rPr>
              <a:t>Borrowings</a:t>
            </a:r>
          </a:p>
        </p:txBody>
      </p:sp>
      <p:graphicFrame>
        <p:nvGraphicFramePr>
          <p:cNvPr id="128130" name="Group 130">
            <a:extLst>
              <a:ext uri="{FF2B5EF4-FFF2-40B4-BE49-F238E27FC236}">
                <a16:creationId xmlns:a16="http://schemas.microsoft.com/office/drawing/2014/main" id="{621CB650-5254-4D54-9039-1E75DFAE8DB1}"/>
              </a:ext>
            </a:extLst>
          </p:cNvPr>
          <p:cNvGraphicFramePr>
            <a:graphicFrameLocks noGrp="1"/>
          </p:cNvGraphicFramePr>
          <p:nvPr>
            <p:ph idx="4294967295"/>
            <p:extLst>
              <p:ext uri="{D42A27DB-BD31-4B8C-83A1-F6EECF244321}">
                <p14:modId xmlns:p14="http://schemas.microsoft.com/office/powerpoint/2010/main" val="3853168749"/>
              </p:ext>
            </p:extLst>
          </p:nvPr>
        </p:nvGraphicFramePr>
        <p:xfrm>
          <a:off x="689010" y="1139460"/>
          <a:ext cx="7408636" cy="5224366"/>
        </p:xfrm>
        <a:graphic>
          <a:graphicData uri="http://schemas.openxmlformats.org/drawingml/2006/table">
            <a:tbl>
              <a:tblPr/>
              <a:tblGrid>
                <a:gridCol w="3027923">
                  <a:extLst>
                    <a:ext uri="{9D8B030D-6E8A-4147-A177-3AD203B41FA5}">
                      <a16:colId xmlns:a16="http://schemas.microsoft.com/office/drawing/2014/main" val="20000"/>
                    </a:ext>
                  </a:extLst>
                </a:gridCol>
                <a:gridCol w="1298713">
                  <a:extLst>
                    <a:ext uri="{9D8B030D-6E8A-4147-A177-3AD203B41FA5}">
                      <a16:colId xmlns:a16="http://schemas.microsoft.com/office/drawing/2014/main" val="20001"/>
                    </a:ext>
                  </a:extLst>
                </a:gridCol>
                <a:gridCol w="241400">
                  <a:extLst>
                    <a:ext uri="{9D8B030D-6E8A-4147-A177-3AD203B41FA5}">
                      <a16:colId xmlns:a16="http://schemas.microsoft.com/office/drawing/2014/main" val="20004"/>
                    </a:ext>
                  </a:extLst>
                </a:gridCol>
                <a:gridCol w="1299600">
                  <a:extLst>
                    <a:ext uri="{9D8B030D-6E8A-4147-A177-3AD203B41FA5}">
                      <a16:colId xmlns:a16="http://schemas.microsoft.com/office/drawing/2014/main" val="20005"/>
                    </a:ext>
                  </a:extLst>
                </a:gridCol>
                <a:gridCol w="241400">
                  <a:extLst>
                    <a:ext uri="{9D8B030D-6E8A-4147-A177-3AD203B41FA5}">
                      <a16:colId xmlns:a16="http://schemas.microsoft.com/office/drawing/2014/main" val="3151814662"/>
                    </a:ext>
                  </a:extLst>
                </a:gridCol>
                <a:gridCol w="1299600">
                  <a:extLst>
                    <a:ext uri="{9D8B030D-6E8A-4147-A177-3AD203B41FA5}">
                      <a16:colId xmlns:a16="http://schemas.microsoft.com/office/drawing/2014/main" val="20006"/>
                    </a:ext>
                  </a:extLst>
                </a:gridCol>
              </a:tblGrid>
              <a:tr h="343352">
                <a:tc>
                  <a:txBody>
                    <a:bodyPr/>
                    <a:lstStyle/>
                    <a:p>
                      <a:pPr marL="0" marR="0" lvl="0" indent="0" algn="l"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a:ln>
                            <a:noFill/>
                          </a:ln>
                          <a:solidFill>
                            <a:schemeClr val="tx2"/>
                          </a:solidFill>
                          <a:effectLst/>
                          <a:latin typeface="Arial" pitchFamily="34" charset="0"/>
                          <a:ea typeface="MS PGothic" pitchFamily="34" charset="-128"/>
                          <a:sym typeface="Arial" pitchFamily="34" charset="0"/>
                        </a:rPr>
                        <a:t>R'm</a:t>
                      </a: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rPr>
                        <a:t>Dec 2020</a:t>
                      </a: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rPr>
                        <a:t>Dec 2019</a:t>
                      </a:r>
                      <a:endParaRPr kumimoji="0" lang="en-ZA" sz="1600" b="0"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rPr>
                        <a:t>Jun 2020</a:t>
                      </a:r>
                      <a:endParaRPr kumimoji="0" lang="en-ZA" sz="1600" b="0"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40065288"/>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Euro denominated facilities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4 292</a:t>
                      </a: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3 241</a:t>
                      </a: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4 362</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Rand denominated facilities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2 101</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1 295</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1 948</a:t>
                      </a:r>
                    </a:p>
                  </a:txBody>
                  <a:tcPr marL="108000" marR="108000" marT="72000" marB="72000" anchor="ctr" horzOverflow="overflow">
                    <a:lnL>
                      <a:noFill/>
                    </a:lnL>
                    <a:lnR>
                      <a:noFill/>
                    </a:lnR>
                    <a:lnT>
                      <a:noFill/>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655389"/>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Total senior debt</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6 393</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4 536</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9525"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6 310</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839375682"/>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Cyprus loan facility</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140</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140</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160</a:t>
                      </a:r>
                    </a:p>
                  </a:txBody>
                  <a:tcPr marL="108000" marR="108000" marT="72000" marB="72000"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852364"/>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Bank loan – Spain</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269</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186</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272</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2911849"/>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Short-term loans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341</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3254945"/>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Other facilities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87</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82</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82</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solidFill>
                        <a:srgbClr val="17396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4600826"/>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Total other debt</a:t>
                      </a:r>
                    </a:p>
                  </a:txBody>
                  <a:tcPr marL="108000" marR="108000" marT="72000" marB="72000" anchor="ctr" horzOverflow="overflow">
                    <a:lnL>
                      <a:noFill/>
                    </a:lnL>
                    <a:lnR>
                      <a:noFill/>
                    </a:lnR>
                    <a:lnT>
                      <a:noFill/>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496</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749</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515</a:t>
                      </a:r>
                    </a:p>
                  </a:txBody>
                  <a:tcPr marL="108000" marR="108000" marT="72000" marB="72000" anchor="ctr" horzOverflow="overflow">
                    <a:lnL>
                      <a:noFill/>
                    </a:lnL>
                    <a:lnR>
                      <a:noFill/>
                    </a:lnR>
                    <a:lnT w="9525" cap="flat" cmpd="sng" algn="ctr">
                      <a:solidFill>
                        <a:srgbClr val="173963"/>
                      </a:solid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3302292"/>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Total borrowings</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6 889</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5 285</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6 825</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250729519"/>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Split as follows: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4846648"/>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Current liabilities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6 759</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5 146</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540</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14343462"/>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Non-current liabilities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130</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139</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6 285</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66388881"/>
                  </a:ext>
                </a:extLst>
              </a:tr>
              <a:tr h="326361">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Cash</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311</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205</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344</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60538317"/>
                  </a:ext>
                </a:extLst>
              </a:tr>
              <a:tr h="0">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8" name="Content Placeholder 13">
            <a:extLst>
              <a:ext uri="{FF2B5EF4-FFF2-40B4-BE49-F238E27FC236}">
                <a16:creationId xmlns:a16="http://schemas.microsoft.com/office/drawing/2014/main" id="{718A2FFF-6AC3-4327-BFAD-4D12C306B181}"/>
              </a:ext>
            </a:extLst>
          </p:cNvPr>
          <p:cNvSpPr txBox="1">
            <a:spLocks/>
          </p:cNvSpPr>
          <p:nvPr/>
        </p:nvSpPr>
        <p:spPr>
          <a:xfrm>
            <a:off x="8328025" y="1508265"/>
            <a:ext cx="3774327" cy="4853983"/>
          </a:xfrm>
          <a:prstGeom prst="roundRect">
            <a:avLst>
              <a:gd name="adj" fmla="val 7119"/>
            </a:avLst>
          </a:prstGeom>
        </p:spPr>
        <p:style>
          <a:lnRef idx="2">
            <a:schemeClr val="dk1"/>
          </a:lnRef>
          <a:fillRef idx="1">
            <a:schemeClr val="lt1"/>
          </a:fillRef>
          <a:effectRef idx="0">
            <a:schemeClr val="dk1"/>
          </a:effectRef>
          <a:fontRef idx="minor">
            <a:schemeClr val="dk1"/>
          </a:fontRef>
        </p:style>
        <p:txBody>
          <a:bodyPr lIns="144000" tIns="144000" rIns="144000" bIns="144000" anchor="ct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400" b="0" dirty="0"/>
              <a:t>Euro denominated facilities €187m including c€18m </a:t>
            </a:r>
            <a:r>
              <a:rPr lang="en-US" sz="1400" b="0" dirty="0" err="1"/>
              <a:t>capitalised</a:t>
            </a:r>
            <a:r>
              <a:rPr lang="en-US" sz="1400" b="0" dirty="0"/>
              <a:t> interest</a:t>
            </a:r>
          </a:p>
          <a:p>
            <a:pPr marL="452438" lvl="1" indent="-180975">
              <a:buFont typeface="Arial" panose="020B0604020202020204" pitchFamily="34" charset="0"/>
              <a:buChar char="-"/>
            </a:pPr>
            <a:r>
              <a:rPr lang="en-US" sz="1400" b="0" dirty="0"/>
              <a:t>€159m incurs interest Euribor + 4% + 10% PIK</a:t>
            </a:r>
          </a:p>
          <a:p>
            <a:pPr marL="452438" lvl="1" indent="-180975">
              <a:buFont typeface="Arial" panose="020B0604020202020204" pitchFamily="34" charset="0"/>
              <a:buChar char="-"/>
            </a:pPr>
            <a:r>
              <a:rPr lang="en-US" sz="1400" b="0" dirty="0"/>
              <a:t>€9m incurs interest Euribor + 5% + 5% PIK</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ZAR denominated facilities R2.1bn including cR100m </a:t>
            </a:r>
            <a:r>
              <a:rPr lang="en-US" sz="1400" b="0" dirty="0" err="1"/>
              <a:t>capitalised</a:t>
            </a:r>
            <a:r>
              <a:rPr lang="en-US" sz="1400" b="0" dirty="0"/>
              <a:t> interest</a:t>
            </a:r>
          </a:p>
          <a:p>
            <a:pPr marL="452438" lvl="1" indent="-180975">
              <a:buFont typeface="Arial" panose="020B0604020202020204" pitchFamily="34" charset="0"/>
              <a:buChar char="-"/>
            </a:pPr>
            <a:r>
              <a:rPr lang="en-US" sz="1400" dirty="0"/>
              <a:t>R1.9bn incurs interest at </a:t>
            </a:r>
            <a:r>
              <a:rPr lang="en-US" sz="1400" dirty="0" err="1"/>
              <a:t>Jibar</a:t>
            </a:r>
            <a:r>
              <a:rPr lang="en-US" sz="1400" dirty="0"/>
              <a:t> + [3.75% -4.2%] + 10% PIK</a:t>
            </a:r>
          </a:p>
          <a:p>
            <a:pPr marL="452438" lvl="1" indent="-180975">
              <a:buFont typeface="Arial" panose="020B0604020202020204" pitchFamily="34" charset="0"/>
              <a:buChar char="-"/>
            </a:pPr>
            <a:r>
              <a:rPr lang="en-US" sz="1400" dirty="0"/>
              <a:t>R196m incurs interest at </a:t>
            </a:r>
            <a:r>
              <a:rPr lang="en-US" sz="1400" dirty="0" err="1"/>
              <a:t>Jibar</a:t>
            </a:r>
            <a:r>
              <a:rPr lang="en-US" sz="1400" dirty="0"/>
              <a:t> + 5% + 5% PIK</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Cash received from disposal of </a:t>
            </a:r>
            <a:r>
              <a:rPr lang="en-US" sz="1400" b="0" dirty="0" err="1"/>
              <a:t>Scitec</a:t>
            </a:r>
            <a:r>
              <a:rPr lang="en-US" sz="1400" b="0" dirty="0"/>
              <a:t>, Direct Selling of cR100m outweighed by interest </a:t>
            </a:r>
            <a:r>
              <a:rPr lang="en-US" sz="1400" b="0" dirty="0" err="1"/>
              <a:t>capitalised</a:t>
            </a:r>
            <a:r>
              <a:rPr lang="en-US" sz="1400" b="0" dirty="0"/>
              <a:t> on debt</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Debt will increase due to non-payment of interest plus additional 2.5% PIK from January 2021</a:t>
            </a:r>
          </a:p>
        </p:txBody>
      </p:sp>
    </p:spTree>
    <p:extLst>
      <p:ext uri="{BB962C8B-B14F-4D97-AF65-F5344CB8AC3E}">
        <p14:creationId xmlns:p14="http://schemas.microsoft.com/office/powerpoint/2010/main" val="143877066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15">
            <a:extLst>
              <a:ext uri="{FF2B5EF4-FFF2-40B4-BE49-F238E27FC236}">
                <a16:creationId xmlns:a16="http://schemas.microsoft.com/office/drawing/2014/main" id="{544B3DA1-C607-4B01-AEA4-0021C9034E76}"/>
              </a:ext>
            </a:extLst>
          </p:cNvPr>
          <p:cNvGraphicFramePr>
            <a:graphicFrameLocks/>
          </p:cNvGraphicFramePr>
          <p:nvPr>
            <p:custDataLst>
              <p:tags r:id="rId1"/>
            </p:custDataLst>
            <p:extLst>
              <p:ext uri="{D42A27DB-BD31-4B8C-83A1-F6EECF244321}">
                <p14:modId xmlns:p14="http://schemas.microsoft.com/office/powerpoint/2010/main" val="3229404343"/>
              </p:ext>
            </p:extLst>
          </p:nvPr>
        </p:nvGraphicFramePr>
        <p:xfrm>
          <a:off x="520329" y="1473264"/>
          <a:ext cx="11748119" cy="49907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94F7651-656D-416B-801F-DADF534810A6}"/>
              </a:ext>
            </a:extLst>
          </p:cNvPr>
          <p:cNvSpPr>
            <a:spLocks noGrp="1"/>
          </p:cNvSpPr>
          <p:nvPr>
            <p:ph type="title"/>
          </p:nvPr>
        </p:nvSpPr>
        <p:spPr/>
        <p:txBody>
          <a:bodyPr/>
          <a:lstStyle/>
          <a:p>
            <a:r>
              <a:rPr lang="en-ZA">
                <a:solidFill>
                  <a:srgbClr val="003764"/>
                </a:solidFill>
              </a:rPr>
              <a:t>Finance costs</a:t>
            </a:r>
          </a:p>
        </p:txBody>
      </p:sp>
      <p:sp>
        <p:nvSpPr>
          <p:cNvPr id="7" name="TextBox 6">
            <a:extLst>
              <a:ext uri="{FF2B5EF4-FFF2-40B4-BE49-F238E27FC236}">
                <a16:creationId xmlns:a16="http://schemas.microsoft.com/office/drawing/2014/main" id="{34E0B741-99E8-4AEA-939E-BD5BAECA47DF}"/>
              </a:ext>
            </a:extLst>
          </p:cNvPr>
          <p:cNvSpPr txBox="1"/>
          <p:nvPr/>
        </p:nvSpPr>
        <p:spPr>
          <a:xfrm>
            <a:off x="817418" y="1144297"/>
            <a:ext cx="5813531" cy="310377"/>
          </a:xfrm>
          <a:prstGeom prst="rect">
            <a:avLst/>
          </a:prstGeom>
          <a:noFill/>
        </p:spPr>
        <p:txBody>
          <a:bodyPr wrap="square" lIns="0" tIns="0" rIns="0" bIns="0" rtlCol="0">
            <a:noAutofit/>
          </a:bodyPr>
          <a:lstStyle/>
          <a:p>
            <a:pPr rtl="0"/>
            <a:r>
              <a:rPr lang="en-ZA" sz="1600" b="1"/>
              <a:t>Net finance costs (</a:t>
            </a:r>
            <a:r>
              <a:rPr lang="en-ZA" sz="1600" b="1" err="1"/>
              <a:t>R’m</a:t>
            </a:r>
            <a:r>
              <a:rPr lang="en-ZA" sz="1600" b="1"/>
              <a:t>)</a:t>
            </a:r>
          </a:p>
        </p:txBody>
      </p:sp>
      <p:cxnSp>
        <p:nvCxnSpPr>
          <p:cNvPr id="8" name="Straight Connector 7">
            <a:extLst>
              <a:ext uri="{FF2B5EF4-FFF2-40B4-BE49-F238E27FC236}">
                <a16:creationId xmlns:a16="http://schemas.microsoft.com/office/drawing/2014/main" id="{8E0C768C-3871-4485-9CF2-B309249904CC}"/>
              </a:ext>
            </a:extLst>
          </p:cNvPr>
          <p:cNvCxnSpPr>
            <a:cxnSpLocks/>
          </p:cNvCxnSpPr>
          <p:nvPr/>
        </p:nvCxnSpPr>
        <p:spPr>
          <a:xfrm>
            <a:off x="809785" y="1454674"/>
            <a:ext cx="557914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63474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58A6ED57-994D-4B3C-B52F-55D3252955CF}"/>
              </a:ext>
            </a:extLst>
          </p:cNvPr>
          <p:cNvGraphicFramePr>
            <a:graphicFrameLocks noGrp="1"/>
          </p:cNvGraphicFramePr>
          <p:nvPr>
            <p:extLst>
              <p:ext uri="{D42A27DB-BD31-4B8C-83A1-F6EECF244321}">
                <p14:modId xmlns:p14="http://schemas.microsoft.com/office/powerpoint/2010/main" val="2927176522"/>
              </p:ext>
            </p:extLst>
          </p:nvPr>
        </p:nvGraphicFramePr>
        <p:xfrm>
          <a:off x="173320" y="2357448"/>
          <a:ext cx="7926498" cy="33967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1E9D2273-0854-405B-AE5D-52862FC775A3}"/>
              </a:ext>
            </a:extLst>
          </p:cNvPr>
          <p:cNvGraphicFramePr/>
          <p:nvPr>
            <p:extLst>
              <p:ext uri="{D42A27DB-BD31-4B8C-83A1-F6EECF244321}">
                <p14:modId xmlns:p14="http://schemas.microsoft.com/office/powerpoint/2010/main" val="2091318081"/>
              </p:ext>
            </p:extLst>
          </p:nvPr>
        </p:nvGraphicFramePr>
        <p:xfrm>
          <a:off x="520158" y="1999769"/>
          <a:ext cx="7775322" cy="19087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Object 10" hidden="1">
            <a:extLst>
              <a:ext uri="{FF2B5EF4-FFF2-40B4-BE49-F238E27FC236}">
                <a16:creationId xmlns:a16="http://schemas.microsoft.com/office/drawing/2014/main" id="{79017133-2366-43D8-92B3-2C1AC8FBE65F}"/>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1" name="Object 10" hidden="1">
                        <a:extLst>
                          <a:ext uri="{FF2B5EF4-FFF2-40B4-BE49-F238E27FC236}">
                            <a16:creationId xmlns:a16="http://schemas.microsoft.com/office/drawing/2014/main" id="{79017133-2366-43D8-92B3-2C1AC8FBE65F}"/>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A89F1F0-FDC2-4385-B44B-16DF609270CC}"/>
              </a:ext>
            </a:extLst>
          </p:cNvPr>
          <p:cNvSpPr/>
          <p:nvPr>
            <p:custDataLst>
              <p:tags r:id="rId2"/>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lgn="l"/>
            <a:endParaRPr lang="en-ZA" sz="1400">
              <a:solidFill>
                <a:srgbClr val="000000"/>
              </a:solidFill>
              <a:sym typeface="+mn-lt"/>
            </a:endParaRPr>
          </a:p>
        </p:txBody>
      </p:sp>
      <p:sp>
        <p:nvSpPr>
          <p:cNvPr id="2" name="Title 1">
            <a:extLst>
              <a:ext uri="{FF2B5EF4-FFF2-40B4-BE49-F238E27FC236}">
                <a16:creationId xmlns:a16="http://schemas.microsoft.com/office/drawing/2014/main" id="{8BCC1294-F97C-46DC-A5B0-E7DB1EFF76CC}"/>
              </a:ext>
            </a:extLst>
          </p:cNvPr>
          <p:cNvSpPr>
            <a:spLocks noGrp="1"/>
          </p:cNvSpPr>
          <p:nvPr>
            <p:ph type="title"/>
          </p:nvPr>
        </p:nvSpPr>
        <p:spPr/>
        <p:txBody>
          <a:bodyPr/>
          <a:lstStyle/>
          <a:p>
            <a:r>
              <a:rPr lang="en-GB" dirty="0">
                <a:solidFill>
                  <a:srgbClr val="003764"/>
                </a:solidFill>
              </a:rPr>
              <a:t>Gearing and covenants</a:t>
            </a:r>
          </a:p>
        </p:txBody>
      </p:sp>
      <p:sp>
        <p:nvSpPr>
          <p:cNvPr id="8" name="TextBox 7">
            <a:extLst>
              <a:ext uri="{FF2B5EF4-FFF2-40B4-BE49-F238E27FC236}">
                <a16:creationId xmlns:a16="http://schemas.microsoft.com/office/drawing/2014/main" id="{6C19E201-94BB-4A5F-A1CE-2219CFF4440E}"/>
              </a:ext>
            </a:extLst>
          </p:cNvPr>
          <p:cNvSpPr txBox="1"/>
          <p:nvPr/>
        </p:nvSpPr>
        <p:spPr>
          <a:xfrm>
            <a:off x="884238" y="1168985"/>
            <a:ext cx="6536081" cy="280748"/>
          </a:xfrm>
          <a:prstGeom prst="rect">
            <a:avLst/>
          </a:prstGeom>
          <a:noFill/>
        </p:spPr>
        <p:txBody>
          <a:bodyPr wrap="square" lIns="0" tIns="0" rIns="0" bIns="0" rtlCol="0">
            <a:noAutofit/>
          </a:bodyPr>
          <a:lstStyle/>
          <a:p>
            <a:r>
              <a:rPr lang="en-US" sz="1600" b="1" dirty="0"/>
              <a:t>Equity, net debt and </a:t>
            </a:r>
            <a:r>
              <a:rPr lang="en-US" sz="1600" b="1" dirty="0" err="1"/>
              <a:t>debt:EBITDA</a:t>
            </a:r>
            <a:r>
              <a:rPr lang="en-US" sz="1600" b="1" dirty="0"/>
              <a:t> (</a:t>
            </a:r>
            <a:r>
              <a:rPr lang="en-US" sz="1600" b="1" dirty="0" err="1"/>
              <a:t>R’m</a:t>
            </a:r>
            <a:r>
              <a:rPr lang="en-US" sz="1600" b="1" dirty="0"/>
              <a:t>)</a:t>
            </a:r>
            <a:endParaRPr lang="en-ZA" sz="1600" b="1" dirty="0"/>
          </a:p>
        </p:txBody>
      </p:sp>
      <p:graphicFrame>
        <p:nvGraphicFramePr>
          <p:cNvPr id="6" name="Chart 5">
            <a:extLst>
              <a:ext uri="{FF2B5EF4-FFF2-40B4-BE49-F238E27FC236}">
                <a16:creationId xmlns:a16="http://schemas.microsoft.com/office/drawing/2014/main" id="{4FF1F84C-51EF-457F-BBF0-5E2B832567AA}"/>
              </a:ext>
            </a:extLst>
          </p:cNvPr>
          <p:cNvGraphicFramePr/>
          <p:nvPr>
            <p:extLst>
              <p:ext uri="{D42A27DB-BD31-4B8C-83A1-F6EECF244321}">
                <p14:modId xmlns:p14="http://schemas.microsoft.com/office/powerpoint/2010/main" val="2816673791"/>
              </p:ext>
            </p:extLst>
          </p:nvPr>
        </p:nvGraphicFramePr>
        <p:xfrm>
          <a:off x="520158" y="2051226"/>
          <a:ext cx="7775322" cy="1928116"/>
        </p:xfrm>
        <a:graphic>
          <a:graphicData uri="http://schemas.openxmlformats.org/drawingml/2006/chart">
            <c:chart xmlns:c="http://schemas.openxmlformats.org/drawingml/2006/chart" xmlns:r="http://schemas.openxmlformats.org/officeDocument/2006/relationships" r:id="rId8"/>
          </a:graphicData>
        </a:graphic>
      </p:graphicFrame>
      <p:sp>
        <p:nvSpPr>
          <p:cNvPr id="16" name="Rectangle 15">
            <a:extLst>
              <a:ext uri="{FF2B5EF4-FFF2-40B4-BE49-F238E27FC236}">
                <a16:creationId xmlns:a16="http://schemas.microsoft.com/office/drawing/2014/main" id="{B88865A6-9050-4D35-9BB3-33F82E123AF7}"/>
              </a:ext>
            </a:extLst>
          </p:cNvPr>
          <p:cNvSpPr/>
          <p:nvPr/>
        </p:nvSpPr>
        <p:spPr>
          <a:xfrm>
            <a:off x="345685" y="5960111"/>
            <a:ext cx="210675" cy="126506"/>
          </a:xfrm>
          <a:prstGeom prst="rect">
            <a:avLst/>
          </a:prstGeom>
          <a:solidFill>
            <a:srgbClr val="70CAC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a:p>
        </p:txBody>
      </p:sp>
      <p:sp>
        <p:nvSpPr>
          <p:cNvPr id="17" name="Rectangle 16">
            <a:extLst>
              <a:ext uri="{FF2B5EF4-FFF2-40B4-BE49-F238E27FC236}">
                <a16:creationId xmlns:a16="http://schemas.microsoft.com/office/drawing/2014/main" id="{E191278A-642E-44D9-90F4-A0C3BD0BC3D4}"/>
              </a:ext>
            </a:extLst>
          </p:cNvPr>
          <p:cNvSpPr/>
          <p:nvPr/>
        </p:nvSpPr>
        <p:spPr>
          <a:xfrm>
            <a:off x="565810" y="5918508"/>
            <a:ext cx="601083" cy="18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rPr>
              <a:t>Equity</a:t>
            </a:r>
            <a:endParaRPr lang="en-GB" sz="1400"/>
          </a:p>
        </p:txBody>
      </p:sp>
      <p:sp>
        <p:nvSpPr>
          <p:cNvPr id="18" name="Rectangle 17">
            <a:extLst>
              <a:ext uri="{FF2B5EF4-FFF2-40B4-BE49-F238E27FC236}">
                <a16:creationId xmlns:a16="http://schemas.microsoft.com/office/drawing/2014/main" id="{02C210D7-E0F5-47A8-8074-82BF6B414E1E}"/>
              </a:ext>
            </a:extLst>
          </p:cNvPr>
          <p:cNvSpPr/>
          <p:nvPr/>
        </p:nvSpPr>
        <p:spPr>
          <a:xfrm>
            <a:off x="3911517" y="6018564"/>
            <a:ext cx="1771658" cy="239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dirty="0">
                <a:solidFill>
                  <a:schemeClr val="tx1"/>
                </a:solidFill>
              </a:rPr>
              <a:t>Actual adjusted leverage covenant</a:t>
            </a:r>
            <a:endParaRPr lang="en-GB" sz="1400" dirty="0"/>
          </a:p>
        </p:txBody>
      </p:sp>
      <p:cxnSp>
        <p:nvCxnSpPr>
          <p:cNvPr id="19" name="Straight Connector 18">
            <a:extLst>
              <a:ext uri="{FF2B5EF4-FFF2-40B4-BE49-F238E27FC236}">
                <a16:creationId xmlns:a16="http://schemas.microsoft.com/office/drawing/2014/main" id="{18128B54-D7D6-4050-B344-E91721768E50}"/>
              </a:ext>
            </a:extLst>
          </p:cNvPr>
          <p:cNvCxnSpPr/>
          <p:nvPr/>
        </p:nvCxnSpPr>
        <p:spPr>
          <a:xfrm>
            <a:off x="3520310" y="6016625"/>
            <a:ext cx="316675" cy="0"/>
          </a:xfrm>
          <a:prstGeom prst="line">
            <a:avLst/>
          </a:prstGeom>
          <a:ln w="28575">
            <a:solidFill>
              <a:schemeClr val="tx1"/>
            </a:solidFill>
            <a:prstDash val="sysDot"/>
          </a:ln>
          <a:effectLst/>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41FE619-B6E2-494B-9E20-831C05E680FA}"/>
              </a:ext>
            </a:extLst>
          </p:cNvPr>
          <p:cNvSpPr/>
          <p:nvPr/>
        </p:nvSpPr>
        <p:spPr>
          <a:xfrm>
            <a:off x="1252540" y="5960111"/>
            <a:ext cx="210675" cy="12650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a:p>
        </p:txBody>
      </p:sp>
      <p:sp>
        <p:nvSpPr>
          <p:cNvPr id="21" name="Rectangle 20">
            <a:extLst>
              <a:ext uri="{FF2B5EF4-FFF2-40B4-BE49-F238E27FC236}">
                <a16:creationId xmlns:a16="http://schemas.microsoft.com/office/drawing/2014/main" id="{11CD69E9-831A-4708-AD6C-B4A5E9B498AB}"/>
              </a:ext>
            </a:extLst>
          </p:cNvPr>
          <p:cNvSpPr/>
          <p:nvPr/>
        </p:nvSpPr>
        <p:spPr>
          <a:xfrm>
            <a:off x="1466423" y="5918508"/>
            <a:ext cx="1288475" cy="18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rPr>
              <a:t>Net bank debt</a:t>
            </a:r>
            <a:endParaRPr lang="en-GB" sz="1400"/>
          </a:p>
        </p:txBody>
      </p:sp>
      <p:cxnSp>
        <p:nvCxnSpPr>
          <p:cNvPr id="22" name="Straight Connector 21">
            <a:extLst>
              <a:ext uri="{FF2B5EF4-FFF2-40B4-BE49-F238E27FC236}">
                <a16:creationId xmlns:a16="http://schemas.microsoft.com/office/drawing/2014/main" id="{26F431F9-F621-4789-ACEF-5EB7A56CC332}"/>
              </a:ext>
            </a:extLst>
          </p:cNvPr>
          <p:cNvCxnSpPr>
            <a:cxnSpLocks/>
          </p:cNvCxnSpPr>
          <p:nvPr/>
        </p:nvCxnSpPr>
        <p:spPr>
          <a:xfrm>
            <a:off x="841633" y="1458680"/>
            <a:ext cx="7126710"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F5F8DFE-4AAC-4D3A-9E44-4CE5B020EFC4}"/>
              </a:ext>
            </a:extLst>
          </p:cNvPr>
          <p:cNvSpPr/>
          <p:nvPr/>
        </p:nvSpPr>
        <p:spPr>
          <a:xfrm>
            <a:off x="5951064" y="5926800"/>
            <a:ext cx="4700189" cy="4255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dirty="0">
                <a:solidFill>
                  <a:schemeClr val="tx1"/>
                </a:solidFill>
              </a:rPr>
              <a:t>Maximum adjusted leverage </a:t>
            </a:r>
            <a:br>
              <a:rPr lang="en-US" sz="1400" dirty="0">
                <a:solidFill>
                  <a:schemeClr val="tx1"/>
                </a:solidFill>
              </a:rPr>
            </a:br>
            <a:r>
              <a:rPr lang="en-US" sz="1400" dirty="0">
                <a:solidFill>
                  <a:schemeClr val="tx1"/>
                </a:solidFill>
              </a:rPr>
              <a:t>covenant per Senior Facilities Agreement</a:t>
            </a:r>
            <a:endParaRPr lang="en-GB" sz="1400" dirty="0"/>
          </a:p>
        </p:txBody>
      </p:sp>
      <p:cxnSp>
        <p:nvCxnSpPr>
          <p:cNvPr id="25" name="Straight Connector 24">
            <a:extLst>
              <a:ext uri="{FF2B5EF4-FFF2-40B4-BE49-F238E27FC236}">
                <a16:creationId xmlns:a16="http://schemas.microsoft.com/office/drawing/2014/main" id="{66A60374-D789-43CD-8708-F05D8EBA94CA}"/>
              </a:ext>
            </a:extLst>
          </p:cNvPr>
          <p:cNvCxnSpPr/>
          <p:nvPr/>
        </p:nvCxnSpPr>
        <p:spPr>
          <a:xfrm>
            <a:off x="5542277" y="6004818"/>
            <a:ext cx="316675" cy="0"/>
          </a:xfrm>
          <a:prstGeom prst="line">
            <a:avLst/>
          </a:prstGeom>
          <a:ln w="28575">
            <a:solidFill>
              <a:schemeClr val="tx1"/>
            </a:solidFill>
            <a:prstDash val="dash"/>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11934A-DDD1-403A-9548-83A6363AF3E6}"/>
              </a:ext>
            </a:extLst>
          </p:cNvPr>
          <p:cNvSpPr txBox="1"/>
          <p:nvPr/>
        </p:nvSpPr>
        <p:spPr>
          <a:xfrm>
            <a:off x="2826237" y="4064748"/>
            <a:ext cx="1142009" cy="347353"/>
          </a:xfrm>
          <a:prstGeom prst="rect">
            <a:avLst/>
          </a:prstGeom>
          <a:noFill/>
        </p:spPr>
        <p:txBody>
          <a:bodyPr wrap="square" lIns="0" tIns="0" rIns="0" bIns="0" rtlCol="0">
            <a:noAutofit/>
          </a:bodyPr>
          <a:lstStyle/>
          <a:p>
            <a:pPr algn="ctr" rtl="0"/>
            <a:r>
              <a:rPr lang="en-US" sz="1300" i="0" u="none" strike="noStrike" kern="1200" dirty="0">
                <a:solidFill>
                  <a:schemeClr val="tx2"/>
                </a:solidFill>
              </a:rPr>
              <a:t>EUR R3.5bn</a:t>
            </a:r>
          </a:p>
          <a:p>
            <a:pPr algn="ctr" rtl="0"/>
            <a:r>
              <a:rPr lang="en-US" sz="1300" dirty="0">
                <a:solidFill>
                  <a:schemeClr val="tx2"/>
                </a:solidFill>
              </a:rPr>
              <a:t>ZAR R1.6bn</a:t>
            </a:r>
          </a:p>
          <a:p>
            <a:pPr algn="ctr" rtl="0"/>
            <a:r>
              <a:rPr lang="en-US" sz="1300" b="1" i="0" u="none" strike="noStrike" kern="1200" dirty="0">
                <a:solidFill>
                  <a:schemeClr val="tx2"/>
                </a:solidFill>
              </a:rPr>
              <a:t>Total R5.1bn</a:t>
            </a:r>
            <a:endParaRPr lang="en-ZA" sz="1300" b="1" i="0" u="none" strike="noStrike" kern="1200" dirty="0">
              <a:solidFill>
                <a:schemeClr val="tx2"/>
              </a:solidFill>
            </a:endParaRPr>
          </a:p>
        </p:txBody>
      </p:sp>
      <p:sp>
        <p:nvSpPr>
          <p:cNvPr id="28" name="TextBox 27">
            <a:extLst>
              <a:ext uri="{FF2B5EF4-FFF2-40B4-BE49-F238E27FC236}">
                <a16:creationId xmlns:a16="http://schemas.microsoft.com/office/drawing/2014/main" id="{EAAA850E-6F4F-4BB5-B0B2-FE57163DEECD}"/>
              </a:ext>
            </a:extLst>
          </p:cNvPr>
          <p:cNvSpPr txBox="1"/>
          <p:nvPr/>
        </p:nvSpPr>
        <p:spPr>
          <a:xfrm>
            <a:off x="6618599" y="4142726"/>
            <a:ext cx="1142009" cy="347353"/>
          </a:xfrm>
          <a:prstGeom prst="rect">
            <a:avLst/>
          </a:prstGeom>
          <a:noFill/>
        </p:spPr>
        <p:txBody>
          <a:bodyPr wrap="square" lIns="0" tIns="0" rIns="0" bIns="0" rtlCol="0">
            <a:noAutofit/>
          </a:bodyPr>
          <a:lstStyle/>
          <a:p>
            <a:pPr algn="ctr" rtl="0"/>
            <a:r>
              <a:rPr lang="en-US" sz="1300" i="0" u="none" strike="noStrike" kern="1200" dirty="0">
                <a:solidFill>
                  <a:schemeClr val="tx2"/>
                </a:solidFill>
              </a:rPr>
              <a:t>EUR R4.7bn</a:t>
            </a:r>
          </a:p>
          <a:p>
            <a:pPr algn="ctr" rtl="0"/>
            <a:r>
              <a:rPr lang="en-US" sz="1300" dirty="0">
                <a:solidFill>
                  <a:schemeClr val="tx2"/>
                </a:solidFill>
              </a:rPr>
              <a:t>ZAR R1.9bn</a:t>
            </a:r>
          </a:p>
          <a:p>
            <a:pPr algn="ctr" rtl="0"/>
            <a:r>
              <a:rPr lang="en-US" sz="1300" b="1" i="0" u="none" strike="noStrike" kern="1200" dirty="0">
                <a:solidFill>
                  <a:schemeClr val="tx2"/>
                </a:solidFill>
              </a:rPr>
              <a:t>Total R6.6bn</a:t>
            </a:r>
            <a:endParaRPr lang="en-ZA" sz="1300" b="1" i="0" u="none" strike="noStrike" kern="1200" dirty="0">
              <a:solidFill>
                <a:schemeClr val="tx2"/>
              </a:solidFill>
            </a:endParaRPr>
          </a:p>
        </p:txBody>
      </p:sp>
      <p:sp>
        <p:nvSpPr>
          <p:cNvPr id="29" name="Text Placeholder 2">
            <a:extLst>
              <a:ext uri="{FF2B5EF4-FFF2-40B4-BE49-F238E27FC236}">
                <a16:creationId xmlns:a16="http://schemas.microsoft.com/office/drawing/2014/main" id="{7004EDB6-35EA-466F-8934-9032F5800140}"/>
              </a:ext>
            </a:extLst>
          </p:cNvPr>
          <p:cNvSpPr>
            <a:spLocks noGrp="1"/>
          </p:cNvSpPr>
          <p:nvPr>
            <p:ph type="body" sz="quarter" idx="14"/>
          </p:nvPr>
        </p:nvSpPr>
        <p:spPr>
          <a:xfrm>
            <a:off x="9728579" y="5548483"/>
            <a:ext cx="2446710" cy="854155"/>
          </a:xfrm>
        </p:spPr>
        <p:txBody>
          <a:bodyPr/>
          <a:lstStyle/>
          <a:p>
            <a:r>
              <a:rPr lang="en-GB" sz="1050" b="0" dirty="0"/>
              <a:t>*    Pre-IFRS 16</a:t>
            </a:r>
          </a:p>
          <a:p>
            <a:r>
              <a:rPr lang="en-GB" sz="1050" b="0" dirty="0"/>
              <a:t>**  Restated</a:t>
            </a:r>
          </a:p>
          <a:p>
            <a:r>
              <a:rPr lang="en-GB" sz="1050" b="0" dirty="0"/>
              <a:t>12 month rolling EBITDA used in line with covenant calculations</a:t>
            </a:r>
          </a:p>
        </p:txBody>
      </p:sp>
      <p:sp>
        <p:nvSpPr>
          <p:cNvPr id="27" name="TextBox 26">
            <a:extLst>
              <a:ext uri="{FF2B5EF4-FFF2-40B4-BE49-F238E27FC236}">
                <a16:creationId xmlns:a16="http://schemas.microsoft.com/office/drawing/2014/main" id="{D3D7F3D1-5C3E-4D0F-A28E-7B0F0FEA21D9}"/>
              </a:ext>
            </a:extLst>
          </p:cNvPr>
          <p:cNvSpPr txBox="1"/>
          <p:nvPr/>
        </p:nvSpPr>
        <p:spPr>
          <a:xfrm>
            <a:off x="4762228" y="4134698"/>
            <a:ext cx="1142009" cy="347353"/>
          </a:xfrm>
          <a:prstGeom prst="rect">
            <a:avLst/>
          </a:prstGeom>
          <a:noFill/>
        </p:spPr>
        <p:txBody>
          <a:bodyPr wrap="square" lIns="0" tIns="0" rIns="0" bIns="0" rtlCol="0">
            <a:noAutofit/>
          </a:bodyPr>
          <a:lstStyle/>
          <a:p>
            <a:pPr algn="ctr" rtl="0"/>
            <a:r>
              <a:rPr lang="en-US" sz="1300" i="0" u="none" strike="noStrike" kern="1200" dirty="0">
                <a:solidFill>
                  <a:schemeClr val="tx2"/>
                </a:solidFill>
              </a:rPr>
              <a:t>EUR R4.8bn</a:t>
            </a:r>
          </a:p>
          <a:p>
            <a:pPr algn="ctr" rtl="0"/>
            <a:r>
              <a:rPr lang="en-US" sz="1300" dirty="0">
                <a:solidFill>
                  <a:schemeClr val="tx2"/>
                </a:solidFill>
              </a:rPr>
              <a:t>ZAR R1.7bn</a:t>
            </a:r>
          </a:p>
          <a:p>
            <a:pPr algn="ctr" rtl="0"/>
            <a:r>
              <a:rPr lang="en-US" sz="1300" b="1" i="0" u="none" strike="noStrike" kern="1200" dirty="0">
                <a:solidFill>
                  <a:schemeClr val="tx2"/>
                </a:solidFill>
              </a:rPr>
              <a:t>Total R6.5bn</a:t>
            </a:r>
            <a:endParaRPr lang="en-ZA" sz="1300" b="1" i="0" u="none" strike="noStrike" kern="1200" dirty="0">
              <a:solidFill>
                <a:schemeClr val="tx2"/>
              </a:solidFill>
            </a:endParaRPr>
          </a:p>
        </p:txBody>
      </p:sp>
      <p:sp>
        <p:nvSpPr>
          <p:cNvPr id="31" name="TextBox 30">
            <a:extLst>
              <a:ext uri="{FF2B5EF4-FFF2-40B4-BE49-F238E27FC236}">
                <a16:creationId xmlns:a16="http://schemas.microsoft.com/office/drawing/2014/main" id="{CD39D7C0-AABE-42CB-B22F-6C831D31E2F0}"/>
              </a:ext>
            </a:extLst>
          </p:cNvPr>
          <p:cNvSpPr txBox="1"/>
          <p:nvPr/>
        </p:nvSpPr>
        <p:spPr>
          <a:xfrm>
            <a:off x="984071" y="4065201"/>
            <a:ext cx="1142009" cy="347353"/>
          </a:xfrm>
          <a:prstGeom prst="rect">
            <a:avLst/>
          </a:prstGeom>
          <a:noFill/>
        </p:spPr>
        <p:txBody>
          <a:bodyPr wrap="square" lIns="0" tIns="0" rIns="0" bIns="0" rtlCol="0">
            <a:noAutofit/>
          </a:bodyPr>
          <a:lstStyle/>
          <a:p>
            <a:pPr algn="ctr" rtl="0"/>
            <a:r>
              <a:rPr lang="en-US" sz="1300" i="0" u="none" strike="noStrike" kern="1200" dirty="0">
                <a:solidFill>
                  <a:schemeClr val="tx2"/>
                </a:solidFill>
              </a:rPr>
              <a:t>EUR R3.7bn</a:t>
            </a:r>
          </a:p>
          <a:p>
            <a:pPr algn="ctr" rtl="0"/>
            <a:r>
              <a:rPr lang="en-US" sz="1300" dirty="0">
                <a:solidFill>
                  <a:schemeClr val="tx2"/>
                </a:solidFill>
              </a:rPr>
              <a:t>ZAR R1.6bn</a:t>
            </a:r>
          </a:p>
          <a:p>
            <a:pPr algn="ctr" rtl="0"/>
            <a:r>
              <a:rPr lang="en-US" sz="1300" b="1" i="0" u="none" strike="noStrike" kern="1200" dirty="0">
                <a:solidFill>
                  <a:schemeClr val="tx2"/>
                </a:solidFill>
              </a:rPr>
              <a:t>Total R5.3bn</a:t>
            </a:r>
            <a:endParaRPr lang="en-ZA" sz="1300" b="1" i="0" u="none" strike="noStrike" kern="1200" dirty="0">
              <a:solidFill>
                <a:schemeClr val="tx2"/>
              </a:solidFill>
            </a:endParaRPr>
          </a:p>
        </p:txBody>
      </p:sp>
      <p:sp>
        <p:nvSpPr>
          <p:cNvPr id="4" name="TextBox 3">
            <a:extLst>
              <a:ext uri="{FF2B5EF4-FFF2-40B4-BE49-F238E27FC236}">
                <a16:creationId xmlns:a16="http://schemas.microsoft.com/office/drawing/2014/main" id="{2E3DAD85-6881-4F3F-AFC9-A20D89A900EA}"/>
              </a:ext>
            </a:extLst>
          </p:cNvPr>
          <p:cNvSpPr txBox="1"/>
          <p:nvPr/>
        </p:nvSpPr>
        <p:spPr>
          <a:xfrm>
            <a:off x="1521557" y="6115667"/>
            <a:ext cx="2141120" cy="185214"/>
          </a:xfrm>
          <a:prstGeom prst="rect">
            <a:avLst/>
          </a:prstGeom>
          <a:noFill/>
        </p:spPr>
        <p:txBody>
          <a:bodyPr wrap="square" lIns="0" tIns="0" rIns="0" bIns="0" rtlCol="0">
            <a:noAutofit/>
          </a:bodyPr>
          <a:lstStyle/>
          <a:p>
            <a:pPr rtl="0"/>
            <a:r>
              <a:rPr lang="en-ZA" sz="1400" i="0" u="none" strike="noStrike" kern="1200" dirty="0">
                <a:solidFill>
                  <a:schemeClr val="tx1"/>
                </a:solidFill>
              </a:rPr>
              <a:t>(borrowings net of cash)</a:t>
            </a:r>
          </a:p>
        </p:txBody>
      </p:sp>
      <p:sp>
        <p:nvSpPr>
          <p:cNvPr id="32" name="Content Placeholder 13">
            <a:extLst>
              <a:ext uri="{FF2B5EF4-FFF2-40B4-BE49-F238E27FC236}">
                <a16:creationId xmlns:a16="http://schemas.microsoft.com/office/drawing/2014/main" id="{9C239C28-4FDC-4FBE-86CC-6A9EECB8DB62}"/>
              </a:ext>
            </a:extLst>
          </p:cNvPr>
          <p:cNvSpPr txBox="1">
            <a:spLocks/>
          </p:cNvSpPr>
          <p:nvPr/>
        </p:nvSpPr>
        <p:spPr>
          <a:xfrm>
            <a:off x="8446656" y="1409371"/>
            <a:ext cx="3572024" cy="3916256"/>
          </a:xfrm>
          <a:prstGeom prst="roundRect">
            <a:avLst>
              <a:gd name="adj" fmla="val 7119"/>
            </a:avLst>
          </a:prstGeom>
        </p:spPr>
        <p:style>
          <a:lnRef idx="2">
            <a:schemeClr val="dk1"/>
          </a:lnRef>
          <a:fillRef idx="1">
            <a:schemeClr val="lt1"/>
          </a:fillRef>
          <a:effectRef idx="0">
            <a:schemeClr val="dk1"/>
          </a:effectRef>
          <a:fontRef idx="minor">
            <a:schemeClr val="dk1"/>
          </a:fontRef>
        </p:style>
        <p:txBody>
          <a:bodyPr lIns="144000" tIns="144000" rIns="144000" bIns="144000" anchor="ct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9"/>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400" b="0" dirty="0"/>
              <a:t>Group currently meeting the gearing covenant requirement</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Debt is held in South Africa, Luxembourg, Malta and Cyprus</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Operating entities in the group are specifically identified as guarantors under the SFA</a:t>
            </a:r>
          </a:p>
          <a:p>
            <a:pPr marL="285750" indent="-285750">
              <a:lnSpc>
                <a:spcPct val="100000"/>
              </a:lnSpc>
              <a:buFont typeface="Wingdings" panose="05000000000000000000" pitchFamily="2" charset="2"/>
              <a:buChar char="§"/>
            </a:pPr>
            <a:endParaRPr lang="en-US" sz="1400" b="0" dirty="0"/>
          </a:p>
          <a:p>
            <a:pPr marL="285750" indent="-285750">
              <a:lnSpc>
                <a:spcPct val="100000"/>
              </a:lnSpc>
              <a:buFont typeface="Wingdings" panose="05000000000000000000" pitchFamily="2" charset="2"/>
              <a:buChar char="§"/>
            </a:pPr>
            <a:r>
              <a:rPr lang="en-US" sz="1400" b="0" dirty="0"/>
              <a:t>Interest Forbearance Agreement provides liquidity headroom – important until stability restored in the business</a:t>
            </a:r>
          </a:p>
        </p:txBody>
      </p:sp>
    </p:spTree>
    <p:extLst>
      <p:ext uri="{BB962C8B-B14F-4D97-AF65-F5344CB8AC3E}">
        <p14:creationId xmlns:p14="http://schemas.microsoft.com/office/powerpoint/2010/main" val="21658137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2D6354F-F70D-4CB6-9C50-1E7AA1C36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D2D6354F-F70D-4CB6-9C50-1E7AA1C366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FE13C9-C6CD-42B1-A5F2-7A104A54D92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b="1">
              <a:latin typeface="Arial" panose="020B0604020202020204" pitchFamily="34" charset="0"/>
              <a:ea typeface="+mj-ea"/>
              <a:cs typeface="+mj-cs"/>
              <a:sym typeface="Arial" panose="020B0604020202020204" pitchFamily="34" charset="0"/>
            </a:endParaRPr>
          </a:p>
        </p:txBody>
      </p:sp>
      <p:sp>
        <p:nvSpPr>
          <p:cNvPr id="5" name="Rounded Rectangle 4">
            <a:extLst>
              <a:ext uri="{FF2B5EF4-FFF2-40B4-BE49-F238E27FC236}">
                <a16:creationId xmlns:a16="http://schemas.microsoft.com/office/drawing/2014/main" id="{AB093DCC-E1C7-5548-8E7E-F78F1B22759F}"/>
              </a:ext>
            </a:extLst>
          </p:cNvPr>
          <p:cNvSpPr/>
          <p:nvPr/>
        </p:nvSpPr>
        <p:spPr>
          <a:xfrm>
            <a:off x="411793" y="1582214"/>
            <a:ext cx="7564233" cy="391788"/>
          </a:xfrm>
          <a:prstGeom prst="roundRect">
            <a:avLst>
              <a:gd name="adj" fmla="val 46213"/>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3A78E59-821C-42C7-8C42-D3B0164DD427}"/>
              </a:ext>
            </a:extLst>
          </p:cNvPr>
          <p:cNvSpPr>
            <a:spLocks noGrp="1"/>
          </p:cNvSpPr>
          <p:nvPr>
            <p:ph type="title"/>
          </p:nvPr>
        </p:nvSpPr>
        <p:spPr>
          <a:xfrm>
            <a:off x="795609" y="365125"/>
            <a:ext cx="6888030" cy="466725"/>
          </a:xfrm>
        </p:spPr>
        <p:txBody>
          <a:bodyPr/>
          <a:lstStyle/>
          <a:p>
            <a:r>
              <a:rPr lang="en-GB" dirty="0">
                <a:solidFill>
                  <a:srgbClr val="003764"/>
                </a:solidFill>
              </a:rPr>
              <a:t>Deferred vendor liabilities</a:t>
            </a:r>
          </a:p>
        </p:txBody>
      </p:sp>
      <p:graphicFrame>
        <p:nvGraphicFramePr>
          <p:cNvPr id="128130" name="Group 130">
            <a:extLst>
              <a:ext uri="{FF2B5EF4-FFF2-40B4-BE49-F238E27FC236}">
                <a16:creationId xmlns:a16="http://schemas.microsoft.com/office/drawing/2014/main" id="{621CB650-5254-4D54-9039-1E75DFAE8DB1}"/>
              </a:ext>
            </a:extLst>
          </p:cNvPr>
          <p:cNvGraphicFramePr>
            <a:graphicFrameLocks noGrp="1"/>
          </p:cNvGraphicFramePr>
          <p:nvPr>
            <p:ph idx="4294967295"/>
            <p:extLst>
              <p:ext uri="{D42A27DB-BD31-4B8C-83A1-F6EECF244321}">
                <p14:modId xmlns:p14="http://schemas.microsoft.com/office/powerpoint/2010/main" val="621768376"/>
              </p:ext>
            </p:extLst>
          </p:nvPr>
        </p:nvGraphicFramePr>
        <p:xfrm>
          <a:off x="411793" y="1542022"/>
          <a:ext cx="7564233" cy="3974521"/>
        </p:xfrm>
        <a:graphic>
          <a:graphicData uri="http://schemas.openxmlformats.org/drawingml/2006/table">
            <a:tbl>
              <a:tblPr/>
              <a:tblGrid>
                <a:gridCol w="3091516">
                  <a:extLst>
                    <a:ext uri="{9D8B030D-6E8A-4147-A177-3AD203B41FA5}">
                      <a16:colId xmlns:a16="http://schemas.microsoft.com/office/drawing/2014/main" val="20000"/>
                    </a:ext>
                  </a:extLst>
                </a:gridCol>
                <a:gridCol w="1325989">
                  <a:extLst>
                    <a:ext uri="{9D8B030D-6E8A-4147-A177-3AD203B41FA5}">
                      <a16:colId xmlns:a16="http://schemas.microsoft.com/office/drawing/2014/main" val="20001"/>
                    </a:ext>
                  </a:extLst>
                </a:gridCol>
                <a:gridCol w="246470">
                  <a:extLst>
                    <a:ext uri="{9D8B030D-6E8A-4147-A177-3AD203B41FA5}">
                      <a16:colId xmlns:a16="http://schemas.microsoft.com/office/drawing/2014/main" val="20004"/>
                    </a:ext>
                  </a:extLst>
                </a:gridCol>
                <a:gridCol w="1326894">
                  <a:extLst>
                    <a:ext uri="{9D8B030D-6E8A-4147-A177-3AD203B41FA5}">
                      <a16:colId xmlns:a16="http://schemas.microsoft.com/office/drawing/2014/main" val="20005"/>
                    </a:ext>
                  </a:extLst>
                </a:gridCol>
                <a:gridCol w="246470">
                  <a:extLst>
                    <a:ext uri="{9D8B030D-6E8A-4147-A177-3AD203B41FA5}">
                      <a16:colId xmlns:a16="http://schemas.microsoft.com/office/drawing/2014/main" val="3151814662"/>
                    </a:ext>
                  </a:extLst>
                </a:gridCol>
                <a:gridCol w="1326894">
                  <a:extLst>
                    <a:ext uri="{9D8B030D-6E8A-4147-A177-3AD203B41FA5}">
                      <a16:colId xmlns:a16="http://schemas.microsoft.com/office/drawing/2014/main" val="20006"/>
                    </a:ext>
                  </a:extLst>
                </a:gridCol>
              </a:tblGrid>
              <a:tr h="430430">
                <a:tc>
                  <a:txBody>
                    <a:bodyPr/>
                    <a:lstStyle/>
                    <a:p>
                      <a:pPr marL="0" marR="0" lvl="0" indent="0" algn="l"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err="1">
                          <a:ln>
                            <a:noFill/>
                          </a:ln>
                          <a:solidFill>
                            <a:schemeClr val="tx2"/>
                          </a:solidFill>
                          <a:effectLst/>
                          <a:latin typeface="Arial" pitchFamily="34" charset="0"/>
                          <a:ea typeface="MS PGothic" pitchFamily="34" charset="-128"/>
                          <a:sym typeface="Arial" pitchFamily="34" charset="0"/>
                        </a:rPr>
                        <a:t>R'm</a:t>
                      </a:r>
                      <a:endPar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rPr>
                        <a:t>Dec 2020</a:t>
                      </a: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rPr>
                        <a:t>Dec 2019</a:t>
                      </a:r>
                      <a:endParaRPr kumimoji="0" lang="en-ZA" sz="1600" b="0"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9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chemeClr val="tx2"/>
                          </a:solidFill>
                          <a:effectLst/>
                          <a:latin typeface="Arial" pitchFamily="34" charset="0"/>
                          <a:ea typeface="MS PGothic" pitchFamily="34" charset="-128"/>
                          <a:sym typeface="Arial" pitchFamily="34" charset="0"/>
                        </a:rPr>
                        <a:t>Jun 2020</a:t>
                      </a:r>
                      <a:endParaRPr kumimoji="0" lang="en-ZA" sz="1600" b="0" i="0" u="none" strike="noStrike" cap="none" normalizeH="0" baseline="0" dirty="0">
                        <a:ln>
                          <a:noFill/>
                        </a:ln>
                        <a:solidFill>
                          <a:schemeClr val="tx2"/>
                        </a:solidFill>
                        <a:effectLst/>
                        <a:latin typeface="Arial" pitchFamily="34" charset="0"/>
                        <a:ea typeface="MS PGothic" pitchFamily="34" charset="-128"/>
                        <a:sym typeface="Arial" pitchFamily="34" charset="0"/>
                      </a:endParaRPr>
                    </a:p>
                  </a:txBody>
                  <a:tcPr marL="108000" marR="108000" marT="72000" marB="72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285">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1" i="0" u="none" strike="noStrike" cap="none" normalizeH="0" baseline="0" dirty="0">
                        <a:ln>
                          <a:noFill/>
                        </a:ln>
                        <a:solidFill>
                          <a:srgbClr val="38A4A1"/>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540065288"/>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err="1">
                          <a:ln>
                            <a:noFill/>
                          </a:ln>
                          <a:solidFill>
                            <a:srgbClr val="003764"/>
                          </a:solidFill>
                          <a:effectLst/>
                          <a:latin typeface="Arial" pitchFamily="34" charset="0"/>
                          <a:ea typeface="MS PGothic" pitchFamily="34" charset="-128"/>
                          <a:sym typeface="Arial" pitchFamily="34" charset="0"/>
                        </a:rPr>
                        <a:t>Remedica</a:t>
                      </a: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 </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753</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637</a:t>
                      </a:r>
                    </a:p>
                  </a:txBody>
                  <a:tcPr marL="108000" marR="108000" marT="72000" marB="72000" anchor="ctr" horzOverflow="overflow">
                    <a:lnL>
                      <a:noFill/>
                    </a:lnL>
                    <a:lnR>
                      <a:noFill/>
                    </a:lnR>
                    <a:lnT w="635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801</a:t>
                      </a:r>
                    </a:p>
                  </a:txBody>
                  <a:tcPr marL="108000" marR="108000" marT="72000" marB="72000" anchor="ctr" horzOverflow="overflow">
                    <a:lnL>
                      <a:noFill/>
                    </a:lnL>
                    <a:lnR>
                      <a:noFill/>
                    </a:lnR>
                    <a:lnT>
                      <a:noFill/>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0852364"/>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Sun Wave Pharma</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49</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297</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195</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2911849"/>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Klub M5 </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12</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35</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35</a:t>
                      </a:r>
                    </a:p>
                  </a:txBody>
                  <a:tcPr marL="108000" marR="108000" marT="72000" marB="7200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3254945"/>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defRPr/>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Kyron</a:t>
                      </a:r>
                    </a:p>
                  </a:txBody>
                  <a:tcPr marL="108000" marR="108000" marT="72000" marB="72000" anchor="ctr" horzOverflow="overflow">
                    <a:lnL>
                      <a:noFill/>
                    </a:lnL>
                    <a:lnR>
                      <a:noFill/>
                    </a:lnR>
                    <a:lnT>
                      <a:noFill/>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112</a:t>
                      </a:r>
                    </a:p>
                  </a:txBody>
                  <a:tcPr marL="108000" marR="108000" marT="72000" marB="72000" anchor="ctr" horzOverflow="overflow">
                    <a:lnL>
                      <a:noFill/>
                    </a:lnL>
                    <a:lnR>
                      <a:noFill/>
                    </a:lnR>
                    <a:lnT w="9525" cap="flat" cmpd="sng" algn="ctr">
                      <a:no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99</a:t>
                      </a:r>
                    </a:p>
                  </a:txBody>
                  <a:tcPr marL="108000" marR="108000" marT="72000" marB="72000" anchor="ctr" horzOverflow="overflow">
                    <a:lnL>
                      <a:noFill/>
                    </a:lnL>
                    <a:lnR>
                      <a:noFill/>
                    </a:lnR>
                    <a:lnT w="9525" cap="flat" cmpd="sng" algn="ctr">
                      <a:no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107</a:t>
                      </a:r>
                    </a:p>
                  </a:txBody>
                  <a:tcPr marL="108000" marR="108000" marT="72000" marB="72000" anchor="ctr" horzOverflow="overflow">
                    <a:lnL>
                      <a:noFill/>
                    </a:lnL>
                    <a:lnR>
                      <a:noFill/>
                    </a:lnR>
                    <a:lnT w="9525" cap="flat" cmpd="sng" algn="ctr">
                      <a:noFill/>
                      <a:prstDash val="solid"/>
                      <a:round/>
                      <a:headEnd type="none" w="med" len="med"/>
                      <a:tailEnd type="none" w="med" len="med"/>
                    </a:lnT>
                    <a:lnB w="19050" cap="flat" cmpd="sng" algn="ctr">
                      <a:solidFill>
                        <a:schemeClr val="accent6">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3302292"/>
                  </a:ext>
                </a:extLst>
              </a:tr>
              <a:tr h="58789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Total deferred vendor liabilities</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926</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1 068</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1" i="0" u="none" strike="noStrike" cap="none" normalizeH="0" baseline="0" dirty="0">
                          <a:ln>
                            <a:noFill/>
                          </a:ln>
                          <a:solidFill>
                            <a:srgbClr val="003764"/>
                          </a:solidFill>
                          <a:effectLst/>
                          <a:latin typeface="Arial" pitchFamily="34" charset="0"/>
                          <a:ea typeface="MS PGothic" pitchFamily="34" charset="-128"/>
                          <a:sym typeface="Arial" pitchFamily="34" charset="0"/>
                        </a:rPr>
                        <a:t>1 138</a:t>
                      </a:r>
                    </a:p>
                  </a:txBody>
                  <a:tcPr marL="108000" marR="108000" marT="72000" marB="72000" anchor="ctr" horzOverflow="overflow">
                    <a:lnL>
                      <a:noFill/>
                    </a:lnL>
                    <a:lnR>
                      <a:noFill/>
                    </a:lnR>
                    <a:lnT w="19050" cap="flat" cmpd="sng" algn="ctr">
                      <a:solidFill>
                        <a:schemeClr val="accent6">
                          <a:lumMod val="75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250729519"/>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Split as follows:</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44846648"/>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Deferred consideration</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865</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637</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908</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4114343462"/>
                  </a:ext>
                </a:extLst>
              </a:tr>
              <a:tr h="377983">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r>
                        <a:rPr kumimoji="0" lang="en-US"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Contingent consideration</a:t>
                      </a: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61</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431</a:t>
                      </a:r>
                    </a:p>
                  </a:txBody>
                  <a:tcPr marL="108000" marR="108000" marT="72000" marB="72000" anchor="ctr" horzOverflow="overflow">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108000" marR="108000" marT="72000" marB="7200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r>
                        <a:rPr kumimoji="0" lang="en-ZA" sz="1600" b="0" i="0" u="none" strike="noStrike" cap="none" normalizeH="0" baseline="0" dirty="0">
                          <a:ln>
                            <a:noFill/>
                          </a:ln>
                          <a:solidFill>
                            <a:srgbClr val="003764"/>
                          </a:solidFill>
                          <a:effectLst/>
                          <a:latin typeface="Arial" pitchFamily="34" charset="0"/>
                          <a:ea typeface="MS PGothic" pitchFamily="34" charset="-128"/>
                          <a:sym typeface="Arial" pitchFamily="34" charset="0"/>
                        </a:rPr>
                        <a:t>230</a:t>
                      </a:r>
                    </a:p>
                  </a:txBody>
                  <a:tcPr marL="108000" marR="108000" marT="72000" marB="7200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266388881"/>
                  </a:ext>
                </a:extLst>
              </a:tr>
              <a:tr h="128032">
                <a:tc>
                  <a:txBody>
                    <a:bodyPr/>
                    <a:lstStyle/>
                    <a:p>
                      <a:pPr marL="0" marR="0" lvl="0" indent="0" algn="l"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solidFill>
                      <a:srgbClr val="C7EBEB"/>
                    </a:solid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w="6350" cap="flat" cmpd="sng" algn="ctr">
                      <a:noFill/>
                      <a:prstDash val="solid"/>
                      <a:round/>
                      <a:headEnd type="none" w="med" len="med"/>
                      <a:tailEnd type="none" w="med" len="med"/>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80000"/>
                        </a:lnSpc>
                        <a:spcBef>
                          <a:spcPct val="0"/>
                        </a:spcBef>
                        <a:spcAft>
                          <a:spcPct val="0"/>
                        </a:spcAft>
                        <a:buClrTx/>
                        <a:buSzTx/>
                        <a:buFont typeface="Wingdings" pitchFamily="2" charset="2"/>
                        <a:buNone/>
                        <a:tabLst/>
                      </a:pPr>
                      <a:endParaRPr kumimoji="0" lang="en-ZA" sz="100" b="0" i="0" u="none" strike="noStrike" cap="none" normalizeH="0" baseline="0" dirty="0">
                        <a:ln>
                          <a:noFill/>
                        </a:ln>
                        <a:solidFill>
                          <a:srgbClr val="003764"/>
                        </a:solidFill>
                        <a:effectLst/>
                        <a:latin typeface="Arial" pitchFamily="34" charset="0"/>
                        <a:ea typeface="MS PGothic" pitchFamily="34" charset="-128"/>
                        <a:sym typeface="Arial" pitchFamily="34" charset="0"/>
                      </a:endParaRPr>
                    </a:p>
                  </a:txBody>
                  <a:tcPr marL="89958" marR="89958" marT="46791" marB="46791" anchor="ctr" horzOverflow="overflow">
                    <a:lnL>
                      <a:noFill/>
                    </a:lnL>
                    <a:lnR>
                      <a:noFill/>
                    </a:lnR>
                    <a:lnT>
                      <a:noFill/>
                    </a:lnT>
                    <a:lnB w="19050" cap="flat" cmpd="sng" algn="ctr">
                      <a:solidFill>
                        <a:srgbClr val="70CAC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0606" name="Rectangle 138">
            <a:extLst>
              <a:ext uri="{FF2B5EF4-FFF2-40B4-BE49-F238E27FC236}">
                <a16:creationId xmlns:a16="http://schemas.microsoft.com/office/drawing/2014/main" id="{684F5899-FBD7-41AD-A9EB-E5C6A4C9D7E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algn="l"/>
            <a:endParaRPr lang="en-GB" altLang="en-US" sz="2000" b="1">
              <a:solidFill>
                <a:schemeClr val="bg1"/>
              </a:solidFill>
            </a:endParaRPr>
          </a:p>
        </p:txBody>
      </p:sp>
      <p:sp>
        <p:nvSpPr>
          <p:cNvPr id="8" name="Content Placeholder 13">
            <a:extLst>
              <a:ext uri="{FF2B5EF4-FFF2-40B4-BE49-F238E27FC236}">
                <a16:creationId xmlns:a16="http://schemas.microsoft.com/office/drawing/2014/main" id="{718A2FFF-6AC3-4327-BFAD-4D12C306B181}"/>
              </a:ext>
            </a:extLst>
          </p:cNvPr>
          <p:cNvSpPr txBox="1">
            <a:spLocks/>
          </p:cNvSpPr>
          <p:nvPr/>
        </p:nvSpPr>
        <p:spPr>
          <a:xfrm>
            <a:off x="8328025" y="1582214"/>
            <a:ext cx="3611495" cy="3934329"/>
          </a:xfrm>
          <a:prstGeom prst="roundRect">
            <a:avLst>
              <a:gd name="adj" fmla="val 7119"/>
            </a:avLst>
          </a:prstGeom>
        </p:spPr>
        <p:style>
          <a:lnRef idx="2">
            <a:schemeClr val="dk1"/>
          </a:lnRef>
          <a:fillRef idx="1">
            <a:schemeClr val="lt1"/>
          </a:fillRef>
          <a:effectRef idx="0">
            <a:schemeClr val="dk1"/>
          </a:effectRef>
          <a:fontRef idx="minor">
            <a:schemeClr val="dk1"/>
          </a:fontRef>
        </p:style>
        <p:txBody>
          <a:bodyPr lIns="144000" tIns="144000" rIns="144000" bIns="144000" anchor="ct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7"/>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en-US" sz="1600" b="0" dirty="0"/>
              <a:t>Need to solve for the deferred vendor payments together with the debt</a:t>
            </a:r>
          </a:p>
          <a:p>
            <a:pPr marL="285750" indent="-285750">
              <a:lnSpc>
                <a:spcPct val="100000"/>
              </a:lnSpc>
              <a:buFont typeface="Wingdings" panose="05000000000000000000" pitchFamily="2" charset="2"/>
              <a:buChar char="§"/>
            </a:pPr>
            <a:endParaRPr lang="en-US" sz="1600" b="0" dirty="0"/>
          </a:p>
          <a:p>
            <a:pPr marL="285750" indent="-285750">
              <a:lnSpc>
                <a:spcPct val="100000"/>
              </a:lnSpc>
              <a:buFont typeface="Wingdings" panose="05000000000000000000" pitchFamily="2" charset="2"/>
              <a:buChar char="§"/>
            </a:pPr>
            <a:r>
              <a:rPr lang="en-US" sz="1600" b="0" dirty="0"/>
              <a:t>Post period end:</a:t>
            </a:r>
          </a:p>
          <a:p>
            <a:pPr marL="468313" lvl="1" indent="-285750">
              <a:buFont typeface="Arial" panose="020B0604020202020204" pitchFamily="34" charset="0"/>
              <a:buChar char="-"/>
            </a:pPr>
            <a:r>
              <a:rPr lang="en-US" sz="1600" b="0" dirty="0"/>
              <a:t>Sun Wave Pharma paid in full</a:t>
            </a:r>
          </a:p>
          <a:p>
            <a:pPr marL="468313" lvl="1" indent="-285750">
              <a:buFont typeface="Arial" panose="020B0604020202020204" pitchFamily="34" charset="0"/>
              <a:buChar char="-"/>
            </a:pPr>
            <a:r>
              <a:rPr lang="en-US" sz="1600" dirty="0"/>
              <a:t>Klub M5 will be fully paid by end of April</a:t>
            </a:r>
          </a:p>
          <a:p>
            <a:pPr marL="468313" lvl="1" indent="-285750">
              <a:buFont typeface="Arial" panose="020B0604020202020204" pitchFamily="34" charset="0"/>
              <a:buChar char="-"/>
            </a:pPr>
            <a:r>
              <a:rPr lang="en-US" sz="1600" b="0" dirty="0"/>
              <a:t>Kyron payment will be set off the proceeds from Animal Health</a:t>
            </a:r>
          </a:p>
          <a:p>
            <a:pPr lvl="1" indent="0">
              <a:buNone/>
            </a:pPr>
            <a:endParaRPr lang="en-US" sz="1600" b="0" dirty="0"/>
          </a:p>
          <a:p>
            <a:pPr marL="285750" indent="-285750">
              <a:buFont typeface="Wingdings" panose="05000000000000000000" pitchFamily="2" charset="2"/>
              <a:buChar char="§"/>
            </a:pPr>
            <a:r>
              <a:rPr lang="en-US" sz="1600" b="0" dirty="0" err="1"/>
              <a:t>Remedica</a:t>
            </a:r>
            <a:r>
              <a:rPr lang="en-US" sz="1600" b="0" dirty="0"/>
              <a:t> will form part of the </a:t>
            </a:r>
            <a:r>
              <a:rPr lang="en-US" sz="1600" b="0" dirty="0" err="1"/>
              <a:t>recapitalisation</a:t>
            </a:r>
            <a:r>
              <a:rPr lang="en-US" sz="1600" b="0" dirty="0"/>
              <a:t> considerations</a:t>
            </a:r>
          </a:p>
        </p:txBody>
      </p:sp>
    </p:spTree>
    <p:extLst>
      <p:ext uri="{BB962C8B-B14F-4D97-AF65-F5344CB8AC3E}">
        <p14:creationId xmlns:p14="http://schemas.microsoft.com/office/powerpoint/2010/main" val="172326435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F96626-A849-43EC-BE14-7FB12B10D415}"/>
              </a:ext>
            </a:extLst>
          </p:cNvPr>
          <p:cNvGraphicFramePr>
            <a:graphicFrameLocks noChangeAspect="1"/>
          </p:cNvGraphicFramePr>
          <p:nvPr>
            <p:custDataLst>
              <p:tags r:id="rId1"/>
            </p:custDataLst>
            <p:extLst>
              <p:ext uri="{D42A27DB-BD31-4B8C-83A1-F6EECF244321}">
                <p14:modId xmlns:p14="http://schemas.microsoft.com/office/powerpoint/2010/main" val="1242372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9EF96626-A849-43EC-BE14-7FB12B10D4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65987F1-E5B5-41CD-98CD-CF7AA4C7E7B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sz="2400" b="1">
              <a:latin typeface="Arial" panose="020B0604020202020204" pitchFamily="34" charset="0"/>
              <a:ea typeface="MS PGothic" panose="020B0600070205080204" pitchFamily="34" charset="-128"/>
              <a:cs typeface="+mj-cs"/>
              <a:sym typeface="Arial" panose="020B0604020202020204" pitchFamily="34" charset="0"/>
            </a:endParaRPr>
          </a:p>
        </p:txBody>
      </p:sp>
      <p:sp>
        <p:nvSpPr>
          <p:cNvPr id="4" name="Rounded Rectangle 7">
            <a:extLst>
              <a:ext uri="{FF2B5EF4-FFF2-40B4-BE49-F238E27FC236}">
                <a16:creationId xmlns:a16="http://schemas.microsoft.com/office/drawing/2014/main" id="{AE737798-E92B-4978-973B-926558991F63}"/>
              </a:ext>
            </a:extLst>
          </p:cNvPr>
          <p:cNvSpPr/>
          <p:nvPr/>
        </p:nvSpPr>
        <p:spPr>
          <a:xfrm>
            <a:off x="570710" y="2255612"/>
            <a:ext cx="11133610" cy="499479"/>
          </a:xfrm>
          <a:prstGeom prst="roundRect">
            <a:avLst>
              <a:gd name="adj" fmla="val 50000"/>
            </a:avLst>
          </a:prstGeom>
          <a:solidFill>
            <a:srgbClr val="1D36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ZA" altLang="en-US">
                <a:solidFill>
                  <a:srgbClr val="003764"/>
                </a:solidFill>
                <a:ea typeface="MS PGothic" panose="020B0600070205080204" pitchFamily="34" charset="-128"/>
              </a:rPr>
              <a:t>Presentation outline</a:t>
            </a:r>
            <a:endParaRPr lang="en-ZA">
              <a:solidFill>
                <a:srgbClr val="003764"/>
              </a:solidFill>
            </a:endParaRPr>
          </a:p>
        </p:txBody>
      </p:sp>
      <p:graphicFrame>
        <p:nvGraphicFramePr>
          <p:cNvPr id="8" name="Group 23">
            <a:extLst>
              <a:ext uri="{FF2B5EF4-FFF2-40B4-BE49-F238E27FC236}">
                <a16:creationId xmlns:a16="http://schemas.microsoft.com/office/drawing/2014/main" id="{117CDE34-4582-4ADF-AEDC-93D306BE962D}"/>
              </a:ext>
            </a:extLst>
          </p:cNvPr>
          <p:cNvGraphicFramePr>
            <a:graphicFrameLocks/>
          </p:cNvGraphicFramePr>
          <p:nvPr>
            <p:extLst>
              <p:ext uri="{D42A27DB-BD31-4B8C-83A1-F6EECF244321}">
                <p14:modId xmlns:p14="http://schemas.microsoft.com/office/powerpoint/2010/main" val="4055825500"/>
              </p:ext>
            </p:extLst>
          </p:nvPr>
        </p:nvGraphicFramePr>
        <p:xfrm>
          <a:off x="794412" y="1589089"/>
          <a:ext cx="10603177" cy="3623040"/>
        </p:xfrm>
        <a:graphic>
          <a:graphicData uri="http://schemas.openxmlformats.org/drawingml/2006/table">
            <a:tbl>
              <a:tblPr/>
              <a:tblGrid>
                <a:gridCol w="480206">
                  <a:extLst>
                    <a:ext uri="{9D8B030D-6E8A-4147-A177-3AD203B41FA5}">
                      <a16:colId xmlns:a16="http://schemas.microsoft.com/office/drawing/2014/main" val="2801102723"/>
                    </a:ext>
                  </a:extLst>
                </a:gridCol>
                <a:gridCol w="5149231">
                  <a:extLst>
                    <a:ext uri="{9D8B030D-6E8A-4147-A177-3AD203B41FA5}">
                      <a16:colId xmlns:a16="http://schemas.microsoft.com/office/drawing/2014/main" val="20000"/>
                    </a:ext>
                  </a:extLst>
                </a:gridCol>
                <a:gridCol w="4973740">
                  <a:extLst>
                    <a:ext uri="{9D8B030D-6E8A-4147-A177-3AD203B41FA5}">
                      <a16:colId xmlns:a16="http://schemas.microsoft.com/office/drawing/2014/main" val="20001"/>
                    </a:ext>
                  </a:extLst>
                </a:gridCol>
              </a:tblGrid>
              <a:tr h="0">
                <a:tc gridSpan="2">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Section</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endParaRPr kumimoji="0" lang="en-ZA" sz="1400" b="1" i="0" u="none" strike="noStrike" cap="none" normalizeH="0" baseline="0">
                        <a:ln>
                          <a:noFill/>
                        </a:ln>
                        <a:solidFill>
                          <a:srgbClr val="65CBC9"/>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Presenter</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01</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Overview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chemeClr val="bg1"/>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02</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Operational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03</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Financial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04</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Group recapitalisation</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975994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05</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Q &amp; 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 &amp; 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58191577"/>
                  </a:ext>
                </a:extLst>
              </a:tr>
            </a:tbl>
          </a:graphicData>
        </a:graphic>
      </p:graphicFrame>
    </p:spTree>
    <p:extLst>
      <p:ext uri="{BB962C8B-B14F-4D97-AF65-F5344CB8AC3E}">
        <p14:creationId xmlns:p14="http://schemas.microsoft.com/office/powerpoint/2010/main" val="22823403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5">
            <a:extLst>
              <a:ext uri="{FF2B5EF4-FFF2-40B4-BE49-F238E27FC236}">
                <a16:creationId xmlns:a16="http://schemas.microsoft.com/office/drawing/2014/main" id="{7A5D4443-3C3F-4BEA-8E56-E5F90A4B1DCA}"/>
              </a:ext>
            </a:extLst>
          </p:cNvPr>
          <p:cNvGraphicFramePr>
            <a:graphicFrameLocks/>
          </p:cNvGraphicFramePr>
          <p:nvPr>
            <p:custDataLst>
              <p:tags r:id="rId1"/>
            </p:custDataLst>
            <p:extLst>
              <p:ext uri="{D42A27DB-BD31-4B8C-83A1-F6EECF244321}">
                <p14:modId xmlns:p14="http://schemas.microsoft.com/office/powerpoint/2010/main" val="760111267"/>
              </p:ext>
            </p:extLst>
          </p:nvPr>
        </p:nvGraphicFramePr>
        <p:xfrm>
          <a:off x="298773" y="1460294"/>
          <a:ext cx="9002543" cy="47576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Object 12" hidden="1">
            <a:extLst>
              <a:ext uri="{FF2B5EF4-FFF2-40B4-BE49-F238E27FC236}">
                <a16:creationId xmlns:a16="http://schemas.microsoft.com/office/drawing/2014/main" id="{0181100D-380A-480F-9031-210D28DED097}"/>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4" progId="TCLayout.ActiveDocument.1">
                  <p:embed/>
                </p:oleObj>
              </mc:Choice>
              <mc:Fallback>
                <p:oleObj name="think-cell Slide" r:id="rId6" imgW="425" imgH="424" progId="TCLayout.ActiveDocument.1">
                  <p:embed/>
                  <p:pic>
                    <p:nvPicPr>
                      <p:cNvPr id="13" name="Object 12" hidden="1">
                        <a:extLst>
                          <a:ext uri="{FF2B5EF4-FFF2-40B4-BE49-F238E27FC236}">
                            <a16:creationId xmlns:a16="http://schemas.microsoft.com/office/drawing/2014/main" id="{0181100D-380A-480F-9031-210D28DED097}"/>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319DF4-6316-4D19-A815-F22FF9303032}"/>
              </a:ext>
            </a:extLst>
          </p:cNvPr>
          <p:cNvSpPr/>
          <p:nvPr>
            <p:custDataLst>
              <p:tags r:id="rId3"/>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0"/>
              </a:spcBef>
              <a:spcAft>
                <a:spcPct val="0"/>
              </a:spcAft>
            </a:pPr>
            <a:endParaRPr lang="en-GB" sz="2400" b="1">
              <a:solidFill>
                <a:srgbClr val="000000"/>
              </a:solidFill>
              <a:latin typeface="Arial" panose="020B0604020202020204" pitchFamily="34" charset="0"/>
              <a:ea typeface="+mj-ea"/>
              <a:cs typeface="+mj-cs"/>
              <a:sym typeface="Arial" panose="020B0604020202020204" pitchFamily="34" charset="0"/>
            </a:endParaRPr>
          </a:p>
        </p:txBody>
      </p:sp>
      <p:sp>
        <p:nvSpPr>
          <p:cNvPr id="6" name="Content Placeholder 5">
            <a:extLst>
              <a:ext uri="{FF2B5EF4-FFF2-40B4-BE49-F238E27FC236}">
                <a16:creationId xmlns:a16="http://schemas.microsoft.com/office/drawing/2014/main" id="{4762EE52-5808-4202-9B09-34C413E555DC}"/>
              </a:ext>
            </a:extLst>
          </p:cNvPr>
          <p:cNvSpPr>
            <a:spLocks noGrp="1"/>
          </p:cNvSpPr>
          <p:nvPr>
            <p:ph sz="quarter" idx="15"/>
          </p:nvPr>
        </p:nvSpPr>
        <p:spPr>
          <a:xfrm>
            <a:off x="9478341" y="1454318"/>
            <a:ext cx="2547172" cy="4208232"/>
          </a:xfrm>
          <a:prstGeom prst="roundRect">
            <a:avLst>
              <a:gd name="adj" fmla="val 5209"/>
            </a:avLst>
          </a:prstGeom>
        </p:spPr>
        <p:style>
          <a:lnRef idx="2">
            <a:schemeClr val="dk1"/>
          </a:lnRef>
          <a:fillRef idx="1">
            <a:schemeClr val="lt1"/>
          </a:fillRef>
          <a:effectRef idx="0">
            <a:schemeClr val="dk1"/>
          </a:effectRef>
          <a:fontRef idx="minor">
            <a:schemeClr val="dk1"/>
          </a:fontRef>
        </p:style>
        <p:txBody>
          <a:bodyPr lIns="144000" tIns="144000" rIns="144000" bIns="144000" anchor="ctr"/>
          <a:lstStyle/>
          <a:p>
            <a:pPr marL="285750" indent="-285750">
              <a:lnSpc>
                <a:spcPct val="100000"/>
              </a:lnSpc>
              <a:buFont typeface="Wingdings" panose="05000000000000000000" pitchFamily="2" charset="2"/>
              <a:buChar char="§"/>
            </a:pPr>
            <a:endParaRPr lang="en-US" sz="1500" b="0" dirty="0">
              <a:solidFill>
                <a:schemeClr val="tx1"/>
              </a:solidFill>
            </a:endParaRPr>
          </a:p>
          <a:p>
            <a:pPr>
              <a:lnSpc>
                <a:spcPct val="100000"/>
              </a:lnSpc>
            </a:pPr>
            <a:r>
              <a:rPr lang="en-US" sz="1500" b="0" dirty="0">
                <a:solidFill>
                  <a:schemeClr val="tx1"/>
                </a:solidFill>
              </a:rPr>
              <a:t>Despite strong performance, cash is consumed by:</a:t>
            </a:r>
          </a:p>
          <a:p>
            <a:pPr marL="285750" indent="-285750">
              <a:lnSpc>
                <a:spcPct val="100000"/>
              </a:lnSpc>
              <a:buFont typeface="Wingdings" panose="05000000000000000000" pitchFamily="2" charset="2"/>
              <a:buChar char="§"/>
            </a:pPr>
            <a:r>
              <a:rPr lang="en-US" sz="1500" b="0" dirty="0">
                <a:solidFill>
                  <a:schemeClr val="tx1"/>
                </a:solidFill>
              </a:rPr>
              <a:t>high funding costs on borrowings</a:t>
            </a:r>
          </a:p>
          <a:p>
            <a:pPr marL="285750" indent="-285750">
              <a:lnSpc>
                <a:spcPct val="100000"/>
              </a:lnSpc>
              <a:buFont typeface="Wingdings" panose="05000000000000000000" pitchFamily="2" charset="2"/>
              <a:buChar char="§"/>
            </a:pPr>
            <a:r>
              <a:rPr lang="en-US" sz="1500" b="0" dirty="0">
                <a:solidFill>
                  <a:schemeClr val="tx1"/>
                </a:solidFill>
              </a:rPr>
              <a:t>cost of transaction and restructuring</a:t>
            </a:r>
          </a:p>
          <a:p>
            <a:pPr marL="285750" indent="-285750">
              <a:lnSpc>
                <a:spcPct val="100000"/>
              </a:lnSpc>
              <a:buFont typeface="Wingdings" panose="05000000000000000000" pitchFamily="2" charset="2"/>
              <a:buChar char="§"/>
            </a:pPr>
            <a:r>
              <a:rPr lang="en-US" sz="1500" b="0" dirty="0">
                <a:solidFill>
                  <a:schemeClr val="tx1"/>
                </a:solidFill>
              </a:rPr>
              <a:t>accelerated payables payments given group's credit ratings</a:t>
            </a:r>
          </a:p>
          <a:p>
            <a:pPr marL="285750" indent="-285750">
              <a:lnSpc>
                <a:spcPct val="100000"/>
              </a:lnSpc>
              <a:buFont typeface="Wingdings" panose="05000000000000000000" pitchFamily="2" charset="2"/>
              <a:buChar char="§"/>
            </a:pPr>
            <a:r>
              <a:rPr lang="en-US" sz="1500" b="0" dirty="0">
                <a:solidFill>
                  <a:schemeClr val="tx1"/>
                </a:solidFill>
              </a:rPr>
              <a:t>capex incurred to maintain dossier requirements and improve manufacturing facilities</a:t>
            </a:r>
          </a:p>
          <a:p>
            <a:pPr marL="285750" indent="-285750">
              <a:lnSpc>
                <a:spcPct val="100000"/>
              </a:lnSpc>
              <a:buFont typeface="Wingdings" panose="05000000000000000000" pitchFamily="2" charset="2"/>
              <a:buChar char="§"/>
            </a:pPr>
            <a:endParaRPr lang="en-US" sz="1500" b="0" dirty="0"/>
          </a:p>
        </p:txBody>
      </p:sp>
      <p:sp>
        <p:nvSpPr>
          <p:cNvPr id="4" name="Title 3">
            <a:extLst>
              <a:ext uri="{FF2B5EF4-FFF2-40B4-BE49-F238E27FC236}">
                <a16:creationId xmlns:a16="http://schemas.microsoft.com/office/drawing/2014/main" id="{C3C0CE5F-D543-4304-A9DA-8480A2C1CECC}"/>
              </a:ext>
            </a:extLst>
          </p:cNvPr>
          <p:cNvSpPr>
            <a:spLocks noGrp="1"/>
          </p:cNvSpPr>
          <p:nvPr>
            <p:ph type="title"/>
          </p:nvPr>
        </p:nvSpPr>
        <p:spPr>
          <a:xfrm>
            <a:off x="667462" y="365125"/>
            <a:ext cx="10740313" cy="466725"/>
          </a:xfrm>
        </p:spPr>
        <p:txBody>
          <a:bodyPr/>
          <a:lstStyle/>
          <a:p>
            <a:r>
              <a:rPr lang="en-GB" dirty="0">
                <a:solidFill>
                  <a:srgbClr val="003764"/>
                </a:solidFill>
              </a:rPr>
              <a:t>Cash utilisation</a:t>
            </a:r>
          </a:p>
        </p:txBody>
      </p:sp>
      <p:sp>
        <p:nvSpPr>
          <p:cNvPr id="22" name="TextBox 21">
            <a:extLst>
              <a:ext uri="{FF2B5EF4-FFF2-40B4-BE49-F238E27FC236}">
                <a16:creationId xmlns:a16="http://schemas.microsoft.com/office/drawing/2014/main" id="{66EDACE0-E5D3-4291-8549-030D5619CBB8}"/>
              </a:ext>
            </a:extLst>
          </p:cNvPr>
          <p:cNvSpPr txBox="1"/>
          <p:nvPr/>
        </p:nvSpPr>
        <p:spPr>
          <a:xfrm>
            <a:off x="667462" y="1177727"/>
            <a:ext cx="5428538" cy="276591"/>
          </a:xfrm>
          <a:prstGeom prst="rect">
            <a:avLst/>
          </a:prstGeom>
          <a:noFill/>
        </p:spPr>
        <p:txBody>
          <a:bodyPr wrap="square" lIns="0" tIns="0" rIns="0" bIns="0" rtlCol="0">
            <a:noAutofit/>
          </a:bodyPr>
          <a:lstStyle/>
          <a:p>
            <a:pPr rtl="0"/>
            <a:r>
              <a:rPr lang="en-ZA" sz="1600" b="1"/>
              <a:t>Cash movements for six months (</a:t>
            </a:r>
            <a:r>
              <a:rPr lang="en-ZA" sz="1600" b="1" err="1"/>
              <a:t>R’m</a:t>
            </a:r>
            <a:r>
              <a:rPr lang="en-ZA" sz="1600" b="1"/>
              <a:t>)</a:t>
            </a:r>
          </a:p>
        </p:txBody>
      </p:sp>
      <p:cxnSp>
        <p:nvCxnSpPr>
          <p:cNvPr id="18" name="Straight Connector 17">
            <a:extLst>
              <a:ext uri="{FF2B5EF4-FFF2-40B4-BE49-F238E27FC236}">
                <a16:creationId xmlns:a16="http://schemas.microsoft.com/office/drawing/2014/main" id="{1FDF0AEB-EC28-4573-8180-F6CD807D99EA}"/>
              </a:ext>
            </a:extLst>
          </p:cNvPr>
          <p:cNvCxnSpPr>
            <a:cxnSpLocks/>
          </p:cNvCxnSpPr>
          <p:nvPr/>
        </p:nvCxnSpPr>
        <p:spPr>
          <a:xfrm>
            <a:off x="667462" y="1458819"/>
            <a:ext cx="8429404" cy="15163"/>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F4E606EB-BD86-4D58-8F0E-6DFDBC3CDF55}"/>
              </a:ext>
            </a:extLst>
          </p:cNvPr>
          <p:cNvSpPr>
            <a:spLocks noGrp="1"/>
          </p:cNvSpPr>
          <p:nvPr>
            <p:ph type="body" sz="quarter" idx="14"/>
          </p:nvPr>
        </p:nvSpPr>
        <p:spPr>
          <a:xfrm>
            <a:off x="701382" y="6245621"/>
            <a:ext cx="6172200" cy="300039"/>
          </a:xfrm>
        </p:spPr>
        <p:txBody>
          <a:bodyPr/>
          <a:lstStyle/>
          <a:p>
            <a:r>
              <a:rPr lang="en-GB" sz="1050" b="0"/>
              <a:t>* PPE – R127m; Intangibles – R70m</a:t>
            </a:r>
          </a:p>
        </p:txBody>
      </p:sp>
    </p:spTree>
    <p:extLst>
      <p:ext uri="{BB962C8B-B14F-4D97-AF65-F5344CB8AC3E}">
        <p14:creationId xmlns:p14="http://schemas.microsoft.com/office/powerpoint/2010/main" val="27317467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F96626-A849-43EC-BE14-7FB12B10D4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9EF96626-A849-43EC-BE14-7FB12B10D4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65987F1-E5B5-41CD-98CD-CF7AA4C7E7B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4" name="Rounded Rectangle 7">
            <a:extLst>
              <a:ext uri="{FF2B5EF4-FFF2-40B4-BE49-F238E27FC236}">
                <a16:creationId xmlns:a16="http://schemas.microsoft.com/office/drawing/2014/main" id="{AE737798-E92B-4978-973B-926558991F63}"/>
              </a:ext>
            </a:extLst>
          </p:cNvPr>
          <p:cNvSpPr/>
          <p:nvPr/>
        </p:nvSpPr>
        <p:spPr>
          <a:xfrm>
            <a:off x="570710" y="4052798"/>
            <a:ext cx="11133610" cy="499479"/>
          </a:xfrm>
          <a:prstGeom prst="roundRect">
            <a:avLst>
              <a:gd name="adj" fmla="val 50000"/>
            </a:avLst>
          </a:prstGeom>
          <a:solidFill>
            <a:srgbClr val="1D36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ZA" altLang="en-US">
                <a:solidFill>
                  <a:srgbClr val="003764"/>
                </a:solidFill>
                <a:ea typeface="MS PGothic" panose="020B0600070205080204" pitchFamily="34" charset="-128"/>
              </a:rPr>
              <a:t>Presentation outline</a:t>
            </a:r>
            <a:endParaRPr lang="en-ZA">
              <a:solidFill>
                <a:srgbClr val="003764"/>
              </a:solidFill>
            </a:endParaRPr>
          </a:p>
        </p:txBody>
      </p:sp>
      <p:graphicFrame>
        <p:nvGraphicFramePr>
          <p:cNvPr id="8" name="Group 23">
            <a:extLst>
              <a:ext uri="{FF2B5EF4-FFF2-40B4-BE49-F238E27FC236}">
                <a16:creationId xmlns:a16="http://schemas.microsoft.com/office/drawing/2014/main" id="{904F685F-07BB-4B6B-9EA4-48864E3BDB28}"/>
              </a:ext>
            </a:extLst>
          </p:cNvPr>
          <p:cNvGraphicFramePr>
            <a:graphicFrameLocks/>
          </p:cNvGraphicFramePr>
          <p:nvPr>
            <p:extLst>
              <p:ext uri="{D42A27DB-BD31-4B8C-83A1-F6EECF244321}">
                <p14:modId xmlns:p14="http://schemas.microsoft.com/office/powerpoint/2010/main" val="2874188190"/>
              </p:ext>
            </p:extLst>
          </p:nvPr>
        </p:nvGraphicFramePr>
        <p:xfrm>
          <a:off x="794412" y="1589089"/>
          <a:ext cx="10603177" cy="3623040"/>
        </p:xfrm>
        <a:graphic>
          <a:graphicData uri="http://schemas.openxmlformats.org/drawingml/2006/table">
            <a:tbl>
              <a:tblPr/>
              <a:tblGrid>
                <a:gridCol w="480206">
                  <a:extLst>
                    <a:ext uri="{9D8B030D-6E8A-4147-A177-3AD203B41FA5}">
                      <a16:colId xmlns:a16="http://schemas.microsoft.com/office/drawing/2014/main" val="2801102723"/>
                    </a:ext>
                  </a:extLst>
                </a:gridCol>
                <a:gridCol w="5149231">
                  <a:extLst>
                    <a:ext uri="{9D8B030D-6E8A-4147-A177-3AD203B41FA5}">
                      <a16:colId xmlns:a16="http://schemas.microsoft.com/office/drawing/2014/main" val="20000"/>
                    </a:ext>
                  </a:extLst>
                </a:gridCol>
                <a:gridCol w="4973740">
                  <a:extLst>
                    <a:ext uri="{9D8B030D-6E8A-4147-A177-3AD203B41FA5}">
                      <a16:colId xmlns:a16="http://schemas.microsoft.com/office/drawing/2014/main" val="20001"/>
                    </a:ext>
                  </a:extLst>
                </a:gridCol>
              </a:tblGrid>
              <a:tr h="0">
                <a:tc gridSpan="2">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Section</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endParaRPr kumimoji="0" lang="en-ZA" sz="1400" b="1" i="0" u="none" strike="noStrike" cap="none" normalizeH="0" baseline="0">
                        <a:ln>
                          <a:noFill/>
                        </a:ln>
                        <a:solidFill>
                          <a:srgbClr val="65CBC9"/>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Presenter</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01</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Overview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02</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Operational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03</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Financial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04</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Group recapitalisation</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chemeClr val="bg1"/>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975994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05</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Q &amp; 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 &amp; 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58191577"/>
                  </a:ext>
                </a:extLst>
              </a:tr>
            </a:tbl>
          </a:graphicData>
        </a:graphic>
      </p:graphicFrame>
    </p:spTree>
    <p:extLst>
      <p:ext uri="{BB962C8B-B14F-4D97-AF65-F5344CB8AC3E}">
        <p14:creationId xmlns:p14="http://schemas.microsoft.com/office/powerpoint/2010/main" val="296330278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p:txBody>
          <a:bodyPr/>
          <a:lstStyle/>
          <a:p>
            <a:r>
              <a:rPr lang="en-US" altLang="en-US" dirty="0">
                <a:solidFill>
                  <a:srgbClr val="003764"/>
                </a:solidFill>
              </a:rPr>
              <a:t>Lender-driven disposal process to deleverage balance sheet </a:t>
            </a: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794412" y="1194439"/>
            <a:ext cx="10603176" cy="4965729"/>
          </a:xfrm>
        </p:spPr>
        <p:txBody>
          <a:bodyPr/>
          <a:lstStyle/>
          <a:p>
            <a:pPr marL="342900" indent="-342900">
              <a:lnSpc>
                <a:spcPct val="150000"/>
              </a:lnSpc>
              <a:spcBef>
                <a:spcPts val="600"/>
              </a:spcBef>
              <a:buFont typeface="Wingdings" panose="05000000000000000000" pitchFamily="2" charset="2"/>
              <a:buChar char="§"/>
            </a:pPr>
            <a:r>
              <a:rPr lang="en-GB" sz="1800" b="0" dirty="0"/>
              <a:t>Embarked on a disposal process in June 2020 to </a:t>
            </a:r>
            <a:r>
              <a:rPr lang="en-GB" sz="1800" dirty="0"/>
              <a:t>sell the majority of assets</a:t>
            </a:r>
          </a:p>
          <a:p>
            <a:pPr marL="342900" indent="-342900">
              <a:lnSpc>
                <a:spcPct val="150000"/>
              </a:lnSpc>
              <a:spcBef>
                <a:spcPts val="600"/>
              </a:spcBef>
              <a:buFont typeface="Wingdings" panose="05000000000000000000" pitchFamily="2" charset="2"/>
              <a:buChar char="§"/>
            </a:pPr>
            <a:r>
              <a:rPr lang="en-GB" sz="1800" dirty="0"/>
              <a:t>Disposal process was challenging </a:t>
            </a:r>
            <a:r>
              <a:rPr lang="en-GB" sz="1800" b="0" dirty="0"/>
              <a:t>and further complicated by the debt overhang</a:t>
            </a:r>
          </a:p>
          <a:p>
            <a:pPr marL="525463" lvl="1" indent="-342900">
              <a:lnSpc>
                <a:spcPct val="150000"/>
              </a:lnSpc>
              <a:spcBef>
                <a:spcPts val="600"/>
              </a:spcBef>
              <a:buFont typeface="Wingdings" panose="05000000000000000000" pitchFamily="2" charset="2"/>
              <a:buChar char="§"/>
            </a:pPr>
            <a:r>
              <a:rPr lang="en-GB" sz="1700" b="0" dirty="0"/>
              <a:t>High execution risk from running multiple sales processes in parallel</a:t>
            </a:r>
          </a:p>
          <a:p>
            <a:pPr marL="525463" lvl="1" indent="-342900">
              <a:lnSpc>
                <a:spcPct val="150000"/>
              </a:lnSpc>
              <a:spcBef>
                <a:spcPts val="600"/>
              </a:spcBef>
              <a:buFont typeface="Wingdings" panose="05000000000000000000" pitchFamily="2" charset="2"/>
              <a:buChar char="§"/>
            </a:pPr>
            <a:r>
              <a:rPr lang="en-GB" sz="1700" b="0" dirty="0"/>
              <a:t>Process highly regulated by senior facilities agreement with lenders</a:t>
            </a:r>
          </a:p>
          <a:p>
            <a:pPr marL="525463" lvl="1" indent="-342900">
              <a:lnSpc>
                <a:spcPct val="150000"/>
              </a:lnSpc>
              <a:spcBef>
                <a:spcPts val="600"/>
              </a:spcBef>
              <a:buFont typeface="Wingdings" panose="05000000000000000000" pitchFamily="2" charset="2"/>
              <a:buChar char="§"/>
            </a:pPr>
            <a:r>
              <a:rPr lang="en-GB" sz="1700" b="0" dirty="0"/>
              <a:t>Complexity of outstanding DVLs</a:t>
            </a:r>
          </a:p>
          <a:p>
            <a:pPr marL="342900" indent="-342900">
              <a:lnSpc>
                <a:spcPct val="150000"/>
              </a:lnSpc>
              <a:spcBef>
                <a:spcPts val="600"/>
              </a:spcBef>
              <a:buFont typeface="Wingdings" panose="05000000000000000000" pitchFamily="2" charset="2"/>
              <a:buChar char="§"/>
            </a:pPr>
            <a:r>
              <a:rPr lang="en-GB" sz="1800" b="0" dirty="0"/>
              <a:t>Process was </a:t>
            </a:r>
            <a:r>
              <a:rPr lang="en-GB" sz="1800" dirty="0"/>
              <a:t>focused on returning capital to lenders</a:t>
            </a:r>
            <a:r>
              <a:rPr lang="en-GB" sz="1800" b="0" dirty="0"/>
              <a:t>, not value maximisation</a:t>
            </a:r>
          </a:p>
          <a:p>
            <a:pPr marL="342900" indent="-342900">
              <a:lnSpc>
                <a:spcPct val="150000"/>
              </a:lnSpc>
              <a:spcBef>
                <a:spcPts val="600"/>
              </a:spcBef>
              <a:buFont typeface="Wingdings" panose="05000000000000000000" pitchFamily="2" charset="2"/>
              <a:buChar char="§"/>
            </a:pPr>
            <a:r>
              <a:rPr lang="en-GB" sz="1800" b="0" dirty="0"/>
              <a:t>Unclear if </a:t>
            </a:r>
            <a:r>
              <a:rPr lang="en-GB" sz="1800" dirty="0"/>
              <a:t>material value would have been returned to shareholders </a:t>
            </a:r>
            <a:r>
              <a:rPr lang="en-GB" sz="1800" b="0" dirty="0"/>
              <a:t>through this process</a:t>
            </a:r>
          </a:p>
          <a:p>
            <a:pPr marL="342900" indent="-342900">
              <a:lnSpc>
                <a:spcPct val="150000"/>
              </a:lnSpc>
              <a:spcBef>
                <a:spcPts val="600"/>
              </a:spcBef>
              <a:buFont typeface="Wingdings" panose="05000000000000000000" pitchFamily="2" charset="2"/>
              <a:buChar char="§"/>
            </a:pPr>
            <a:r>
              <a:rPr lang="en-GB" sz="1800" dirty="0"/>
              <a:t>Indicative offers </a:t>
            </a:r>
            <a:r>
              <a:rPr lang="en-GB" sz="1800" b="0" dirty="0"/>
              <a:t>received for </a:t>
            </a:r>
            <a:r>
              <a:rPr lang="en-GB" sz="1800" b="0" dirty="0" err="1"/>
              <a:t>Remedica</a:t>
            </a:r>
            <a:r>
              <a:rPr lang="en-GB" sz="1800" b="0" dirty="0"/>
              <a:t> and Sun Wave Pharma were </a:t>
            </a:r>
            <a:r>
              <a:rPr lang="en-GB" sz="1800" dirty="0"/>
              <a:t>below initial expectations</a:t>
            </a:r>
          </a:p>
          <a:p>
            <a:pPr marL="525463" lvl="1" indent="-342900">
              <a:lnSpc>
                <a:spcPct val="150000"/>
              </a:lnSpc>
              <a:spcBef>
                <a:spcPts val="600"/>
              </a:spcBef>
              <a:buFont typeface="Wingdings" panose="05000000000000000000" pitchFamily="2" charset="2"/>
              <a:buChar char="§"/>
            </a:pPr>
            <a:r>
              <a:rPr lang="en-GB" sz="1700" dirty="0"/>
              <a:t>Majority of lenders therefore opted to sell their debt to Blantyre and L1 Health; increased to &gt;75%</a:t>
            </a:r>
          </a:p>
          <a:p>
            <a:pPr marL="525463" lvl="1" indent="-342900">
              <a:lnSpc>
                <a:spcPct val="150000"/>
              </a:lnSpc>
              <a:spcBef>
                <a:spcPts val="600"/>
              </a:spcBef>
              <a:buFont typeface="Wingdings" panose="05000000000000000000" pitchFamily="2" charset="2"/>
              <a:buChar char="§"/>
            </a:pPr>
            <a:r>
              <a:rPr lang="en-GB" sz="1700" dirty="0"/>
              <a:t>Blantyre and L1 Health advised they would no longer support the disposal process</a:t>
            </a:r>
          </a:p>
          <a:p>
            <a:pPr marL="525463" lvl="1" indent="-342900">
              <a:lnSpc>
                <a:spcPct val="150000"/>
              </a:lnSpc>
              <a:spcBef>
                <a:spcPts val="600"/>
              </a:spcBef>
              <a:buFont typeface="Wingdings" panose="05000000000000000000" pitchFamily="2" charset="2"/>
              <a:buChar char="§"/>
            </a:pPr>
            <a:r>
              <a:rPr lang="en-GB" sz="1700" dirty="0"/>
              <a:t>Sales processes for </a:t>
            </a:r>
            <a:r>
              <a:rPr lang="en-GB" sz="1700" dirty="0" err="1"/>
              <a:t>Remedica</a:t>
            </a:r>
            <a:r>
              <a:rPr lang="en-GB" sz="1700" dirty="0"/>
              <a:t> and Sun Wave Pharma were therefore terminated</a:t>
            </a:r>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72451430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panose="020B0604020202020204" pitchFamily="34" charset="0"/>
              <a:ea typeface="+mj-ea"/>
              <a:cs typeface="+mj-cs"/>
              <a:sym typeface="Arial" panose="020B0604020202020204" pitchFamily="34" charset="0"/>
            </a:endParaRPr>
          </a:p>
        </p:txBody>
      </p:sp>
      <p:sp>
        <p:nvSpPr>
          <p:cNvPr id="10" name="Rectangle 9">
            <a:extLst>
              <a:ext uri="{FF2B5EF4-FFF2-40B4-BE49-F238E27FC236}">
                <a16:creationId xmlns:a16="http://schemas.microsoft.com/office/drawing/2014/main" id="{7A9020B9-34AB-4DD2-9838-E0BBB81D7258}"/>
              </a:ext>
            </a:extLst>
          </p:cNvPr>
          <p:cNvSpPr/>
          <p:nvPr/>
        </p:nvSpPr>
        <p:spPr>
          <a:xfrm>
            <a:off x="1036208" y="1129718"/>
            <a:ext cx="3290465" cy="52009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637057-56C8-46E4-98F1-810949CD5D51}"/>
              </a:ext>
            </a:extLst>
          </p:cNvPr>
          <p:cNvSpPr/>
          <p:nvPr/>
        </p:nvSpPr>
        <p:spPr>
          <a:xfrm>
            <a:off x="4760326" y="1129540"/>
            <a:ext cx="3290465" cy="5200921"/>
          </a:xfrm>
          <a:prstGeom prst="rect">
            <a:avLst/>
          </a:prstGeom>
          <a:solidFill>
            <a:srgbClr val="C7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BFD8FA-63FC-4360-98EC-5116980B4760}"/>
              </a:ext>
            </a:extLst>
          </p:cNvPr>
          <p:cNvSpPr/>
          <p:nvPr/>
        </p:nvSpPr>
        <p:spPr>
          <a:xfrm>
            <a:off x="8484444" y="1129540"/>
            <a:ext cx="3290465" cy="5200921"/>
          </a:xfrm>
          <a:prstGeom prst="rect">
            <a:avLst/>
          </a:prstGeom>
          <a:solidFill>
            <a:srgbClr val="70CA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99E1062-576A-49C3-BDFB-F452C1B91DF6}"/>
              </a:ext>
            </a:extLst>
          </p:cNvPr>
          <p:cNvSpPr/>
          <p:nvPr/>
        </p:nvSpPr>
        <p:spPr>
          <a:xfrm>
            <a:off x="1135867" y="2522118"/>
            <a:ext cx="3082835" cy="257079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A346F2-FA68-45C6-A463-52AAF6695E2F}"/>
              </a:ext>
            </a:extLst>
          </p:cNvPr>
          <p:cNvSpPr/>
          <p:nvPr/>
        </p:nvSpPr>
        <p:spPr>
          <a:xfrm>
            <a:off x="1212439" y="2675103"/>
            <a:ext cx="1496161" cy="1939250"/>
          </a:xfrm>
          <a:prstGeom prst="rect">
            <a:avLst/>
          </a:prstGeom>
          <a:solidFill>
            <a:srgbClr val="C7EBE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100" b="1" dirty="0">
                <a:solidFill>
                  <a:srgbClr val="002060"/>
                </a:solidFill>
              </a:rPr>
              <a:t>EUROPE</a:t>
            </a:r>
          </a:p>
          <a:p>
            <a:pPr algn="ctr">
              <a:lnSpc>
                <a:spcPct val="150000"/>
              </a:lnSpc>
            </a:pPr>
            <a:r>
              <a:rPr lang="en-US" sz="1100" b="1" dirty="0" err="1">
                <a:solidFill>
                  <a:srgbClr val="C00000"/>
                </a:solidFill>
              </a:rPr>
              <a:t>Remedica</a:t>
            </a:r>
            <a:endParaRPr lang="en-US" sz="1100" b="1" dirty="0">
              <a:solidFill>
                <a:srgbClr val="C00000"/>
              </a:solidFill>
            </a:endParaRPr>
          </a:p>
          <a:p>
            <a:pPr algn="ctr">
              <a:lnSpc>
                <a:spcPct val="150000"/>
              </a:lnSpc>
            </a:pPr>
            <a:r>
              <a:rPr lang="en-US" sz="1100" b="1" dirty="0">
                <a:solidFill>
                  <a:srgbClr val="C00000"/>
                </a:solidFill>
              </a:rPr>
              <a:t>Sun Wave Pharma</a:t>
            </a:r>
          </a:p>
          <a:p>
            <a:pPr algn="ctr">
              <a:lnSpc>
                <a:spcPct val="150000"/>
              </a:lnSpc>
            </a:pPr>
            <a:r>
              <a:rPr lang="en-US" sz="1100" b="1" dirty="0" err="1">
                <a:solidFill>
                  <a:srgbClr val="002060"/>
                </a:solidFill>
              </a:rPr>
              <a:t>Farmalider</a:t>
            </a:r>
            <a:endParaRPr lang="en-US" sz="1100" b="1" dirty="0">
              <a:solidFill>
                <a:srgbClr val="002060"/>
              </a:solidFill>
            </a:endParaRPr>
          </a:p>
          <a:p>
            <a:pPr algn="ctr">
              <a:lnSpc>
                <a:spcPct val="150000"/>
              </a:lnSpc>
            </a:pPr>
            <a:r>
              <a:rPr lang="en-US" sz="1100" b="1" dirty="0" err="1">
                <a:solidFill>
                  <a:srgbClr val="C00000"/>
                </a:solidFill>
              </a:rPr>
              <a:t>Scitec</a:t>
            </a:r>
            <a:endParaRPr lang="en-US" sz="1100" b="1" dirty="0">
              <a:solidFill>
                <a:srgbClr val="C00000"/>
              </a:solidFill>
            </a:endParaRPr>
          </a:p>
        </p:txBody>
      </p:sp>
      <p:sp>
        <p:nvSpPr>
          <p:cNvPr id="17" name="Rectangle 16">
            <a:extLst>
              <a:ext uri="{FF2B5EF4-FFF2-40B4-BE49-F238E27FC236}">
                <a16:creationId xmlns:a16="http://schemas.microsoft.com/office/drawing/2014/main" id="{06B9000C-7DB2-4055-A74D-4B20B05051ED}"/>
              </a:ext>
            </a:extLst>
          </p:cNvPr>
          <p:cNvSpPr/>
          <p:nvPr/>
        </p:nvSpPr>
        <p:spPr>
          <a:xfrm>
            <a:off x="2790594" y="2675104"/>
            <a:ext cx="1351000" cy="1939250"/>
          </a:xfrm>
          <a:prstGeom prst="rect">
            <a:avLst/>
          </a:prstGeom>
          <a:solidFill>
            <a:srgbClr val="C7EBE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1100" b="1" dirty="0">
                <a:solidFill>
                  <a:srgbClr val="002060"/>
                </a:solidFill>
              </a:rPr>
              <a:t>SOUTH AFRICA</a:t>
            </a:r>
          </a:p>
          <a:p>
            <a:pPr algn="ctr">
              <a:lnSpc>
                <a:spcPct val="150000"/>
              </a:lnSpc>
            </a:pPr>
            <a:r>
              <a:rPr lang="en-US" sz="1100" b="1" dirty="0">
                <a:solidFill>
                  <a:srgbClr val="C00000"/>
                </a:solidFill>
              </a:rPr>
              <a:t>Medical Devices</a:t>
            </a:r>
          </a:p>
          <a:p>
            <a:pPr algn="ctr">
              <a:lnSpc>
                <a:spcPct val="150000"/>
              </a:lnSpc>
            </a:pPr>
            <a:r>
              <a:rPr lang="en-US" sz="1100" b="1" dirty="0">
                <a:solidFill>
                  <a:srgbClr val="002060"/>
                </a:solidFill>
              </a:rPr>
              <a:t>Consumer Health</a:t>
            </a:r>
          </a:p>
          <a:p>
            <a:pPr algn="ctr">
              <a:lnSpc>
                <a:spcPct val="150000"/>
              </a:lnSpc>
            </a:pPr>
            <a:r>
              <a:rPr lang="en-US" sz="1100" b="1" dirty="0">
                <a:solidFill>
                  <a:srgbClr val="002060"/>
                </a:solidFill>
              </a:rPr>
              <a:t>Pharma </a:t>
            </a:r>
          </a:p>
          <a:p>
            <a:pPr algn="ctr">
              <a:lnSpc>
                <a:spcPct val="150000"/>
              </a:lnSpc>
            </a:pPr>
            <a:r>
              <a:rPr lang="en-US" sz="1100" b="1" dirty="0" err="1">
                <a:solidFill>
                  <a:srgbClr val="C00000"/>
                </a:solidFill>
              </a:rPr>
              <a:t>Dezzo</a:t>
            </a:r>
            <a:endParaRPr lang="en-US" sz="1100" b="1" dirty="0">
              <a:solidFill>
                <a:srgbClr val="C00000"/>
              </a:solidFill>
            </a:endParaRPr>
          </a:p>
          <a:p>
            <a:pPr algn="ctr">
              <a:lnSpc>
                <a:spcPct val="150000"/>
              </a:lnSpc>
            </a:pPr>
            <a:r>
              <a:rPr lang="en-US" sz="1100" b="1" dirty="0">
                <a:solidFill>
                  <a:srgbClr val="C00000"/>
                </a:solidFill>
              </a:rPr>
              <a:t>Biosciences</a:t>
            </a:r>
          </a:p>
          <a:p>
            <a:pPr algn="ctr">
              <a:lnSpc>
                <a:spcPct val="150000"/>
              </a:lnSpc>
            </a:pPr>
            <a:r>
              <a:rPr lang="en-US" sz="1100" b="1" dirty="0">
                <a:solidFill>
                  <a:srgbClr val="C00000"/>
                </a:solidFill>
              </a:rPr>
              <a:t>Animal Health</a:t>
            </a:r>
          </a:p>
        </p:txBody>
      </p:sp>
      <p:sp>
        <p:nvSpPr>
          <p:cNvPr id="14" name="TextBox 13">
            <a:extLst>
              <a:ext uri="{FF2B5EF4-FFF2-40B4-BE49-F238E27FC236}">
                <a16:creationId xmlns:a16="http://schemas.microsoft.com/office/drawing/2014/main" id="{E37E4831-5CDB-4278-8587-901654A211BA}"/>
              </a:ext>
            </a:extLst>
          </p:cNvPr>
          <p:cNvSpPr txBox="1"/>
          <p:nvPr/>
        </p:nvSpPr>
        <p:spPr>
          <a:xfrm>
            <a:off x="1053786" y="1274602"/>
            <a:ext cx="3166945" cy="1102633"/>
          </a:xfrm>
          <a:prstGeom prst="rect">
            <a:avLst/>
          </a:prstGeom>
          <a:noFill/>
        </p:spPr>
        <p:txBody>
          <a:bodyPr wrap="square" lIns="0" tIns="0" rIns="0" bIns="0" rtlCol="0">
            <a:noAutofit/>
          </a:bodyPr>
          <a:lstStyle/>
          <a:p>
            <a:pPr algn="ctr" rtl="0"/>
            <a:r>
              <a:rPr lang="en-ZA" sz="1600" b="1" i="0" u="none" strike="noStrike" kern="1200">
                <a:solidFill>
                  <a:schemeClr val="tx1"/>
                </a:solidFill>
              </a:rPr>
              <a:t>June 2020 – January 2021</a:t>
            </a:r>
          </a:p>
          <a:p>
            <a:pPr algn="ctr" rtl="0"/>
            <a:endParaRPr lang="en-ZA" sz="1600"/>
          </a:p>
          <a:p>
            <a:pPr algn="ctr" rtl="0"/>
            <a:r>
              <a:rPr lang="en-ZA" sz="1600" i="0" u="none" strike="noStrike" kern="1200">
                <a:solidFill>
                  <a:schemeClr val="tx1"/>
                </a:solidFill>
              </a:rPr>
              <a:t>Lender-driven deleveraging process</a:t>
            </a:r>
          </a:p>
          <a:p>
            <a:pPr algn="ctr" rtl="0"/>
            <a:endParaRPr lang="en-ZA" sz="1600" b="1"/>
          </a:p>
        </p:txBody>
      </p:sp>
      <p:sp>
        <p:nvSpPr>
          <p:cNvPr id="19" name="TextBox 18">
            <a:extLst>
              <a:ext uri="{FF2B5EF4-FFF2-40B4-BE49-F238E27FC236}">
                <a16:creationId xmlns:a16="http://schemas.microsoft.com/office/drawing/2014/main" id="{B556B6DC-5F4B-454A-8BD1-850B8B4935FD}"/>
              </a:ext>
            </a:extLst>
          </p:cNvPr>
          <p:cNvSpPr txBox="1"/>
          <p:nvPr/>
        </p:nvSpPr>
        <p:spPr>
          <a:xfrm>
            <a:off x="1526256" y="5351966"/>
            <a:ext cx="2203919" cy="676066"/>
          </a:xfrm>
          <a:prstGeom prst="rect">
            <a:avLst/>
          </a:prstGeom>
          <a:noFill/>
        </p:spPr>
        <p:txBody>
          <a:bodyPr wrap="square" lIns="0" tIns="0" rIns="0" bIns="0" rtlCol="0">
            <a:noAutofit/>
          </a:bodyPr>
          <a:lstStyle/>
          <a:p>
            <a:pPr algn="ctr" rtl="0"/>
            <a:r>
              <a:rPr lang="en-ZA" sz="1200"/>
              <a:t>Planned sale of assets before 31 December 2021 when debt repayment due</a:t>
            </a:r>
            <a:endParaRPr lang="en-ZA" sz="1200" i="0" u="none" strike="noStrike" kern="1200">
              <a:solidFill>
                <a:schemeClr val="tx1"/>
              </a:solidFill>
            </a:endParaRPr>
          </a:p>
        </p:txBody>
      </p:sp>
      <p:sp>
        <p:nvSpPr>
          <p:cNvPr id="21" name="TextBox 20">
            <a:extLst>
              <a:ext uri="{FF2B5EF4-FFF2-40B4-BE49-F238E27FC236}">
                <a16:creationId xmlns:a16="http://schemas.microsoft.com/office/drawing/2014/main" id="{04753A78-C35C-4AA7-864E-5AEED981D567}"/>
              </a:ext>
            </a:extLst>
          </p:cNvPr>
          <p:cNvSpPr txBox="1"/>
          <p:nvPr/>
        </p:nvSpPr>
        <p:spPr>
          <a:xfrm>
            <a:off x="4831420" y="1274602"/>
            <a:ext cx="3215559" cy="4753430"/>
          </a:xfrm>
          <a:prstGeom prst="rect">
            <a:avLst/>
          </a:prstGeom>
          <a:noFill/>
        </p:spPr>
        <p:txBody>
          <a:bodyPr wrap="square" lIns="0" tIns="0" rIns="0" bIns="0" rtlCol="0">
            <a:noAutofit/>
          </a:bodyPr>
          <a:lstStyle/>
          <a:p>
            <a:pPr algn="ctr" rtl="0"/>
            <a:r>
              <a:rPr lang="en-ZA" sz="1600" b="1" dirty="0"/>
              <a:t>January – March 2021</a:t>
            </a:r>
          </a:p>
          <a:p>
            <a:pPr rtl="0"/>
            <a:endParaRPr lang="en-ZA" sz="1600" dirty="0"/>
          </a:p>
          <a:p>
            <a:pPr marL="285750" indent="-285750" rtl="0">
              <a:buFont typeface="Wingdings" panose="05000000000000000000" pitchFamily="2" charset="2"/>
              <a:buChar char="§"/>
            </a:pPr>
            <a:r>
              <a:rPr lang="en-ZA" sz="1600" dirty="0"/>
              <a:t>Jan: Blantyre Capital and L1 Health advised that they represent &gt;33% of lender consortium</a:t>
            </a:r>
          </a:p>
          <a:p>
            <a:pPr rtl="0"/>
            <a:endParaRPr lang="en-ZA" sz="1600" dirty="0"/>
          </a:p>
          <a:p>
            <a:pPr marL="285750" indent="-285750" rtl="0">
              <a:buFont typeface="Wingdings" panose="05000000000000000000" pitchFamily="2" charset="2"/>
              <a:buChar char="§"/>
            </a:pPr>
            <a:r>
              <a:rPr lang="en-ZA" sz="1600" dirty="0"/>
              <a:t>Propose recapitalisation to maximise value of assets</a:t>
            </a:r>
          </a:p>
          <a:p>
            <a:pPr rtl="0"/>
            <a:endParaRPr lang="en-ZA" sz="1600" i="0" u="none" strike="noStrike" kern="1200" dirty="0">
              <a:solidFill>
                <a:schemeClr val="tx1"/>
              </a:solidFill>
            </a:endParaRPr>
          </a:p>
          <a:p>
            <a:pPr marL="285750" indent="-285750" rtl="0">
              <a:buFont typeface="Wingdings" panose="05000000000000000000" pitchFamily="2" charset="2"/>
              <a:buChar char="§"/>
            </a:pPr>
            <a:r>
              <a:rPr lang="en-ZA" sz="1600" i="0" u="none" strike="noStrike" kern="1200" dirty="0">
                <a:solidFill>
                  <a:schemeClr val="tx1"/>
                </a:solidFill>
              </a:rPr>
              <a:t>Feb: Blantyre and L1 Health increase collective exposure to &gt;75% of the lender consortium</a:t>
            </a:r>
          </a:p>
          <a:p>
            <a:pPr rtl="0"/>
            <a:endParaRPr lang="en-ZA" sz="1600" i="0" u="none" strike="noStrike" kern="1200" dirty="0">
              <a:solidFill>
                <a:schemeClr val="tx1"/>
              </a:solidFill>
            </a:endParaRPr>
          </a:p>
          <a:p>
            <a:pPr marL="285750" indent="-285750">
              <a:buFont typeface="Wingdings" panose="05000000000000000000" pitchFamily="2" charset="2"/>
              <a:buChar char="§"/>
            </a:pPr>
            <a:r>
              <a:rPr lang="en-ZA" sz="1600" dirty="0"/>
              <a:t>Enter consensual negotiations on recapitalisation structure</a:t>
            </a:r>
          </a:p>
          <a:p>
            <a:endParaRPr lang="en-ZA" sz="1600" dirty="0"/>
          </a:p>
          <a:p>
            <a:pPr marL="285750" indent="-285750">
              <a:buFont typeface="Wingdings" panose="05000000000000000000" pitchFamily="2" charset="2"/>
              <a:buChar char="§"/>
            </a:pPr>
            <a:r>
              <a:rPr lang="en-ZA" sz="1600" dirty="0"/>
              <a:t>Mar: Forbearance agreement concluded for interest standstill</a:t>
            </a:r>
          </a:p>
          <a:p>
            <a:pPr rtl="0"/>
            <a:endParaRPr lang="en-ZA" sz="1600" b="1" dirty="0"/>
          </a:p>
        </p:txBody>
      </p:sp>
      <p:sp>
        <p:nvSpPr>
          <p:cNvPr id="22" name="TextBox 21">
            <a:extLst>
              <a:ext uri="{FF2B5EF4-FFF2-40B4-BE49-F238E27FC236}">
                <a16:creationId xmlns:a16="http://schemas.microsoft.com/office/drawing/2014/main" id="{972DA06F-EB8C-4C56-9385-037BBFBBB3BA}"/>
              </a:ext>
            </a:extLst>
          </p:cNvPr>
          <p:cNvSpPr txBox="1"/>
          <p:nvPr/>
        </p:nvSpPr>
        <p:spPr>
          <a:xfrm>
            <a:off x="8624261" y="1248984"/>
            <a:ext cx="3010829" cy="4804666"/>
          </a:xfrm>
          <a:prstGeom prst="rect">
            <a:avLst/>
          </a:prstGeom>
          <a:noFill/>
        </p:spPr>
        <p:txBody>
          <a:bodyPr wrap="square" lIns="0" tIns="0" rIns="0" bIns="0" rtlCol="0">
            <a:noAutofit/>
          </a:bodyPr>
          <a:lstStyle/>
          <a:p>
            <a:pPr algn="ctr" rtl="0"/>
            <a:r>
              <a:rPr lang="en-ZA" sz="1600" b="1" dirty="0"/>
              <a:t>Benefits of recapitalisation</a:t>
            </a:r>
          </a:p>
          <a:p>
            <a:pPr rtl="0"/>
            <a:endParaRPr lang="en-ZA" sz="1600" b="1" dirty="0"/>
          </a:p>
          <a:p>
            <a:pPr marL="285750" indent="-285750" rtl="0">
              <a:buFont typeface="Wingdings" panose="05000000000000000000" pitchFamily="2" charset="2"/>
              <a:buChar char="§"/>
            </a:pPr>
            <a:r>
              <a:rPr lang="en-ZA" sz="1600" dirty="0"/>
              <a:t>Ensures ASC has sufficient future liquidity</a:t>
            </a:r>
          </a:p>
          <a:p>
            <a:pPr rtl="0"/>
            <a:endParaRPr lang="en-ZA" sz="1600" dirty="0"/>
          </a:p>
          <a:p>
            <a:pPr marL="285750" indent="-285750">
              <a:buFont typeface="Wingdings" panose="05000000000000000000" pitchFamily="2" charset="2"/>
              <a:buChar char="§"/>
            </a:pPr>
            <a:r>
              <a:rPr lang="en-GB" sz="1600" dirty="0"/>
              <a:t>A</a:t>
            </a:r>
            <a:r>
              <a:rPr lang="en-GB" sz="1600" b="0" dirty="0"/>
              <a:t>voids the risk of under-valuing assets through fire sale disposals which could result in residual debt</a:t>
            </a:r>
          </a:p>
          <a:p>
            <a:endParaRPr lang="en-GB" sz="1600" dirty="0"/>
          </a:p>
          <a:p>
            <a:pPr marL="285750" indent="-285750">
              <a:buFont typeface="Wingdings" panose="05000000000000000000" pitchFamily="2" charset="2"/>
              <a:buChar char="§"/>
            </a:pPr>
            <a:r>
              <a:rPr lang="en-GB" sz="1600" b="0" dirty="0"/>
              <a:t>Enables ASC to monetise and optimise value from assets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b="0" dirty="0"/>
              <a:t>Provides certaint</a:t>
            </a:r>
            <a:r>
              <a:rPr lang="en-GB" sz="1600" dirty="0"/>
              <a:t>y for all key stakeholders</a:t>
            </a:r>
          </a:p>
          <a:p>
            <a:pPr marL="285750" indent="-285750">
              <a:buFont typeface="Wingdings" panose="05000000000000000000" pitchFamily="2" charset="2"/>
              <a:buChar char="§"/>
            </a:pPr>
            <a:endParaRPr lang="en-GB" sz="1600" b="0" dirty="0"/>
          </a:p>
          <a:p>
            <a:endParaRPr lang="en-GB" sz="1600" b="0" dirty="0"/>
          </a:p>
          <a:p>
            <a:endParaRPr lang="en-GB" sz="1600" dirty="0"/>
          </a:p>
          <a:p>
            <a:endParaRPr lang="en-GB" sz="1600" b="0" dirty="0"/>
          </a:p>
          <a:p>
            <a:pPr rtl="0"/>
            <a:endParaRPr lang="en-ZA" sz="1600" dirty="0"/>
          </a:p>
        </p:txBody>
      </p:sp>
      <p:grpSp>
        <p:nvGrpSpPr>
          <p:cNvPr id="23" name="Group 22">
            <a:extLst>
              <a:ext uri="{FF2B5EF4-FFF2-40B4-BE49-F238E27FC236}">
                <a16:creationId xmlns:a16="http://schemas.microsoft.com/office/drawing/2014/main" id="{51A7EDBC-17BA-4342-93BB-B9628AA1A67D}"/>
              </a:ext>
            </a:extLst>
          </p:cNvPr>
          <p:cNvGrpSpPr/>
          <p:nvPr/>
        </p:nvGrpSpPr>
        <p:grpSpPr>
          <a:xfrm>
            <a:off x="4358521" y="3358942"/>
            <a:ext cx="289668" cy="266333"/>
            <a:chOff x="2968512" y="3382186"/>
            <a:chExt cx="289668" cy="266333"/>
          </a:xfrm>
        </p:grpSpPr>
        <p:sp>
          <p:nvSpPr>
            <p:cNvPr id="24" name="Oval 23">
              <a:extLst>
                <a:ext uri="{FF2B5EF4-FFF2-40B4-BE49-F238E27FC236}">
                  <a16:creationId xmlns:a16="http://schemas.microsoft.com/office/drawing/2014/main" id="{2C694888-453B-4261-AF9F-1BE2C803C4A5}"/>
                </a:ext>
              </a:extLst>
            </p:cNvPr>
            <p:cNvSpPr/>
            <p:nvPr/>
          </p:nvSpPr>
          <p:spPr>
            <a:xfrm>
              <a:off x="2968512" y="3382186"/>
              <a:ext cx="289668" cy="266333"/>
            </a:xfrm>
            <a:prstGeom prst="ellipse">
              <a:avLst/>
            </a:prstGeom>
            <a:solidFill>
              <a:srgbClr val="8E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DB5B19D6-F201-41DE-8F1E-FAF5CE589F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3526" y="3447496"/>
              <a:ext cx="159641" cy="146781"/>
            </a:xfrm>
            <a:prstGeom prst="rect">
              <a:avLst/>
            </a:prstGeom>
          </p:spPr>
        </p:pic>
      </p:grpSp>
      <p:grpSp>
        <p:nvGrpSpPr>
          <p:cNvPr id="26" name="Group 25">
            <a:extLst>
              <a:ext uri="{FF2B5EF4-FFF2-40B4-BE49-F238E27FC236}">
                <a16:creationId xmlns:a16="http://schemas.microsoft.com/office/drawing/2014/main" id="{2D5E0E13-C05B-4499-9B16-3D475C517238}"/>
              </a:ext>
            </a:extLst>
          </p:cNvPr>
          <p:cNvGrpSpPr/>
          <p:nvPr/>
        </p:nvGrpSpPr>
        <p:grpSpPr>
          <a:xfrm>
            <a:off x="8117441" y="3393981"/>
            <a:ext cx="289668" cy="266333"/>
            <a:chOff x="2968512" y="3382186"/>
            <a:chExt cx="289668" cy="266333"/>
          </a:xfrm>
        </p:grpSpPr>
        <p:sp>
          <p:nvSpPr>
            <p:cNvPr id="27" name="Oval 26">
              <a:extLst>
                <a:ext uri="{FF2B5EF4-FFF2-40B4-BE49-F238E27FC236}">
                  <a16:creationId xmlns:a16="http://schemas.microsoft.com/office/drawing/2014/main" id="{1DA2FCFB-02A9-4402-B257-F3521793CA97}"/>
                </a:ext>
              </a:extLst>
            </p:cNvPr>
            <p:cNvSpPr/>
            <p:nvPr/>
          </p:nvSpPr>
          <p:spPr>
            <a:xfrm>
              <a:off x="2968512" y="3382186"/>
              <a:ext cx="289668" cy="266333"/>
            </a:xfrm>
            <a:prstGeom prst="ellipse">
              <a:avLst/>
            </a:prstGeom>
            <a:solidFill>
              <a:srgbClr val="8E9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8" name="Picture 27">
              <a:extLst>
                <a:ext uri="{FF2B5EF4-FFF2-40B4-BE49-F238E27FC236}">
                  <a16:creationId xmlns:a16="http://schemas.microsoft.com/office/drawing/2014/main" id="{9C54A8A4-347C-4F8A-A0D9-1FDD1CD74F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33526" y="3447496"/>
              <a:ext cx="159641" cy="146781"/>
            </a:xfrm>
            <a:prstGeom prst="rect">
              <a:avLst/>
            </a:prstGeom>
          </p:spPr>
        </p:pic>
      </p:grpSp>
      <p:sp>
        <p:nvSpPr>
          <p:cNvPr id="6" name="Title 5">
            <a:extLst>
              <a:ext uri="{FF2B5EF4-FFF2-40B4-BE49-F238E27FC236}">
                <a16:creationId xmlns:a16="http://schemas.microsoft.com/office/drawing/2014/main" id="{5B905008-74FF-4571-94EF-B6AF9C72B521}"/>
              </a:ext>
            </a:extLst>
          </p:cNvPr>
          <p:cNvSpPr>
            <a:spLocks noGrp="1"/>
          </p:cNvSpPr>
          <p:nvPr>
            <p:ph type="title"/>
          </p:nvPr>
        </p:nvSpPr>
        <p:spPr/>
        <p:txBody>
          <a:bodyPr/>
          <a:lstStyle/>
          <a:p>
            <a:r>
              <a:rPr lang="en-US" altLang="en-US" dirty="0">
                <a:solidFill>
                  <a:srgbClr val="003764"/>
                </a:solidFill>
              </a:rPr>
              <a:t>Group </a:t>
            </a:r>
            <a:r>
              <a:rPr lang="en-US" altLang="en-US" dirty="0" err="1">
                <a:solidFill>
                  <a:srgbClr val="003764"/>
                </a:solidFill>
              </a:rPr>
              <a:t>recapitalisation</a:t>
            </a:r>
            <a:r>
              <a:rPr lang="en-US" altLang="en-US" dirty="0">
                <a:solidFill>
                  <a:srgbClr val="003764"/>
                </a:solidFill>
              </a:rPr>
              <a:t> update</a:t>
            </a:r>
            <a:endParaRPr lang="en-ZA" dirty="0"/>
          </a:p>
        </p:txBody>
      </p:sp>
      <p:sp>
        <p:nvSpPr>
          <p:cNvPr id="29" name="TextBox 28">
            <a:extLst>
              <a:ext uri="{FF2B5EF4-FFF2-40B4-BE49-F238E27FC236}">
                <a16:creationId xmlns:a16="http://schemas.microsoft.com/office/drawing/2014/main" id="{3B33FAEA-4C12-4884-8BDA-0E49520DF47B}"/>
              </a:ext>
            </a:extLst>
          </p:cNvPr>
          <p:cNvSpPr txBox="1"/>
          <p:nvPr/>
        </p:nvSpPr>
        <p:spPr>
          <a:xfrm>
            <a:off x="1282431" y="4820503"/>
            <a:ext cx="2709653" cy="157239"/>
          </a:xfrm>
          <a:prstGeom prst="rect">
            <a:avLst/>
          </a:prstGeom>
          <a:noFill/>
        </p:spPr>
        <p:txBody>
          <a:bodyPr wrap="square" lIns="0" tIns="0" rIns="0" bIns="0" rtlCol="0">
            <a:noAutofit/>
          </a:bodyPr>
          <a:lstStyle/>
          <a:p>
            <a:pPr algn="ctr" rtl="0"/>
            <a:r>
              <a:rPr lang="en-ZA" sz="1200">
                <a:solidFill>
                  <a:srgbClr val="C00000"/>
                </a:solidFill>
              </a:rPr>
              <a:t>A</a:t>
            </a:r>
            <a:r>
              <a:rPr lang="en-ZA" sz="1200" i="0" u="none" strike="noStrike" kern="1200">
                <a:solidFill>
                  <a:srgbClr val="C00000"/>
                </a:solidFill>
              </a:rPr>
              <a:t>ss</a:t>
            </a:r>
            <a:r>
              <a:rPr lang="en-ZA" sz="1200">
                <a:solidFill>
                  <a:srgbClr val="C00000"/>
                </a:solidFill>
              </a:rPr>
              <a:t>ets identified for disposal</a:t>
            </a:r>
            <a:endParaRPr lang="en-ZA" sz="1200" i="0" u="none" strike="noStrike" kern="1200">
              <a:solidFill>
                <a:srgbClr val="C00000"/>
              </a:solidFill>
            </a:endParaRPr>
          </a:p>
        </p:txBody>
      </p:sp>
    </p:spTree>
    <p:extLst>
      <p:ext uri="{BB962C8B-B14F-4D97-AF65-F5344CB8AC3E}">
        <p14:creationId xmlns:p14="http://schemas.microsoft.com/office/powerpoint/2010/main" val="399923333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p:txBody>
          <a:bodyPr/>
          <a:lstStyle/>
          <a:p>
            <a:r>
              <a:rPr lang="en-US" altLang="en-US">
                <a:solidFill>
                  <a:srgbClr val="003764"/>
                </a:solidFill>
              </a:rPr>
              <a:t>Key principles of the group </a:t>
            </a:r>
            <a:r>
              <a:rPr lang="en-US" altLang="en-US" err="1">
                <a:solidFill>
                  <a:srgbClr val="003764"/>
                </a:solidFill>
              </a:rPr>
              <a:t>recapitalisation</a:t>
            </a:r>
            <a:r>
              <a:rPr lang="en-US" altLang="en-US">
                <a:solidFill>
                  <a:srgbClr val="003764"/>
                </a:solidFill>
              </a:rPr>
              <a:t> </a:t>
            </a: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794412" y="1194439"/>
            <a:ext cx="10603176" cy="4469122"/>
          </a:xfrm>
        </p:spPr>
        <p:txBody>
          <a:bodyPr/>
          <a:lstStyle/>
          <a:p>
            <a:pPr marL="342900" indent="-342900">
              <a:lnSpc>
                <a:spcPct val="150000"/>
              </a:lnSpc>
              <a:spcBef>
                <a:spcPts val="600"/>
              </a:spcBef>
              <a:buFont typeface="Wingdings" panose="05000000000000000000" pitchFamily="2" charset="2"/>
              <a:buChar char="§"/>
            </a:pPr>
            <a:r>
              <a:rPr lang="en-US" sz="1800" b="0" dirty="0"/>
              <a:t>Engage on a </a:t>
            </a:r>
            <a:r>
              <a:rPr lang="en-US" sz="1800" dirty="0"/>
              <a:t>consensual basis </a:t>
            </a:r>
            <a:r>
              <a:rPr lang="en-US" sz="1800" b="0" dirty="0"/>
              <a:t>with Blantyre and L1 Health</a:t>
            </a:r>
          </a:p>
          <a:p>
            <a:pPr marL="525463" lvl="1" indent="-169863">
              <a:lnSpc>
                <a:spcPct val="150000"/>
              </a:lnSpc>
              <a:spcBef>
                <a:spcPts val="600"/>
              </a:spcBef>
              <a:buFont typeface="Wingdings" panose="05000000000000000000" pitchFamily="2" charset="2"/>
              <a:buChar char="§"/>
            </a:pPr>
            <a:r>
              <a:rPr lang="en-US" sz="1700" dirty="0"/>
              <a:t>Aim to achieve an optimal outcome for all stakeholders, acknowledging the legacy capital structure</a:t>
            </a:r>
            <a:endParaRPr lang="en-US" sz="1700" b="0" dirty="0"/>
          </a:p>
          <a:p>
            <a:pPr marL="342900" indent="-342900">
              <a:lnSpc>
                <a:spcPct val="150000"/>
              </a:lnSpc>
              <a:spcBef>
                <a:spcPts val="600"/>
              </a:spcBef>
              <a:buFont typeface="Wingdings" panose="05000000000000000000" pitchFamily="2" charset="2"/>
              <a:buChar char="§"/>
            </a:pPr>
            <a:r>
              <a:rPr lang="en-US" sz="1800" b="0" dirty="0"/>
              <a:t>Restore </a:t>
            </a:r>
            <a:r>
              <a:rPr lang="en-US" sz="1800" dirty="0"/>
              <a:t>balance sheet stability </a:t>
            </a:r>
            <a:r>
              <a:rPr lang="en-US" sz="1800" b="0" dirty="0"/>
              <a:t>through the following:  </a:t>
            </a:r>
          </a:p>
          <a:p>
            <a:pPr marL="525463" lvl="1" indent="-342900">
              <a:lnSpc>
                <a:spcPct val="150000"/>
              </a:lnSpc>
              <a:spcBef>
                <a:spcPts val="600"/>
              </a:spcBef>
              <a:buFont typeface="Arial" panose="020B0604020202020204" pitchFamily="34" charset="0"/>
              <a:buChar char="-"/>
            </a:pPr>
            <a:r>
              <a:rPr lang="en-US" sz="1700" b="0" dirty="0"/>
              <a:t>Reduce the high level of gearing and short-term maturity obligations; debt is due in &gt;12 months</a:t>
            </a:r>
          </a:p>
          <a:p>
            <a:pPr marL="525463" lvl="1" indent="-342900">
              <a:lnSpc>
                <a:spcPct val="150000"/>
              </a:lnSpc>
              <a:spcBef>
                <a:spcPts val="600"/>
              </a:spcBef>
              <a:buFont typeface="Arial" panose="020B0604020202020204" pitchFamily="34" charset="0"/>
              <a:buChar char="-"/>
            </a:pPr>
            <a:r>
              <a:rPr lang="en-US" sz="1700" b="0" dirty="0"/>
              <a:t>Address the need for short-term funding given working capital requirements</a:t>
            </a:r>
          </a:p>
          <a:p>
            <a:pPr marL="525463" lvl="1" indent="-342900">
              <a:lnSpc>
                <a:spcPct val="150000"/>
              </a:lnSpc>
              <a:spcBef>
                <a:spcPts val="600"/>
              </a:spcBef>
              <a:buFont typeface="Arial" panose="020B0604020202020204" pitchFamily="34" charset="0"/>
              <a:buChar char="-"/>
            </a:pPr>
            <a:r>
              <a:rPr lang="en-US" sz="1700" b="0" dirty="0"/>
              <a:t>Create a sustainable capital structure to </a:t>
            </a:r>
            <a:r>
              <a:rPr lang="en-US" sz="1700" b="0" dirty="0" err="1"/>
              <a:t>optimise</a:t>
            </a:r>
            <a:r>
              <a:rPr lang="en-US" sz="1700" b="0" dirty="0"/>
              <a:t> the value of the business</a:t>
            </a:r>
          </a:p>
          <a:p>
            <a:pPr marL="342900" indent="-342900">
              <a:lnSpc>
                <a:spcPct val="150000"/>
              </a:lnSpc>
              <a:spcBef>
                <a:spcPts val="600"/>
              </a:spcBef>
              <a:buFont typeface="Wingdings" panose="05000000000000000000" pitchFamily="2" charset="2"/>
              <a:buChar char="§"/>
            </a:pPr>
            <a:r>
              <a:rPr lang="en-US" sz="1800" b="0" dirty="0"/>
              <a:t>Senior facilities agreement with the lender consortium remains binding on ASC</a:t>
            </a:r>
          </a:p>
          <a:p>
            <a:pPr marL="342900" indent="-342900">
              <a:lnSpc>
                <a:spcPct val="150000"/>
              </a:lnSpc>
              <a:spcBef>
                <a:spcPts val="600"/>
              </a:spcBef>
              <a:buFont typeface="Wingdings" panose="05000000000000000000" pitchFamily="2" charset="2"/>
              <a:buChar char="§"/>
            </a:pPr>
            <a:r>
              <a:rPr lang="en-US" sz="1800" b="0" dirty="0"/>
              <a:t>Continue the disposal of non-core assets that are at advanced stage negotiations </a:t>
            </a:r>
          </a:p>
          <a:p>
            <a:pPr marL="342900" indent="-342900">
              <a:lnSpc>
                <a:spcPct val="150000"/>
              </a:lnSpc>
              <a:spcBef>
                <a:spcPts val="600"/>
              </a:spcBef>
              <a:buFont typeface="Wingdings" panose="05000000000000000000" pitchFamily="2" charset="2"/>
              <a:buChar char="§"/>
            </a:pPr>
            <a:r>
              <a:rPr lang="en-US" sz="1800" b="0" dirty="0"/>
              <a:t>Recapitalisation to be structured as an </a:t>
            </a:r>
            <a:r>
              <a:rPr lang="en-US" sz="1800" dirty="0"/>
              <a:t>exchange of debt for interests in operating subsidiaries</a:t>
            </a:r>
          </a:p>
          <a:p>
            <a:pPr marL="342900" indent="-342900">
              <a:lnSpc>
                <a:spcPct val="150000"/>
              </a:lnSpc>
              <a:spcBef>
                <a:spcPts val="600"/>
              </a:spcBef>
              <a:buFont typeface="Wingdings" panose="05000000000000000000" pitchFamily="2" charset="2"/>
              <a:buChar char="§"/>
            </a:pPr>
            <a:r>
              <a:rPr lang="en-US" sz="1800" dirty="0"/>
              <a:t>Shareholder approval </a:t>
            </a:r>
            <a:r>
              <a:rPr lang="en-US" sz="1800" b="0" dirty="0"/>
              <a:t>will be required for the eventual group </a:t>
            </a:r>
            <a:r>
              <a:rPr lang="en-US" sz="1800" b="0" dirty="0" err="1"/>
              <a:t>recapitalisation</a:t>
            </a:r>
            <a:r>
              <a:rPr lang="en-US" sz="1800" b="0" dirty="0"/>
              <a:t> to proceed</a:t>
            </a:r>
          </a:p>
          <a:p>
            <a:pPr>
              <a:lnSpc>
                <a:spcPct val="150000"/>
              </a:lnSpc>
              <a:spcBef>
                <a:spcPts val="600"/>
              </a:spcBef>
            </a:pPr>
            <a:endParaRPr lang="en-GB" sz="1800" b="0" dirty="0"/>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84056688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panose="020B0604020202020204" pitchFamily="34" charset="0"/>
              <a:ea typeface="+mj-ea"/>
              <a:cs typeface="+mj-cs"/>
              <a:sym typeface="Arial" panose="020B0604020202020204" pitchFamily="34" charset="0"/>
            </a:endParaRP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959005" y="1430569"/>
            <a:ext cx="10603176" cy="4469122"/>
          </a:xfrm>
        </p:spPr>
        <p:txBody>
          <a:bodyPr/>
          <a:lstStyle/>
          <a:p>
            <a:pPr marL="342900" indent="-342900">
              <a:lnSpc>
                <a:spcPct val="150000"/>
              </a:lnSpc>
              <a:spcBef>
                <a:spcPts val="600"/>
              </a:spcBef>
              <a:buFont typeface="Wingdings" panose="05000000000000000000" pitchFamily="2" charset="2"/>
              <a:buChar char="§"/>
            </a:pPr>
            <a:r>
              <a:rPr lang="en-US" sz="2000" dirty="0">
                <a:solidFill>
                  <a:srgbClr val="173963"/>
                </a:solidFill>
              </a:rPr>
              <a:t>Short-term funding required </a:t>
            </a:r>
            <a:r>
              <a:rPr lang="en-US" sz="2000" b="0" dirty="0">
                <a:solidFill>
                  <a:srgbClr val="173963"/>
                </a:solidFill>
              </a:rPr>
              <a:t>for working capital purposes, particularly to meet COVID-19 driven demand in Medical Devices</a:t>
            </a:r>
          </a:p>
          <a:p>
            <a:pPr marL="342900" indent="-342900">
              <a:lnSpc>
                <a:spcPct val="150000"/>
              </a:lnSpc>
              <a:spcBef>
                <a:spcPts val="600"/>
              </a:spcBef>
              <a:buFont typeface="Wingdings" panose="05000000000000000000" pitchFamily="2" charset="2"/>
              <a:buChar char="§"/>
            </a:pPr>
            <a:r>
              <a:rPr lang="en-US" sz="2000" dirty="0">
                <a:solidFill>
                  <a:srgbClr val="173963"/>
                </a:solidFill>
              </a:rPr>
              <a:t>Forbearance agreement concluded </a:t>
            </a:r>
            <a:r>
              <a:rPr lang="en-US" sz="2000" b="0" dirty="0">
                <a:solidFill>
                  <a:srgbClr val="173963"/>
                </a:solidFill>
              </a:rPr>
              <a:t>with Blantyre and L1 Health until 30 April 2021</a:t>
            </a:r>
          </a:p>
          <a:p>
            <a:pPr marL="628650" lvl="1" indent="-273050">
              <a:lnSpc>
                <a:spcPct val="150000"/>
              </a:lnSpc>
              <a:spcBef>
                <a:spcPts val="600"/>
              </a:spcBef>
              <a:buFont typeface="Wingdings" panose="05000000000000000000" pitchFamily="2" charset="2"/>
              <a:buChar char="§"/>
            </a:pPr>
            <a:r>
              <a:rPr lang="en-US" sz="1900" dirty="0">
                <a:solidFill>
                  <a:srgbClr val="173963"/>
                </a:solidFill>
              </a:rPr>
              <a:t>Provides for an interest standstill which improves short term liquidity by R79 million</a:t>
            </a:r>
          </a:p>
          <a:p>
            <a:pPr marL="628650" lvl="1" indent="-273050">
              <a:lnSpc>
                <a:spcPct val="150000"/>
              </a:lnSpc>
              <a:spcBef>
                <a:spcPts val="600"/>
              </a:spcBef>
              <a:buFont typeface="Wingdings" panose="05000000000000000000" pitchFamily="2" charset="2"/>
              <a:buChar char="§"/>
            </a:pPr>
            <a:r>
              <a:rPr lang="en-US" sz="1900" b="0" dirty="0">
                <a:solidFill>
                  <a:srgbClr val="173963"/>
                </a:solidFill>
              </a:rPr>
              <a:t>Interest standstill agreement may be extended by further agreement</a:t>
            </a:r>
          </a:p>
          <a:p>
            <a:pPr marL="342900" indent="-342900">
              <a:lnSpc>
                <a:spcPct val="150000"/>
              </a:lnSpc>
              <a:spcBef>
                <a:spcPts val="600"/>
              </a:spcBef>
              <a:buFont typeface="Wingdings" panose="05000000000000000000" pitchFamily="2" charset="2"/>
              <a:buChar char="§"/>
            </a:pPr>
            <a:r>
              <a:rPr lang="en-GB" sz="2000" b="0" dirty="0">
                <a:solidFill>
                  <a:srgbClr val="173963"/>
                </a:solidFill>
              </a:rPr>
              <a:t>If agreement is not reached on a </a:t>
            </a:r>
            <a:r>
              <a:rPr lang="en-GB" sz="2000" dirty="0">
                <a:solidFill>
                  <a:srgbClr val="173963"/>
                </a:solidFill>
              </a:rPr>
              <a:t>consensual recapitalisation transaction by 30 April 2021</a:t>
            </a:r>
            <a:r>
              <a:rPr lang="en-GB" sz="2000" b="0" dirty="0">
                <a:solidFill>
                  <a:srgbClr val="173963"/>
                </a:solidFill>
              </a:rPr>
              <a:t>, risk that forbearance may not be extended and enforcement action could follow</a:t>
            </a:r>
          </a:p>
          <a:p>
            <a:pPr marL="342900" indent="-342900">
              <a:lnSpc>
                <a:spcPct val="150000"/>
              </a:lnSpc>
              <a:spcBef>
                <a:spcPts val="600"/>
              </a:spcBef>
              <a:buFont typeface="Wingdings" panose="05000000000000000000" pitchFamily="2" charset="2"/>
              <a:buChar char="§"/>
            </a:pPr>
            <a:r>
              <a:rPr lang="en-GB" sz="2000" b="0" dirty="0">
                <a:solidFill>
                  <a:srgbClr val="173963"/>
                </a:solidFill>
              </a:rPr>
              <a:t>Should the </a:t>
            </a:r>
            <a:r>
              <a:rPr lang="en-GB" sz="2000" dirty="0">
                <a:solidFill>
                  <a:srgbClr val="173963"/>
                </a:solidFill>
              </a:rPr>
              <a:t>recapitalisation transaction not be approved by shareholders</a:t>
            </a:r>
            <a:r>
              <a:rPr lang="en-GB" sz="2000" b="0" dirty="0">
                <a:solidFill>
                  <a:srgbClr val="173963"/>
                </a:solidFill>
              </a:rPr>
              <a:t>, risk that senior lenders may then proceed with enforcement action</a:t>
            </a:r>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036208" y="360364"/>
            <a:ext cx="729181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7" name="Title 6">
            <a:extLst>
              <a:ext uri="{FF2B5EF4-FFF2-40B4-BE49-F238E27FC236}">
                <a16:creationId xmlns:a16="http://schemas.microsoft.com/office/drawing/2014/main" id="{3CDA9D54-636E-4D3F-8EDD-10234BCCD0C4}"/>
              </a:ext>
            </a:extLst>
          </p:cNvPr>
          <p:cNvSpPr>
            <a:spLocks noGrp="1"/>
          </p:cNvSpPr>
          <p:nvPr>
            <p:ph type="title"/>
          </p:nvPr>
        </p:nvSpPr>
        <p:spPr/>
        <p:txBody>
          <a:bodyPr/>
          <a:lstStyle/>
          <a:p>
            <a:r>
              <a:rPr lang="en-US" altLang="en-US">
                <a:solidFill>
                  <a:srgbClr val="003764"/>
                </a:solidFill>
              </a:rPr>
              <a:t>Forbearance agreement</a:t>
            </a:r>
            <a:endParaRPr lang="en-ZA"/>
          </a:p>
        </p:txBody>
      </p:sp>
    </p:spTree>
    <p:extLst>
      <p:ext uri="{BB962C8B-B14F-4D97-AF65-F5344CB8AC3E}">
        <p14:creationId xmlns:p14="http://schemas.microsoft.com/office/powerpoint/2010/main" val="116375454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959005" y="1430569"/>
            <a:ext cx="10603176" cy="4469122"/>
          </a:xfrm>
        </p:spPr>
        <p:txBody>
          <a:bodyPr/>
          <a:lstStyle/>
          <a:p>
            <a:pPr marL="342900" indent="-342900">
              <a:lnSpc>
                <a:spcPct val="150000"/>
              </a:lnSpc>
              <a:spcBef>
                <a:spcPts val="600"/>
              </a:spcBef>
              <a:buFont typeface="Wingdings" panose="05000000000000000000" pitchFamily="2" charset="2"/>
              <a:buChar char="§"/>
            </a:pPr>
            <a:r>
              <a:rPr lang="en-US" sz="2000" b="0" dirty="0">
                <a:solidFill>
                  <a:srgbClr val="173963"/>
                </a:solidFill>
              </a:rPr>
              <a:t>A </a:t>
            </a:r>
            <a:r>
              <a:rPr lang="en-US" sz="2000" dirty="0">
                <a:solidFill>
                  <a:srgbClr val="173963"/>
                </a:solidFill>
              </a:rPr>
              <a:t>non-consensual outcome </a:t>
            </a:r>
            <a:r>
              <a:rPr lang="en-US" sz="2000" b="0" dirty="0">
                <a:solidFill>
                  <a:srgbClr val="173963"/>
                </a:solidFill>
              </a:rPr>
              <a:t>will occur in the following cases: </a:t>
            </a:r>
          </a:p>
          <a:p>
            <a:pPr marL="525463" lvl="1" indent="-342900">
              <a:lnSpc>
                <a:spcPct val="150000"/>
              </a:lnSpc>
              <a:spcBef>
                <a:spcPts val="600"/>
              </a:spcBef>
              <a:buFont typeface="Arial" panose="020B0604020202020204" pitchFamily="34" charset="0"/>
              <a:buChar char="-"/>
            </a:pPr>
            <a:r>
              <a:rPr lang="en-US" sz="1900" dirty="0">
                <a:solidFill>
                  <a:srgbClr val="173963"/>
                </a:solidFill>
              </a:rPr>
              <a:t>The parties do no reach agreement on a consensual transaction by 30 April 2021, or</a:t>
            </a:r>
          </a:p>
          <a:p>
            <a:pPr marL="525463" lvl="1" indent="-342900">
              <a:lnSpc>
                <a:spcPct val="150000"/>
              </a:lnSpc>
              <a:spcBef>
                <a:spcPts val="600"/>
              </a:spcBef>
              <a:buFont typeface="Arial" panose="020B0604020202020204" pitchFamily="34" charset="0"/>
              <a:buChar char="-"/>
            </a:pPr>
            <a:r>
              <a:rPr lang="en-US" sz="1900" dirty="0">
                <a:solidFill>
                  <a:srgbClr val="173963"/>
                </a:solidFill>
              </a:rPr>
              <a:t>The group </a:t>
            </a:r>
            <a:r>
              <a:rPr lang="en-US" sz="1900" dirty="0" err="1">
                <a:solidFill>
                  <a:srgbClr val="173963"/>
                </a:solidFill>
              </a:rPr>
              <a:t>recapitalisation</a:t>
            </a:r>
            <a:r>
              <a:rPr lang="en-US" sz="1900" dirty="0">
                <a:solidFill>
                  <a:srgbClr val="173963"/>
                </a:solidFill>
              </a:rPr>
              <a:t> is not approved by 75% of shareholders</a:t>
            </a:r>
          </a:p>
          <a:p>
            <a:pPr marL="342900" indent="-342900">
              <a:lnSpc>
                <a:spcPct val="150000"/>
              </a:lnSpc>
              <a:spcBef>
                <a:spcPts val="600"/>
              </a:spcBef>
              <a:buFont typeface="Wingdings" panose="05000000000000000000" pitchFamily="2" charset="2"/>
              <a:buChar char="§"/>
            </a:pPr>
            <a:r>
              <a:rPr lang="en-US" sz="2000" b="0" dirty="0">
                <a:solidFill>
                  <a:srgbClr val="173963"/>
                </a:solidFill>
              </a:rPr>
              <a:t>In both cases, </a:t>
            </a:r>
            <a:r>
              <a:rPr lang="en-US" sz="2000" b="0" dirty="0" err="1">
                <a:solidFill>
                  <a:srgbClr val="173963"/>
                </a:solidFill>
              </a:rPr>
              <a:t>Ascendis</a:t>
            </a:r>
            <a:r>
              <a:rPr lang="en-US" sz="2000" b="0" dirty="0">
                <a:solidFill>
                  <a:srgbClr val="173963"/>
                </a:solidFill>
              </a:rPr>
              <a:t> will then enter a </a:t>
            </a:r>
            <a:r>
              <a:rPr lang="en-US" sz="2000" dirty="0">
                <a:solidFill>
                  <a:srgbClr val="173963"/>
                </a:solidFill>
              </a:rPr>
              <a:t>business rescue (BR) process</a:t>
            </a:r>
          </a:p>
          <a:p>
            <a:pPr marL="342900" indent="-342900">
              <a:lnSpc>
                <a:spcPct val="150000"/>
              </a:lnSpc>
              <a:spcBef>
                <a:spcPts val="600"/>
              </a:spcBef>
              <a:buFont typeface="Wingdings" panose="05000000000000000000" pitchFamily="2" charset="2"/>
              <a:buChar char="§"/>
            </a:pPr>
            <a:r>
              <a:rPr lang="en-US" sz="2000" b="0" dirty="0">
                <a:solidFill>
                  <a:srgbClr val="173963"/>
                </a:solidFill>
              </a:rPr>
              <a:t>A BR practitioner will initiate an orderly </a:t>
            </a:r>
            <a:r>
              <a:rPr lang="en-US" sz="2000" dirty="0">
                <a:solidFill>
                  <a:srgbClr val="173963"/>
                </a:solidFill>
              </a:rPr>
              <a:t>sale of assets to settle debt with creditors</a:t>
            </a:r>
          </a:p>
          <a:p>
            <a:pPr marL="342900" indent="-342900">
              <a:lnSpc>
                <a:spcPct val="150000"/>
              </a:lnSpc>
              <a:spcBef>
                <a:spcPts val="600"/>
              </a:spcBef>
              <a:buFont typeface="Wingdings" panose="05000000000000000000" pitchFamily="2" charset="2"/>
              <a:buChar char="§"/>
            </a:pPr>
            <a:r>
              <a:rPr lang="en-US" sz="2000" b="0" dirty="0">
                <a:solidFill>
                  <a:srgbClr val="173963"/>
                </a:solidFill>
              </a:rPr>
              <a:t>In a BR process, </a:t>
            </a:r>
            <a:r>
              <a:rPr lang="en-US" sz="2000" dirty="0">
                <a:solidFill>
                  <a:srgbClr val="173963"/>
                </a:solidFill>
              </a:rPr>
              <a:t>shareholders rank behind all other creditors</a:t>
            </a:r>
          </a:p>
          <a:p>
            <a:pPr marL="342900" indent="-342900">
              <a:lnSpc>
                <a:spcPct val="150000"/>
              </a:lnSpc>
              <a:spcBef>
                <a:spcPts val="600"/>
              </a:spcBef>
              <a:buFont typeface="Wingdings" panose="05000000000000000000" pitchFamily="2" charset="2"/>
              <a:buChar char="§"/>
            </a:pPr>
            <a:r>
              <a:rPr lang="en-US" sz="2000" b="0" dirty="0">
                <a:solidFill>
                  <a:srgbClr val="173963"/>
                </a:solidFill>
              </a:rPr>
              <a:t>In an accelerated asset disposal process, the </a:t>
            </a:r>
            <a:r>
              <a:rPr lang="en-US" sz="2000" dirty="0">
                <a:solidFill>
                  <a:srgbClr val="173963"/>
                </a:solidFill>
              </a:rPr>
              <a:t>outstanding debt may exceed the proceeds </a:t>
            </a:r>
            <a:r>
              <a:rPr lang="en-US" sz="2000" b="0" dirty="0">
                <a:solidFill>
                  <a:srgbClr val="173963"/>
                </a:solidFill>
              </a:rPr>
              <a:t>from a distress sale of assets</a:t>
            </a:r>
          </a:p>
          <a:p>
            <a:pPr marL="342900" indent="-342900">
              <a:lnSpc>
                <a:spcPct val="150000"/>
              </a:lnSpc>
              <a:spcBef>
                <a:spcPts val="600"/>
              </a:spcBef>
              <a:buFont typeface="Wingdings" panose="05000000000000000000" pitchFamily="2" charset="2"/>
              <a:buChar char="§"/>
            </a:pPr>
            <a:r>
              <a:rPr lang="en-US" sz="2000" b="0" dirty="0">
                <a:effectLst/>
                <a:latin typeface="Arial" panose="020B0604020202020204" pitchFamily="34" charset="0"/>
                <a:ea typeface="Times New Roman" panose="02020603050405020304" pitchFamily="18" charset="0"/>
                <a:cs typeface="Times New Roman" panose="02020603050405020304" pitchFamily="18" charset="0"/>
              </a:rPr>
              <a:t>In this scenario,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shareholders are likely to receive minimal to zero value</a:t>
            </a:r>
            <a:r>
              <a:rPr lang="en-US" sz="2000" b="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2000" b="0" dirty="0">
              <a:effectLst/>
              <a:latin typeface="Times New Roman" panose="02020603050405020304" pitchFamily="18" charset="0"/>
              <a:ea typeface="Times New Roman" panose="02020603050405020304" pitchFamily="18" charset="0"/>
            </a:endParaRPr>
          </a:p>
          <a:p>
            <a:pPr marL="342900" indent="-342900">
              <a:lnSpc>
                <a:spcPct val="150000"/>
              </a:lnSpc>
              <a:spcBef>
                <a:spcPts val="600"/>
              </a:spcBef>
              <a:buFont typeface="Wingdings" panose="05000000000000000000" pitchFamily="2" charset="2"/>
              <a:buChar char="§"/>
            </a:pPr>
            <a:endParaRPr lang="en-US" sz="2000" dirty="0">
              <a:solidFill>
                <a:srgbClr val="173963"/>
              </a:solidFill>
            </a:endParaRPr>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036208" y="360364"/>
            <a:ext cx="729181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7" name="Title 6">
            <a:extLst>
              <a:ext uri="{FF2B5EF4-FFF2-40B4-BE49-F238E27FC236}">
                <a16:creationId xmlns:a16="http://schemas.microsoft.com/office/drawing/2014/main" id="{3CDA9D54-636E-4D3F-8EDD-10234BCCD0C4}"/>
              </a:ext>
            </a:extLst>
          </p:cNvPr>
          <p:cNvSpPr>
            <a:spLocks noGrp="1"/>
          </p:cNvSpPr>
          <p:nvPr>
            <p:ph type="title"/>
          </p:nvPr>
        </p:nvSpPr>
        <p:spPr/>
        <p:txBody>
          <a:bodyPr/>
          <a:lstStyle/>
          <a:p>
            <a:r>
              <a:rPr lang="en-US" dirty="0">
                <a:solidFill>
                  <a:srgbClr val="003764"/>
                </a:solidFill>
              </a:rPr>
              <a:t>Non-consensual restructuring </a:t>
            </a:r>
            <a:endParaRPr lang="en-ZA" dirty="0"/>
          </a:p>
        </p:txBody>
      </p:sp>
    </p:spTree>
    <p:extLst>
      <p:ext uri="{BB962C8B-B14F-4D97-AF65-F5344CB8AC3E}">
        <p14:creationId xmlns:p14="http://schemas.microsoft.com/office/powerpoint/2010/main" val="182957679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a:xfrm>
            <a:off x="914399" y="365125"/>
            <a:ext cx="10493375" cy="466725"/>
          </a:xfrm>
        </p:spPr>
        <p:txBody>
          <a:bodyPr/>
          <a:lstStyle/>
          <a:p>
            <a:r>
              <a:rPr lang="en-US" altLang="en-US">
                <a:solidFill>
                  <a:srgbClr val="173963"/>
                </a:solidFill>
              </a:rPr>
              <a:t>Transaction governance </a:t>
            </a: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914399" y="1194439"/>
            <a:ext cx="10603176" cy="4469122"/>
          </a:xfrm>
        </p:spPr>
        <p:txBody>
          <a:bodyPr/>
          <a:lstStyle/>
          <a:p>
            <a:pPr>
              <a:lnSpc>
                <a:spcPct val="150000"/>
              </a:lnSpc>
              <a:spcBef>
                <a:spcPts val="600"/>
              </a:spcBef>
            </a:pPr>
            <a:r>
              <a:rPr lang="en-US" sz="1800" b="0">
                <a:solidFill>
                  <a:srgbClr val="173963"/>
                </a:solidFill>
              </a:rPr>
              <a:t>Professional team advising on the group </a:t>
            </a:r>
            <a:r>
              <a:rPr lang="en-US" sz="1800" b="0" err="1">
                <a:solidFill>
                  <a:srgbClr val="173963"/>
                </a:solidFill>
              </a:rPr>
              <a:t>recapitalisation</a:t>
            </a:r>
            <a:endParaRPr lang="en-US" sz="1800" b="0">
              <a:solidFill>
                <a:srgbClr val="173963"/>
              </a:solidFill>
            </a:endParaRPr>
          </a:p>
          <a:p>
            <a:pPr>
              <a:lnSpc>
                <a:spcPct val="150000"/>
              </a:lnSpc>
              <a:spcBef>
                <a:spcPts val="600"/>
              </a:spcBef>
            </a:pPr>
            <a:endParaRPr lang="en-GB" sz="1800" b="0">
              <a:solidFill>
                <a:srgbClr val="173963"/>
              </a:solidFill>
            </a:endParaRPr>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173963"/>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graphicFrame>
        <p:nvGraphicFramePr>
          <p:cNvPr id="8" name="Table 8">
            <a:extLst>
              <a:ext uri="{FF2B5EF4-FFF2-40B4-BE49-F238E27FC236}">
                <a16:creationId xmlns:a16="http://schemas.microsoft.com/office/drawing/2014/main" id="{C77609D5-0F94-4C36-A95D-442C3E3046CF}"/>
              </a:ext>
            </a:extLst>
          </p:cNvPr>
          <p:cNvGraphicFramePr>
            <a:graphicFrameLocks noGrp="1"/>
          </p:cNvGraphicFramePr>
          <p:nvPr>
            <p:extLst>
              <p:ext uri="{D42A27DB-BD31-4B8C-83A1-F6EECF244321}">
                <p14:modId xmlns:p14="http://schemas.microsoft.com/office/powerpoint/2010/main" val="906474038"/>
              </p:ext>
            </p:extLst>
          </p:nvPr>
        </p:nvGraphicFramePr>
        <p:xfrm>
          <a:off x="914399" y="1726376"/>
          <a:ext cx="9925442" cy="3026648"/>
        </p:xfrm>
        <a:graphic>
          <a:graphicData uri="http://schemas.openxmlformats.org/drawingml/2006/table">
            <a:tbl>
              <a:tblPr firstRow="1" bandRow="1">
                <a:tableStyleId>{5C22544A-7EE6-4342-B048-85BDC9FD1C3A}</a:tableStyleId>
              </a:tblPr>
              <a:tblGrid>
                <a:gridCol w="5498124">
                  <a:extLst>
                    <a:ext uri="{9D8B030D-6E8A-4147-A177-3AD203B41FA5}">
                      <a16:colId xmlns:a16="http://schemas.microsoft.com/office/drawing/2014/main" val="844274069"/>
                    </a:ext>
                  </a:extLst>
                </a:gridCol>
                <a:gridCol w="4427318">
                  <a:extLst>
                    <a:ext uri="{9D8B030D-6E8A-4147-A177-3AD203B41FA5}">
                      <a16:colId xmlns:a16="http://schemas.microsoft.com/office/drawing/2014/main" val="1134078358"/>
                    </a:ext>
                  </a:extLst>
                </a:gridCol>
              </a:tblGrid>
              <a:tr h="529392">
                <a:tc>
                  <a:txBody>
                    <a:bodyPr/>
                    <a:lstStyle/>
                    <a:p>
                      <a:r>
                        <a:rPr lang="en-ZA" sz="1800" b="1" dirty="0">
                          <a:solidFill>
                            <a:srgbClr val="002060"/>
                          </a:solidFill>
                          <a:latin typeface="+mn-lt"/>
                          <a:cs typeface="Arial" panose="020B0604020202020204" pitchFamily="34" charset="0"/>
                        </a:rPr>
                        <a:t>Entity</a:t>
                      </a:r>
                    </a:p>
                  </a:txBody>
                  <a:tcPr>
                    <a:solidFill>
                      <a:srgbClr val="70CACB"/>
                    </a:solidFill>
                  </a:tcPr>
                </a:tc>
                <a:tc>
                  <a:txBody>
                    <a:bodyPr/>
                    <a:lstStyle/>
                    <a:p>
                      <a:pPr marL="0" marR="0" lvl="0" indent="0" algn="l" defTabSz="513064"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2060"/>
                          </a:solidFill>
                          <a:effectLst/>
                          <a:uLnTx/>
                          <a:uFillTx/>
                          <a:latin typeface="+mn-lt"/>
                          <a:ea typeface="+mn-ea"/>
                          <a:cs typeface="Arial" panose="020B0604020202020204" pitchFamily="34" charset="0"/>
                        </a:rPr>
                        <a:t>Role</a:t>
                      </a:r>
                    </a:p>
                    <a:p>
                      <a:endParaRPr lang="en-ZA" sz="1800" dirty="0">
                        <a:latin typeface="+mn-lt"/>
                      </a:endParaRPr>
                    </a:p>
                  </a:txBody>
                  <a:tcPr>
                    <a:solidFill>
                      <a:srgbClr val="70CACB"/>
                    </a:solidFill>
                  </a:tcPr>
                </a:tc>
                <a:extLst>
                  <a:ext uri="{0D108BD9-81ED-4DB2-BD59-A6C34878D82A}">
                    <a16:rowId xmlns:a16="http://schemas.microsoft.com/office/drawing/2014/main" val="3297143175"/>
                  </a:ext>
                </a:extLst>
              </a:tr>
              <a:tr h="596642">
                <a:tc>
                  <a:txBody>
                    <a:bodyPr/>
                    <a:lstStyle/>
                    <a:p>
                      <a:pPr>
                        <a:lnSpc>
                          <a:spcPct val="150000"/>
                        </a:lnSpc>
                      </a:pPr>
                      <a:r>
                        <a:rPr kumimoji="0" lang="en-US" sz="1800" b="0" i="0" u="none" strike="noStrike" kern="1200" cap="none" spc="0" normalizeH="0" baseline="0" noProof="0" dirty="0">
                          <a:ln>
                            <a:noFill/>
                          </a:ln>
                          <a:solidFill>
                            <a:srgbClr val="173963"/>
                          </a:solidFill>
                          <a:effectLst/>
                          <a:uLnTx/>
                          <a:uFillTx/>
                          <a:latin typeface="+mn-lt"/>
                          <a:ea typeface="+mn-ea"/>
                          <a:cs typeface="+mn-cs"/>
                        </a:rPr>
                        <a:t>Rothschild and Co South Africa </a:t>
                      </a:r>
                      <a:endParaRPr lang="en-ZA" sz="1800" dirty="0">
                        <a:latin typeface="+mn-lt"/>
                      </a:endParaRPr>
                    </a:p>
                  </a:txBody>
                  <a:tcPr>
                    <a:solidFill>
                      <a:srgbClr val="C7EBEB"/>
                    </a:solidFill>
                  </a:tcPr>
                </a:tc>
                <a:tc>
                  <a:txBody>
                    <a:bodyPr/>
                    <a:lstStyle/>
                    <a:p>
                      <a:pPr>
                        <a:lnSpc>
                          <a:spcPct val="150000"/>
                        </a:lnSpc>
                      </a:pPr>
                      <a:r>
                        <a:rPr lang="en-ZA" sz="1800">
                          <a:latin typeface="+mn-lt"/>
                        </a:rPr>
                        <a:t>Transaction advisor</a:t>
                      </a:r>
                    </a:p>
                  </a:txBody>
                  <a:tcPr>
                    <a:solidFill>
                      <a:srgbClr val="C7EBEB"/>
                    </a:solidFill>
                  </a:tcPr>
                </a:tc>
                <a:extLst>
                  <a:ext uri="{0D108BD9-81ED-4DB2-BD59-A6C34878D82A}">
                    <a16:rowId xmlns:a16="http://schemas.microsoft.com/office/drawing/2014/main" val="2003518765"/>
                  </a:ext>
                </a:extLst>
              </a:tr>
              <a:tr h="596642">
                <a:tc>
                  <a:txBody>
                    <a:bodyPr/>
                    <a:lstStyle/>
                    <a:p>
                      <a:pPr marL="0" marR="0" lvl="0" indent="0" algn="l" defTabSz="513064" rtl="0" eaLnBrk="1" fontAlgn="auto" latinLnBrk="0" hangingPunct="1">
                        <a:lnSpc>
                          <a:spcPct val="150000"/>
                        </a:lnSpc>
                        <a:spcBef>
                          <a:spcPts val="0"/>
                        </a:spcBef>
                        <a:spcAft>
                          <a:spcPts val="0"/>
                        </a:spcAft>
                        <a:buClrTx/>
                        <a:buSzTx/>
                        <a:buFontTx/>
                        <a:buNone/>
                        <a:tabLst/>
                        <a:defRPr/>
                      </a:pPr>
                      <a:r>
                        <a:rPr lang="en-ZA" sz="1800">
                          <a:latin typeface="+mn-lt"/>
                        </a:rPr>
                        <a:t>Allen &amp; </a:t>
                      </a:r>
                      <a:r>
                        <a:rPr lang="en-ZA" sz="1800" err="1">
                          <a:latin typeface="+mn-lt"/>
                        </a:rPr>
                        <a:t>Overy</a:t>
                      </a:r>
                      <a:endParaRPr lang="en-ZA" sz="1800">
                        <a:latin typeface="+mn-lt"/>
                      </a:endParaRPr>
                    </a:p>
                  </a:txBody>
                  <a:tcPr>
                    <a:solidFill>
                      <a:srgbClr val="C7EBEB"/>
                    </a:solidFill>
                  </a:tcPr>
                </a:tc>
                <a:tc>
                  <a:txBody>
                    <a:bodyPr/>
                    <a:lstStyle/>
                    <a:p>
                      <a:pPr>
                        <a:lnSpc>
                          <a:spcPct val="150000"/>
                        </a:lnSpc>
                      </a:pPr>
                      <a:r>
                        <a:rPr lang="en-ZA" sz="1800" dirty="0">
                          <a:latin typeface="+mn-lt"/>
                        </a:rPr>
                        <a:t>Legal advisors</a:t>
                      </a:r>
                    </a:p>
                  </a:txBody>
                  <a:tcPr>
                    <a:solidFill>
                      <a:srgbClr val="C7EBEB"/>
                    </a:solidFill>
                  </a:tcPr>
                </a:tc>
                <a:extLst>
                  <a:ext uri="{0D108BD9-81ED-4DB2-BD59-A6C34878D82A}">
                    <a16:rowId xmlns:a16="http://schemas.microsoft.com/office/drawing/2014/main" val="3996888837"/>
                  </a:ext>
                </a:extLst>
              </a:tr>
              <a:tr h="596642">
                <a:tc>
                  <a:txBody>
                    <a:bodyPr/>
                    <a:lstStyle/>
                    <a:p>
                      <a:pPr>
                        <a:lnSpc>
                          <a:spcPct val="150000"/>
                        </a:lnSpc>
                      </a:pPr>
                      <a:r>
                        <a:rPr lang="en-ZA" sz="1800" err="1">
                          <a:latin typeface="+mn-lt"/>
                        </a:rPr>
                        <a:t>Questco</a:t>
                      </a:r>
                      <a:r>
                        <a:rPr lang="en-ZA" sz="1800">
                          <a:latin typeface="+mn-lt"/>
                        </a:rPr>
                        <a:t> Corporate Advisory</a:t>
                      </a:r>
                    </a:p>
                  </a:txBody>
                  <a:tcPr>
                    <a:solidFill>
                      <a:srgbClr val="C7EBEB"/>
                    </a:solidFill>
                  </a:tcPr>
                </a:tc>
                <a:tc>
                  <a:txBody>
                    <a:bodyPr/>
                    <a:lstStyle/>
                    <a:p>
                      <a:pPr>
                        <a:lnSpc>
                          <a:spcPct val="150000"/>
                        </a:lnSpc>
                      </a:pPr>
                      <a:r>
                        <a:rPr lang="en-ZA" sz="1800" dirty="0">
                          <a:latin typeface="+mn-lt"/>
                        </a:rPr>
                        <a:t>JSE sponsor</a:t>
                      </a:r>
                    </a:p>
                  </a:txBody>
                  <a:tcPr>
                    <a:solidFill>
                      <a:srgbClr val="C7EBEB"/>
                    </a:solidFill>
                  </a:tcPr>
                </a:tc>
                <a:extLst>
                  <a:ext uri="{0D108BD9-81ED-4DB2-BD59-A6C34878D82A}">
                    <a16:rowId xmlns:a16="http://schemas.microsoft.com/office/drawing/2014/main" val="722363485"/>
                  </a:ext>
                </a:extLst>
              </a:tr>
              <a:tr h="596642">
                <a:tc>
                  <a:txBody>
                    <a:bodyPr/>
                    <a:lstStyle/>
                    <a:p>
                      <a:pPr>
                        <a:lnSpc>
                          <a:spcPct val="150000"/>
                        </a:lnSpc>
                      </a:pPr>
                      <a:r>
                        <a:rPr lang="en-ZA" sz="1800">
                          <a:latin typeface="+mn-lt"/>
                        </a:rPr>
                        <a:t>PricewaterhouseCoopers</a:t>
                      </a:r>
                    </a:p>
                  </a:txBody>
                  <a:tcPr>
                    <a:solidFill>
                      <a:srgbClr val="C7EBEB"/>
                    </a:solidFill>
                  </a:tcPr>
                </a:tc>
                <a:tc>
                  <a:txBody>
                    <a:bodyPr/>
                    <a:lstStyle/>
                    <a:p>
                      <a:pPr>
                        <a:lnSpc>
                          <a:spcPct val="150000"/>
                        </a:lnSpc>
                      </a:pPr>
                      <a:r>
                        <a:rPr lang="en-ZA" sz="1800" dirty="0">
                          <a:latin typeface="+mn-lt"/>
                        </a:rPr>
                        <a:t>Reporting accountants and auditors</a:t>
                      </a:r>
                    </a:p>
                  </a:txBody>
                  <a:tcPr>
                    <a:solidFill>
                      <a:srgbClr val="C7EBEB"/>
                    </a:solidFill>
                  </a:tcPr>
                </a:tc>
                <a:extLst>
                  <a:ext uri="{0D108BD9-81ED-4DB2-BD59-A6C34878D82A}">
                    <a16:rowId xmlns:a16="http://schemas.microsoft.com/office/drawing/2014/main" val="2302133193"/>
                  </a:ext>
                </a:extLst>
              </a:tr>
            </a:tbl>
          </a:graphicData>
        </a:graphic>
      </p:graphicFrame>
      <p:sp>
        <p:nvSpPr>
          <p:cNvPr id="9" name="TextBox 8">
            <a:extLst>
              <a:ext uri="{FF2B5EF4-FFF2-40B4-BE49-F238E27FC236}">
                <a16:creationId xmlns:a16="http://schemas.microsoft.com/office/drawing/2014/main" id="{1883CEFC-61F2-4218-83B5-08B120796346}"/>
              </a:ext>
            </a:extLst>
          </p:cNvPr>
          <p:cNvSpPr txBox="1"/>
          <p:nvPr/>
        </p:nvSpPr>
        <p:spPr>
          <a:xfrm>
            <a:off x="914400" y="5098782"/>
            <a:ext cx="9925442" cy="372357"/>
          </a:xfrm>
          <a:prstGeom prst="rect">
            <a:avLst/>
          </a:prstGeom>
          <a:noFill/>
        </p:spPr>
        <p:txBody>
          <a:bodyPr wrap="square" lIns="0" tIns="0" rIns="0" bIns="0" rtlCol="0">
            <a:noAutofit/>
          </a:bodyPr>
          <a:lstStyle/>
          <a:p>
            <a:pPr marL="285750" indent="-285750" rtl="0">
              <a:buFont typeface="Wingdings" panose="05000000000000000000" pitchFamily="2" charset="2"/>
              <a:buChar char="§"/>
            </a:pPr>
            <a:r>
              <a:rPr lang="en-ZA" i="0" u="none" strike="noStrike" kern="1200">
                <a:solidFill>
                  <a:srgbClr val="173963"/>
                </a:solidFill>
              </a:rPr>
              <a:t>PSG Capital appointed as the independent expert to provide fair and reasonable opinion</a:t>
            </a:r>
          </a:p>
        </p:txBody>
      </p:sp>
    </p:spTree>
    <p:extLst>
      <p:ext uri="{BB962C8B-B14F-4D97-AF65-F5344CB8AC3E}">
        <p14:creationId xmlns:p14="http://schemas.microsoft.com/office/powerpoint/2010/main" val="8217863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BA5662-2956-4598-AF0B-90250D00FCE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36BA5662-2956-4598-AF0B-90250D00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1FBACAE-BEF3-423A-BED7-29FF65EE7D4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036208" y="360364"/>
            <a:ext cx="729181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graphicFrame>
        <p:nvGraphicFramePr>
          <p:cNvPr id="8" name="Table 8">
            <a:extLst>
              <a:ext uri="{FF2B5EF4-FFF2-40B4-BE49-F238E27FC236}">
                <a16:creationId xmlns:a16="http://schemas.microsoft.com/office/drawing/2014/main" id="{EDE700EF-F111-4836-906A-C61B3F118AB4}"/>
              </a:ext>
            </a:extLst>
          </p:cNvPr>
          <p:cNvGraphicFramePr>
            <a:graphicFrameLocks noGrp="1"/>
          </p:cNvGraphicFramePr>
          <p:nvPr>
            <p:extLst>
              <p:ext uri="{D42A27DB-BD31-4B8C-83A1-F6EECF244321}">
                <p14:modId xmlns:p14="http://schemas.microsoft.com/office/powerpoint/2010/main" val="3881358429"/>
              </p:ext>
            </p:extLst>
          </p:nvPr>
        </p:nvGraphicFramePr>
        <p:xfrm>
          <a:off x="1036207" y="1500305"/>
          <a:ext cx="10562235" cy="4603383"/>
        </p:xfrm>
        <a:graphic>
          <a:graphicData uri="http://schemas.openxmlformats.org/drawingml/2006/table">
            <a:tbl>
              <a:tblPr firstRow="1" bandRow="1">
                <a:tableStyleId>{5C22544A-7EE6-4342-B048-85BDC9FD1C3A}</a:tableStyleId>
              </a:tblPr>
              <a:tblGrid>
                <a:gridCol w="8432646">
                  <a:extLst>
                    <a:ext uri="{9D8B030D-6E8A-4147-A177-3AD203B41FA5}">
                      <a16:colId xmlns:a16="http://schemas.microsoft.com/office/drawing/2014/main" val="844274069"/>
                    </a:ext>
                  </a:extLst>
                </a:gridCol>
                <a:gridCol w="2129589">
                  <a:extLst>
                    <a:ext uri="{9D8B030D-6E8A-4147-A177-3AD203B41FA5}">
                      <a16:colId xmlns:a16="http://schemas.microsoft.com/office/drawing/2014/main" val="1134078358"/>
                    </a:ext>
                  </a:extLst>
                </a:gridCol>
              </a:tblGrid>
              <a:tr h="441297">
                <a:tc>
                  <a:txBody>
                    <a:bodyPr/>
                    <a:lstStyle/>
                    <a:p>
                      <a:r>
                        <a:rPr lang="en-ZA" sz="1800" b="1" dirty="0">
                          <a:solidFill>
                            <a:srgbClr val="173963"/>
                          </a:solidFill>
                          <a:latin typeface="Arial" panose="020B0604020202020204" pitchFamily="34" charset="0"/>
                          <a:cs typeface="Arial" panose="020B0604020202020204" pitchFamily="34" charset="0"/>
                        </a:rPr>
                        <a:t>Programme</a:t>
                      </a:r>
                    </a:p>
                  </a:txBody>
                  <a:tcPr>
                    <a:solidFill>
                      <a:srgbClr val="70CACB"/>
                    </a:solidFill>
                  </a:tcPr>
                </a:tc>
                <a:tc>
                  <a:txBody>
                    <a:bodyPr/>
                    <a:lstStyle/>
                    <a:p>
                      <a:pPr marL="0" marR="0" lvl="0" indent="0" algn="l" defTabSz="513064"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173963"/>
                          </a:solidFill>
                          <a:effectLst/>
                          <a:uLnTx/>
                          <a:uFillTx/>
                          <a:latin typeface="Arial" panose="020B0604020202020204" pitchFamily="34" charset="0"/>
                          <a:ea typeface="+mn-ea"/>
                          <a:cs typeface="Arial" panose="020B0604020202020204" pitchFamily="34" charset="0"/>
                        </a:rPr>
                        <a:t>Timing</a:t>
                      </a:r>
                    </a:p>
                    <a:p>
                      <a:endParaRPr lang="en-ZA" dirty="0">
                        <a:solidFill>
                          <a:srgbClr val="173963"/>
                        </a:solidFill>
                      </a:endParaRPr>
                    </a:p>
                  </a:txBody>
                  <a:tcPr>
                    <a:solidFill>
                      <a:srgbClr val="70CACB"/>
                    </a:solidFill>
                  </a:tcPr>
                </a:tc>
                <a:extLst>
                  <a:ext uri="{0D108BD9-81ED-4DB2-BD59-A6C34878D82A}">
                    <a16:rowId xmlns:a16="http://schemas.microsoft.com/office/drawing/2014/main" val="3297143175"/>
                  </a:ext>
                </a:extLst>
              </a:tr>
              <a:tr h="1517295">
                <a:tc>
                  <a:txBody>
                    <a:bodyPr/>
                    <a:lstStyle/>
                    <a:p>
                      <a:pPr marL="0" marR="0" lvl="0" indent="0" algn="l" defTabSz="513064" rtl="0" eaLnBrk="1" fontAlgn="auto" latinLnBrk="0" hangingPunct="1">
                        <a:lnSpc>
                          <a:spcPct val="150000"/>
                        </a:lnSpc>
                        <a:spcBef>
                          <a:spcPts val="6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73963"/>
                          </a:solidFill>
                          <a:effectLst/>
                          <a:uLnTx/>
                          <a:uFillTx/>
                          <a:latin typeface="+mn-lt"/>
                          <a:ea typeface="+mn-ea"/>
                          <a:cs typeface="+mn-cs"/>
                        </a:rPr>
                        <a:t>Agreement with Blantyre/L1 Health on consensual transaction structure</a:t>
                      </a:r>
                    </a:p>
                    <a:p>
                      <a:pPr marL="285750" marR="0" lvl="0" indent="-285750" algn="l" defTabSz="513064" rtl="0" eaLnBrk="1" fontAlgn="auto" latinLnBrk="0" hangingPunct="1">
                        <a:lnSpc>
                          <a:spcPct val="150000"/>
                        </a:lnSpc>
                        <a:spcBef>
                          <a:spcPts val="6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173963"/>
                          </a:solidFill>
                          <a:effectLst/>
                          <a:uLnTx/>
                          <a:uFillTx/>
                          <a:latin typeface="+mn-lt"/>
                          <a:ea typeface="+mn-ea"/>
                          <a:cs typeface="+mn-cs"/>
                        </a:rPr>
                        <a:t>Final terms of group </a:t>
                      </a:r>
                      <a:r>
                        <a:rPr kumimoji="0" lang="en-US" sz="1800" b="0" i="0" u="none" strike="noStrike" kern="1200" cap="none" spc="0" normalizeH="0" baseline="0" noProof="0" dirty="0" err="1">
                          <a:ln>
                            <a:noFill/>
                          </a:ln>
                          <a:solidFill>
                            <a:srgbClr val="173963"/>
                          </a:solidFill>
                          <a:effectLst/>
                          <a:uLnTx/>
                          <a:uFillTx/>
                          <a:latin typeface="+mn-lt"/>
                          <a:ea typeface="+mn-ea"/>
                          <a:cs typeface="+mn-cs"/>
                        </a:rPr>
                        <a:t>recapitalisation</a:t>
                      </a:r>
                      <a:r>
                        <a:rPr kumimoji="0" lang="en-US" sz="1800" b="0" i="0" u="none" strike="noStrike" kern="1200" cap="none" spc="0" normalizeH="0" baseline="0" noProof="0" dirty="0">
                          <a:ln>
                            <a:noFill/>
                          </a:ln>
                          <a:solidFill>
                            <a:srgbClr val="173963"/>
                          </a:solidFill>
                          <a:effectLst/>
                          <a:uLnTx/>
                          <a:uFillTx/>
                          <a:latin typeface="+mn-lt"/>
                          <a:ea typeface="+mn-ea"/>
                          <a:cs typeface="+mn-cs"/>
                        </a:rPr>
                        <a:t> to be announced on SENS immediately after parties reach agreement</a:t>
                      </a:r>
                      <a:endParaRPr lang="en-ZA" dirty="0">
                        <a:solidFill>
                          <a:srgbClr val="173963"/>
                        </a:solidFill>
                      </a:endParaRPr>
                    </a:p>
                  </a:txBody>
                  <a:tcPr>
                    <a:solidFill>
                      <a:srgbClr val="C7EBEB"/>
                    </a:solidFill>
                  </a:tcPr>
                </a:tc>
                <a:tc>
                  <a:txBody>
                    <a:bodyPr/>
                    <a:lstStyle/>
                    <a:p>
                      <a:pPr marL="0" marR="0" lvl="0" indent="0" algn="l" defTabSz="513064"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73963"/>
                          </a:solidFill>
                          <a:effectLst/>
                          <a:uLnTx/>
                          <a:uFillTx/>
                          <a:latin typeface="+mn-lt"/>
                          <a:ea typeface="+mn-ea"/>
                          <a:cs typeface="+mn-cs"/>
                        </a:rPr>
                        <a:t>By 30 April 2021</a:t>
                      </a:r>
                      <a:endParaRPr kumimoji="0" lang="en-ZA" sz="2000" b="0" i="0" u="none" strike="noStrike" kern="1200" cap="none" spc="0" normalizeH="0" baseline="0" noProof="0" dirty="0">
                        <a:ln>
                          <a:noFill/>
                        </a:ln>
                        <a:solidFill>
                          <a:srgbClr val="173963"/>
                        </a:solidFill>
                        <a:effectLst/>
                        <a:uLnTx/>
                        <a:uFillTx/>
                        <a:latin typeface="+mn-lt"/>
                        <a:ea typeface="+mn-ea"/>
                        <a:cs typeface="+mn-cs"/>
                      </a:endParaRPr>
                    </a:p>
                    <a:p>
                      <a:pPr>
                        <a:lnSpc>
                          <a:spcPct val="150000"/>
                        </a:lnSpc>
                      </a:pPr>
                      <a:endParaRPr lang="en-ZA" dirty="0">
                        <a:solidFill>
                          <a:srgbClr val="173963"/>
                        </a:solidFill>
                      </a:endParaRPr>
                    </a:p>
                  </a:txBody>
                  <a:tcPr>
                    <a:solidFill>
                      <a:srgbClr val="C7EBEB"/>
                    </a:solidFill>
                  </a:tcPr>
                </a:tc>
                <a:extLst>
                  <a:ext uri="{0D108BD9-81ED-4DB2-BD59-A6C34878D82A}">
                    <a16:rowId xmlns:a16="http://schemas.microsoft.com/office/drawing/2014/main" val="2003518765"/>
                  </a:ext>
                </a:extLst>
              </a:tr>
              <a:tr h="1815389">
                <a:tc>
                  <a:txBody>
                    <a:bodyPr/>
                    <a:lstStyle/>
                    <a:p>
                      <a:pPr marL="0" marR="0" lvl="0" indent="0" algn="l" defTabSz="513064" rtl="0" eaLnBrk="1" fontAlgn="auto" latinLnBrk="0" hangingPunct="1">
                        <a:lnSpc>
                          <a:spcPct val="150000"/>
                        </a:lnSpc>
                        <a:spcBef>
                          <a:spcPts val="60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73963"/>
                          </a:solidFill>
                          <a:effectLst/>
                          <a:uLnTx/>
                          <a:uFillTx/>
                          <a:latin typeface="+mn-lt"/>
                          <a:ea typeface="+mn-ea"/>
                          <a:cs typeface="+mn-cs"/>
                        </a:rPr>
                        <a:t>Circular on consensual transaction distributed to shareholders </a:t>
                      </a:r>
                    </a:p>
                    <a:p>
                      <a:pPr marL="285750" marR="0" lvl="0" indent="-285750" algn="l" defTabSz="513064" rtl="0" eaLnBrk="1" fontAlgn="auto" latinLnBrk="0" hangingPunct="1">
                        <a:lnSpc>
                          <a:spcPct val="150000"/>
                        </a:lnSpc>
                        <a:spcBef>
                          <a:spcPts val="6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173963"/>
                          </a:solidFill>
                          <a:effectLst/>
                          <a:uLnTx/>
                          <a:uFillTx/>
                          <a:latin typeface="+mn-lt"/>
                          <a:ea typeface="+mn-ea"/>
                          <a:cs typeface="+mn-cs"/>
                        </a:rPr>
                        <a:t>Will include notice of general meeting and voting instructions</a:t>
                      </a:r>
                    </a:p>
                    <a:p>
                      <a:pPr marL="285750" marR="0" lvl="0" indent="-285750" algn="l" defTabSz="513064" rtl="0" eaLnBrk="1" fontAlgn="auto" latinLnBrk="0" hangingPunct="1">
                        <a:lnSpc>
                          <a:spcPct val="150000"/>
                        </a:lnSpc>
                        <a:spcBef>
                          <a:spcPts val="60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173963"/>
                          </a:solidFill>
                          <a:effectLst/>
                          <a:uLnTx/>
                          <a:uFillTx/>
                          <a:latin typeface="+mn-lt"/>
                          <a:ea typeface="+mn-ea"/>
                          <a:cs typeface="+mn-cs"/>
                        </a:rPr>
                        <a:t>Will outline the implications for shareholders of a non-consensual transaction </a:t>
                      </a:r>
                    </a:p>
                    <a:p>
                      <a:pPr>
                        <a:lnSpc>
                          <a:spcPct val="150000"/>
                        </a:lnSpc>
                      </a:pPr>
                      <a:endParaRPr lang="en-ZA" dirty="0">
                        <a:solidFill>
                          <a:srgbClr val="173963"/>
                        </a:solidFill>
                      </a:endParaRPr>
                    </a:p>
                  </a:txBody>
                  <a:tcPr>
                    <a:solidFill>
                      <a:srgbClr val="C7EBEB"/>
                    </a:solidFill>
                  </a:tcPr>
                </a:tc>
                <a:tc>
                  <a:txBody>
                    <a:bodyPr/>
                    <a:lstStyle/>
                    <a:p>
                      <a:pPr marL="0" marR="0" lvl="0" indent="0" algn="l" defTabSz="513064"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73963"/>
                          </a:solidFill>
                          <a:effectLst/>
                          <a:uLnTx/>
                          <a:uFillTx/>
                          <a:latin typeface="+mn-lt"/>
                          <a:ea typeface="+mn-ea"/>
                          <a:cs typeface="+mn-cs"/>
                        </a:rPr>
                        <a:t>By 30 June 2021</a:t>
                      </a:r>
                      <a:endParaRPr kumimoji="0" lang="en-ZA" sz="2000" b="1" i="0" u="none" strike="noStrike" kern="1200" cap="none" spc="0" normalizeH="0" baseline="0" noProof="0" dirty="0">
                        <a:ln>
                          <a:noFill/>
                        </a:ln>
                        <a:solidFill>
                          <a:srgbClr val="173963"/>
                        </a:solidFill>
                        <a:effectLst/>
                        <a:uLnTx/>
                        <a:uFillTx/>
                        <a:latin typeface="+mn-lt"/>
                        <a:ea typeface="+mn-ea"/>
                        <a:cs typeface="+mn-cs"/>
                      </a:endParaRPr>
                    </a:p>
                    <a:p>
                      <a:pPr>
                        <a:lnSpc>
                          <a:spcPct val="150000"/>
                        </a:lnSpc>
                      </a:pPr>
                      <a:endParaRPr lang="en-ZA" dirty="0">
                        <a:solidFill>
                          <a:srgbClr val="173963"/>
                        </a:solidFill>
                      </a:endParaRPr>
                    </a:p>
                  </a:txBody>
                  <a:tcPr>
                    <a:solidFill>
                      <a:srgbClr val="C7EBEB"/>
                    </a:solidFill>
                  </a:tcPr>
                </a:tc>
                <a:extLst>
                  <a:ext uri="{0D108BD9-81ED-4DB2-BD59-A6C34878D82A}">
                    <a16:rowId xmlns:a16="http://schemas.microsoft.com/office/drawing/2014/main" val="722363485"/>
                  </a:ext>
                </a:extLst>
              </a:tr>
              <a:tr h="637735">
                <a:tc>
                  <a:txBody>
                    <a:bodyPr/>
                    <a:lstStyle/>
                    <a:p>
                      <a:pPr marL="0" marR="0" lvl="0" indent="0" algn="l" defTabSz="513064"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3963"/>
                          </a:solidFill>
                          <a:effectLst/>
                          <a:uLnTx/>
                          <a:uFillTx/>
                          <a:latin typeface="+mn-lt"/>
                          <a:ea typeface="+mn-ea"/>
                          <a:cs typeface="+mn-cs"/>
                        </a:rPr>
                        <a:t>General meeting to vote on group </a:t>
                      </a:r>
                      <a:r>
                        <a:rPr kumimoji="0" lang="en-US" sz="2000" b="0" i="0" u="none" strike="noStrike" kern="1200" cap="none" spc="0" normalizeH="0" baseline="0" noProof="0" dirty="0" err="1">
                          <a:ln>
                            <a:noFill/>
                          </a:ln>
                          <a:solidFill>
                            <a:srgbClr val="173963"/>
                          </a:solidFill>
                          <a:effectLst/>
                          <a:uLnTx/>
                          <a:uFillTx/>
                          <a:latin typeface="+mn-lt"/>
                          <a:ea typeface="+mn-ea"/>
                          <a:cs typeface="+mn-cs"/>
                        </a:rPr>
                        <a:t>recapitalisation</a:t>
                      </a:r>
                      <a:endParaRPr kumimoji="0" lang="en-ZA" sz="2000" b="0" i="0" u="none" strike="noStrike" kern="1200" cap="none" spc="0" normalizeH="0" baseline="0" noProof="0" dirty="0">
                        <a:ln>
                          <a:noFill/>
                        </a:ln>
                        <a:solidFill>
                          <a:srgbClr val="173963"/>
                        </a:solidFill>
                        <a:effectLst/>
                        <a:uLnTx/>
                        <a:uFillTx/>
                        <a:latin typeface="+mn-lt"/>
                        <a:ea typeface="+mn-ea"/>
                        <a:cs typeface="+mn-cs"/>
                      </a:endParaRPr>
                    </a:p>
                    <a:p>
                      <a:pPr>
                        <a:lnSpc>
                          <a:spcPct val="150000"/>
                        </a:lnSpc>
                      </a:pPr>
                      <a:endParaRPr lang="en-ZA" dirty="0">
                        <a:solidFill>
                          <a:srgbClr val="173963"/>
                        </a:solidFill>
                      </a:endParaRPr>
                    </a:p>
                  </a:txBody>
                  <a:tcPr>
                    <a:solidFill>
                      <a:srgbClr val="C7EBEB"/>
                    </a:solidFill>
                  </a:tcPr>
                </a:tc>
                <a:tc>
                  <a:txBody>
                    <a:bodyPr/>
                    <a:lstStyle/>
                    <a:p>
                      <a:pPr marL="0" marR="0" lvl="0" indent="0" algn="l" defTabSz="513064"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srgbClr val="173963"/>
                          </a:solidFill>
                          <a:effectLst/>
                          <a:uLnTx/>
                          <a:uFillTx/>
                          <a:latin typeface="+mn-lt"/>
                          <a:ea typeface="+mn-ea"/>
                          <a:cs typeface="+mn-cs"/>
                        </a:rPr>
                        <a:t>By 31 July 2021</a:t>
                      </a:r>
                    </a:p>
                    <a:p>
                      <a:pPr>
                        <a:lnSpc>
                          <a:spcPct val="150000"/>
                        </a:lnSpc>
                      </a:pPr>
                      <a:endParaRPr lang="en-ZA" dirty="0">
                        <a:solidFill>
                          <a:srgbClr val="173963"/>
                        </a:solidFill>
                      </a:endParaRPr>
                    </a:p>
                  </a:txBody>
                  <a:tcPr>
                    <a:solidFill>
                      <a:srgbClr val="C7EBEB"/>
                    </a:solidFill>
                  </a:tcPr>
                </a:tc>
                <a:extLst>
                  <a:ext uri="{0D108BD9-81ED-4DB2-BD59-A6C34878D82A}">
                    <a16:rowId xmlns:a16="http://schemas.microsoft.com/office/drawing/2014/main" val="2302133193"/>
                  </a:ext>
                </a:extLst>
              </a:tr>
            </a:tbl>
          </a:graphicData>
        </a:graphic>
      </p:graphicFrame>
      <p:sp>
        <p:nvSpPr>
          <p:cNvPr id="6" name="Title 5">
            <a:extLst>
              <a:ext uri="{FF2B5EF4-FFF2-40B4-BE49-F238E27FC236}">
                <a16:creationId xmlns:a16="http://schemas.microsoft.com/office/drawing/2014/main" id="{15A61EFB-C7EA-4622-8876-25DF98A6742B}"/>
              </a:ext>
            </a:extLst>
          </p:cNvPr>
          <p:cNvSpPr>
            <a:spLocks noGrp="1"/>
          </p:cNvSpPr>
          <p:nvPr>
            <p:ph type="title"/>
          </p:nvPr>
        </p:nvSpPr>
        <p:spPr/>
        <p:txBody>
          <a:bodyPr/>
          <a:lstStyle/>
          <a:p>
            <a:r>
              <a:rPr lang="en-US" altLang="en-US" dirty="0">
                <a:solidFill>
                  <a:srgbClr val="003764"/>
                </a:solidFill>
              </a:rPr>
              <a:t>Group </a:t>
            </a:r>
            <a:r>
              <a:rPr lang="en-US" altLang="en-US" dirty="0" err="1">
                <a:solidFill>
                  <a:srgbClr val="003764"/>
                </a:solidFill>
              </a:rPr>
              <a:t>recapitalisation</a:t>
            </a:r>
            <a:r>
              <a:rPr lang="en-US" altLang="en-US" dirty="0">
                <a:solidFill>
                  <a:srgbClr val="003764"/>
                </a:solidFill>
              </a:rPr>
              <a:t> timeline</a:t>
            </a:r>
            <a:endParaRPr lang="en-ZA" dirty="0"/>
          </a:p>
        </p:txBody>
      </p:sp>
    </p:spTree>
    <p:extLst>
      <p:ext uri="{BB962C8B-B14F-4D97-AF65-F5344CB8AC3E}">
        <p14:creationId xmlns:p14="http://schemas.microsoft.com/office/powerpoint/2010/main" val="23764003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F96626-A849-43EC-BE14-7FB12B10D4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9EF96626-A849-43EC-BE14-7FB12B10D4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65987F1-E5B5-41CD-98CD-CF7AA4C7E7B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4" name="Rounded Rectangle 7">
            <a:extLst>
              <a:ext uri="{FF2B5EF4-FFF2-40B4-BE49-F238E27FC236}">
                <a16:creationId xmlns:a16="http://schemas.microsoft.com/office/drawing/2014/main" id="{AE737798-E92B-4978-973B-926558991F63}"/>
              </a:ext>
            </a:extLst>
          </p:cNvPr>
          <p:cNvSpPr/>
          <p:nvPr/>
        </p:nvSpPr>
        <p:spPr>
          <a:xfrm>
            <a:off x="570710" y="4662394"/>
            <a:ext cx="11133610" cy="499479"/>
          </a:xfrm>
          <a:prstGeom prst="roundRect">
            <a:avLst>
              <a:gd name="adj" fmla="val 50000"/>
            </a:avLst>
          </a:prstGeom>
          <a:solidFill>
            <a:srgbClr val="1D36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ZA" altLang="en-US">
                <a:solidFill>
                  <a:srgbClr val="003764"/>
                </a:solidFill>
                <a:ea typeface="MS PGothic" panose="020B0600070205080204" pitchFamily="34" charset="-128"/>
              </a:rPr>
              <a:t>Presentation outline</a:t>
            </a:r>
            <a:endParaRPr lang="en-ZA">
              <a:solidFill>
                <a:srgbClr val="003764"/>
              </a:solidFill>
            </a:endParaRPr>
          </a:p>
        </p:txBody>
      </p:sp>
      <p:graphicFrame>
        <p:nvGraphicFramePr>
          <p:cNvPr id="8" name="Group 23">
            <a:extLst>
              <a:ext uri="{FF2B5EF4-FFF2-40B4-BE49-F238E27FC236}">
                <a16:creationId xmlns:a16="http://schemas.microsoft.com/office/drawing/2014/main" id="{904F685F-07BB-4B6B-9EA4-48864E3BDB28}"/>
              </a:ext>
            </a:extLst>
          </p:cNvPr>
          <p:cNvGraphicFramePr>
            <a:graphicFrameLocks/>
          </p:cNvGraphicFramePr>
          <p:nvPr>
            <p:extLst>
              <p:ext uri="{D42A27DB-BD31-4B8C-83A1-F6EECF244321}">
                <p14:modId xmlns:p14="http://schemas.microsoft.com/office/powerpoint/2010/main" val="2113651531"/>
              </p:ext>
            </p:extLst>
          </p:nvPr>
        </p:nvGraphicFramePr>
        <p:xfrm>
          <a:off x="794412" y="1589089"/>
          <a:ext cx="10603177" cy="3623040"/>
        </p:xfrm>
        <a:graphic>
          <a:graphicData uri="http://schemas.openxmlformats.org/drawingml/2006/table">
            <a:tbl>
              <a:tblPr/>
              <a:tblGrid>
                <a:gridCol w="480206">
                  <a:extLst>
                    <a:ext uri="{9D8B030D-6E8A-4147-A177-3AD203B41FA5}">
                      <a16:colId xmlns:a16="http://schemas.microsoft.com/office/drawing/2014/main" val="2801102723"/>
                    </a:ext>
                  </a:extLst>
                </a:gridCol>
                <a:gridCol w="5149231">
                  <a:extLst>
                    <a:ext uri="{9D8B030D-6E8A-4147-A177-3AD203B41FA5}">
                      <a16:colId xmlns:a16="http://schemas.microsoft.com/office/drawing/2014/main" val="20000"/>
                    </a:ext>
                  </a:extLst>
                </a:gridCol>
                <a:gridCol w="4973740">
                  <a:extLst>
                    <a:ext uri="{9D8B030D-6E8A-4147-A177-3AD203B41FA5}">
                      <a16:colId xmlns:a16="http://schemas.microsoft.com/office/drawing/2014/main" val="20001"/>
                    </a:ext>
                  </a:extLst>
                </a:gridCol>
              </a:tblGrid>
              <a:tr h="0">
                <a:tc gridSpan="2">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Section</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endParaRPr kumimoji="0" lang="en-ZA" sz="1400" b="1" i="0" u="none" strike="noStrike" cap="none" normalizeH="0" baseline="0">
                        <a:ln>
                          <a:noFill/>
                        </a:ln>
                        <a:solidFill>
                          <a:srgbClr val="65CBC9"/>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Presenter</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01</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Overview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02</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Operational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03</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Financial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04</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Group recapitalisation</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975994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05</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Q &amp; 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Mark Sardi &amp; 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58191577"/>
                  </a:ext>
                </a:extLst>
              </a:tr>
            </a:tbl>
          </a:graphicData>
        </a:graphic>
      </p:graphicFrame>
    </p:spTree>
    <p:extLst>
      <p:ext uri="{BB962C8B-B14F-4D97-AF65-F5344CB8AC3E}">
        <p14:creationId xmlns:p14="http://schemas.microsoft.com/office/powerpoint/2010/main" val="14254805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7712A23-D1E1-49B2-9026-10B3504423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47712A23-D1E1-49B2-9026-10B3504423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CE310F4-9AF6-4DA6-A51F-8A37720DE80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p:txBody>
          <a:bodyPr/>
          <a:lstStyle/>
          <a:p>
            <a:r>
              <a:rPr lang="en-US" altLang="en-US">
                <a:solidFill>
                  <a:srgbClr val="003764"/>
                </a:solidFill>
              </a:rPr>
              <a:t>Overview of the six months</a:t>
            </a:r>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graphicFrame>
        <p:nvGraphicFramePr>
          <p:cNvPr id="10" name="Table 10">
            <a:extLst>
              <a:ext uri="{FF2B5EF4-FFF2-40B4-BE49-F238E27FC236}">
                <a16:creationId xmlns:a16="http://schemas.microsoft.com/office/drawing/2014/main" id="{BFC1A013-6449-4D8A-A31C-3AD6A9FCE820}"/>
              </a:ext>
            </a:extLst>
          </p:cNvPr>
          <p:cNvGraphicFramePr>
            <a:graphicFrameLocks noGrp="1"/>
          </p:cNvGraphicFramePr>
          <p:nvPr>
            <p:ph sz="quarter" idx="10"/>
            <p:extLst>
              <p:ext uri="{D42A27DB-BD31-4B8C-83A1-F6EECF244321}">
                <p14:modId xmlns:p14="http://schemas.microsoft.com/office/powerpoint/2010/main" val="1199910395"/>
              </p:ext>
            </p:extLst>
          </p:nvPr>
        </p:nvGraphicFramePr>
        <p:xfrm>
          <a:off x="794544" y="1117960"/>
          <a:ext cx="10602912" cy="5325939"/>
        </p:xfrm>
        <a:graphic>
          <a:graphicData uri="http://schemas.openxmlformats.org/drawingml/2006/table">
            <a:tbl>
              <a:tblPr firstRow="1" bandRow="1">
                <a:tableStyleId>{5C22544A-7EE6-4342-B048-85BDC9FD1C3A}</a:tableStyleId>
              </a:tblPr>
              <a:tblGrid>
                <a:gridCol w="6883963">
                  <a:extLst>
                    <a:ext uri="{9D8B030D-6E8A-4147-A177-3AD203B41FA5}">
                      <a16:colId xmlns:a16="http://schemas.microsoft.com/office/drawing/2014/main" val="3942556682"/>
                    </a:ext>
                  </a:extLst>
                </a:gridCol>
                <a:gridCol w="3718949">
                  <a:extLst>
                    <a:ext uri="{9D8B030D-6E8A-4147-A177-3AD203B41FA5}">
                      <a16:colId xmlns:a16="http://schemas.microsoft.com/office/drawing/2014/main" val="2673285129"/>
                    </a:ext>
                  </a:extLst>
                </a:gridCol>
              </a:tblGrid>
              <a:tr h="952353">
                <a:tc>
                  <a:txBody>
                    <a:bodyPr/>
                    <a:lstStyle/>
                    <a:p>
                      <a:pPr marL="0" marR="0" lvl="0" indent="0" algn="l" defTabSz="513064" rtl="0" eaLnBrk="1" fontAlgn="auto" latinLnBrk="0" hangingPunct="1">
                        <a:lnSpc>
                          <a:spcPct val="100000"/>
                        </a:lnSpc>
                        <a:spcBef>
                          <a:spcPts val="0"/>
                        </a:spcBef>
                        <a:spcAft>
                          <a:spcPts val="0"/>
                        </a:spcAft>
                        <a:buClrTx/>
                        <a:buSzTx/>
                        <a:buFontTx/>
                        <a:buNone/>
                        <a:tabLst/>
                        <a:defRPr/>
                      </a:pPr>
                      <a:r>
                        <a:rPr lang="en-ZA" sz="2000" b="0" dirty="0">
                          <a:solidFill>
                            <a:srgbClr val="003764"/>
                          </a:solidFill>
                        </a:rPr>
                        <a:t>Largely defensive COVID-19 portfolio</a:t>
                      </a:r>
                    </a:p>
                    <a:p>
                      <a:endParaRPr lang="en-US" sz="2000" b="0" dirty="0">
                        <a:solidFill>
                          <a:srgbClr val="0037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EBEB"/>
                    </a:solidFill>
                  </a:tcPr>
                </a:tc>
                <a:tc>
                  <a:txBody>
                    <a:bodyPr/>
                    <a:lstStyle/>
                    <a:p>
                      <a:pPr marL="285750" indent="-285750">
                        <a:buFont typeface="Wingdings" panose="05000000000000000000" pitchFamily="2" charset="2"/>
                        <a:buChar char="§"/>
                      </a:pPr>
                      <a:r>
                        <a:rPr lang="en-ZA" sz="1800" b="1" dirty="0">
                          <a:solidFill>
                            <a:srgbClr val="3FACAD"/>
                          </a:solidFill>
                        </a:rPr>
                        <a:t>Total revenue +33%</a:t>
                      </a:r>
                    </a:p>
                    <a:p>
                      <a:pPr marL="285750" indent="-285750">
                        <a:buFont typeface="Wingdings" panose="05000000000000000000" pitchFamily="2" charset="2"/>
                        <a:buChar char="§"/>
                      </a:pPr>
                      <a:r>
                        <a:rPr lang="en-ZA" sz="1800" b="1" dirty="0">
                          <a:solidFill>
                            <a:srgbClr val="3FACAD"/>
                          </a:solidFill>
                        </a:rPr>
                        <a:t>Total EBITDA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7715976"/>
                  </a:ext>
                </a:extLst>
              </a:tr>
              <a:tr h="1410977">
                <a:tc>
                  <a:txBody>
                    <a:bodyPr/>
                    <a:lstStyle/>
                    <a:p>
                      <a:r>
                        <a:rPr lang="en-US" sz="2000" b="0">
                          <a:solidFill>
                            <a:srgbClr val="003764"/>
                          </a:solidFill>
                        </a:rPr>
                        <a:t>Strong operational performances in a tough environment</a:t>
                      </a:r>
                      <a:endParaRPr lang="en-ZA" sz="2000">
                        <a:solidFill>
                          <a:srgbClr val="0037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EBEB"/>
                    </a:solidFill>
                  </a:tcPr>
                </a:tc>
                <a:tc>
                  <a:txBody>
                    <a:bodyPr/>
                    <a:lstStyle/>
                    <a:p>
                      <a:pPr marL="285750" indent="-285750">
                        <a:buFont typeface="Wingdings" panose="05000000000000000000" pitchFamily="2" charset="2"/>
                        <a:buChar char="§"/>
                      </a:pPr>
                      <a:r>
                        <a:rPr lang="en-ZA" sz="1800" b="1" i="1" u="none" dirty="0">
                          <a:solidFill>
                            <a:srgbClr val="3FACAD"/>
                          </a:solidFill>
                        </a:rPr>
                        <a:t>Europe</a:t>
                      </a:r>
                      <a:br>
                        <a:rPr lang="en-ZA" sz="1800" b="1" u="sng" dirty="0">
                          <a:solidFill>
                            <a:srgbClr val="3FACAD"/>
                          </a:solidFill>
                        </a:rPr>
                      </a:br>
                      <a:r>
                        <a:rPr lang="en-ZA" sz="1800" b="1" dirty="0">
                          <a:solidFill>
                            <a:srgbClr val="3FACAD"/>
                          </a:solidFill>
                        </a:rPr>
                        <a:t>Revenue +35%, EBITDA +56%</a:t>
                      </a:r>
                    </a:p>
                    <a:p>
                      <a:pPr marL="285750" indent="-285750">
                        <a:buFont typeface="Wingdings" panose="05000000000000000000" pitchFamily="2" charset="2"/>
                        <a:buChar char="§"/>
                      </a:pPr>
                      <a:r>
                        <a:rPr lang="en-ZA" sz="1800" b="1" i="1" u="none" dirty="0">
                          <a:solidFill>
                            <a:srgbClr val="3FACAD"/>
                          </a:solidFill>
                        </a:rPr>
                        <a:t>Africa</a:t>
                      </a:r>
                      <a:br>
                        <a:rPr lang="en-ZA" sz="1800" b="1" dirty="0">
                          <a:solidFill>
                            <a:srgbClr val="3FACAD"/>
                          </a:solidFill>
                        </a:rPr>
                      </a:br>
                      <a:r>
                        <a:rPr lang="en-ZA" sz="1800" b="1" dirty="0">
                          <a:solidFill>
                            <a:srgbClr val="3FACAD"/>
                          </a:solidFill>
                        </a:rPr>
                        <a:t>Revenue +30%, EBITDA +28%</a:t>
                      </a:r>
                    </a:p>
                    <a:p>
                      <a:pPr marL="285750" indent="-285750">
                        <a:buFont typeface="Wingdings" panose="05000000000000000000" pitchFamily="2" charset="2"/>
                        <a:buChar char="§"/>
                      </a:pPr>
                      <a:endParaRPr lang="en-ZA" sz="1800" b="1" dirty="0">
                        <a:solidFill>
                          <a:srgbClr val="3FACA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665948"/>
                  </a:ext>
                </a:extLst>
              </a:tr>
              <a:tr h="952353">
                <a:tc>
                  <a:txBody>
                    <a:bodyPr/>
                    <a:lstStyle/>
                    <a:p>
                      <a:r>
                        <a:rPr lang="en-US" sz="2000">
                          <a:solidFill>
                            <a:srgbClr val="003764"/>
                          </a:solidFill>
                        </a:rPr>
                        <a:t>Focused new management team and strength of management across the divisions </a:t>
                      </a:r>
                      <a:endParaRPr lang="en-ZA" sz="2000">
                        <a:solidFill>
                          <a:srgbClr val="0037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EBEB"/>
                    </a:solidFill>
                  </a:tcPr>
                </a:tc>
                <a:tc>
                  <a:txBody>
                    <a:bodyPr/>
                    <a:lstStyle/>
                    <a:p>
                      <a:pPr marL="285750" indent="-285750">
                        <a:buFont typeface="Wingdings" panose="05000000000000000000" pitchFamily="2" charset="2"/>
                        <a:buChar char="§"/>
                      </a:pPr>
                      <a:r>
                        <a:rPr lang="en-ZA" sz="1800" b="1">
                          <a:solidFill>
                            <a:srgbClr val="3FACAD"/>
                          </a:solidFill>
                        </a:rPr>
                        <a:t>EBITDA margin up from 17.6% to 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7593095"/>
                  </a:ext>
                </a:extLst>
              </a:tr>
              <a:tr h="970047">
                <a:tc>
                  <a:txBody>
                    <a:bodyPr/>
                    <a:lstStyle/>
                    <a:p>
                      <a:r>
                        <a:rPr lang="en-US" sz="2000">
                          <a:solidFill>
                            <a:srgbClr val="003764"/>
                          </a:solidFill>
                        </a:rPr>
                        <a:t>Strong operating performance negatively impacted by debt, financing and related costs</a:t>
                      </a:r>
                    </a:p>
                    <a:p>
                      <a:endParaRPr lang="en-ZA" sz="2000">
                        <a:solidFill>
                          <a:srgbClr val="0037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EBEB"/>
                    </a:solidFill>
                  </a:tcPr>
                </a:tc>
                <a:tc>
                  <a:txBody>
                    <a:bodyPr/>
                    <a:lstStyle/>
                    <a:p>
                      <a:pPr marL="285750" indent="-285750">
                        <a:buFont typeface="Wingdings" panose="05000000000000000000" pitchFamily="2" charset="2"/>
                        <a:buChar char="§"/>
                      </a:pPr>
                      <a:r>
                        <a:rPr lang="en-ZA" sz="1800" b="1">
                          <a:solidFill>
                            <a:srgbClr val="3FACAD"/>
                          </a:solidFill>
                        </a:rPr>
                        <a:t>Finance costs (excluding lease liabilities) up 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5845366"/>
                  </a:ext>
                </a:extLst>
              </a:tr>
              <a:tr h="952353">
                <a:tc>
                  <a:txBody>
                    <a:bodyPr/>
                    <a:lstStyle/>
                    <a:p>
                      <a:r>
                        <a:rPr lang="en-US" sz="2000" dirty="0">
                          <a:solidFill>
                            <a:srgbClr val="003764"/>
                          </a:solidFill>
                        </a:rPr>
                        <a:t>Continued progress on sale of identified non-core assets</a:t>
                      </a:r>
                    </a:p>
                    <a:p>
                      <a:endParaRPr lang="en-ZA" sz="2000" dirty="0">
                        <a:solidFill>
                          <a:srgbClr val="00376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EBEB"/>
                    </a:solidFill>
                  </a:tcPr>
                </a:tc>
                <a:tc>
                  <a:txBody>
                    <a:bodyPr/>
                    <a:lstStyle/>
                    <a:p>
                      <a:pPr marL="285750" indent="-285750">
                        <a:buFont typeface="Wingdings" panose="05000000000000000000" pitchFamily="2" charset="2"/>
                        <a:buChar char="§"/>
                      </a:pPr>
                      <a:r>
                        <a:rPr lang="en-US" sz="1800" b="1" dirty="0">
                          <a:solidFill>
                            <a:srgbClr val="3FACAD"/>
                          </a:solidFill>
                        </a:rPr>
                        <a:t>Animal Health</a:t>
                      </a:r>
                    </a:p>
                    <a:p>
                      <a:pPr marL="285750" indent="-285750">
                        <a:buFont typeface="Wingdings" panose="05000000000000000000" pitchFamily="2" charset="2"/>
                        <a:buChar char="§"/>
                      </a:pPr>
                      <a:r>
                        <a:rPr lang="en-US" sz="1800" b="1" dirty="0">
                          <a:solidFill>
                            <a:srgbClr val="3FACAD"/>
                          </a:solidFill>
                        </a:rPr>
                        <a:t>Biosciences</a:t>
                      </a:r>
                    </a:p>
                    <a:p>
                      <a:pPr marL="285750" indent="-285750">
                        <a:buFont typeface="Wingdings" panose="05000000000000000000" pitchFamily="2" charset="2"/>
                        <a:buChar char="§"/>
                      </a:pPr>
                      <a:r>
                        <a:rPr lang="en-US" sz="1800" b="1" dirty="0" err="1">
                          <a:solidFill>
                            <a:srgbClr val="3FACAD"/>
                          </a:solidFill>
                        </a:rPr>
                        <a:t>Dezzo</a:t>
                      </a:r>
                      <a:r>
                        <a:rPr lang="en-US" sz="1800" b="1" dirty="0">
                          <a:solidFill>
                            <a:srgbClr val="3FACAD"/>
                          </a:solidFill>
                        </a:rPr>
                        <a:t> Trading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6660553"/>
                  </a:ext>
                </a:extLst>
              </a:tr>
            </a:tbl>
          </a:graphicData>
        </a:graphic>
      </p:graphicFrame>
    </p:spTree>
    <p:extLst>
      <p:ext uri="{BB962C8B-B14F-4D97-AF65-F5344CB8AC3E}">
        <p14:creationId xmlns:p14="http://schemas.microsoft.com/office/powerpoint/2010/main" val="116541738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B0FF-3826-4B72-94B6-61466A565458}"/>
              </a:ext>
            </a:extLst>
          </p:cNvPr>
          <p:cNvSpPr txBox="1">
            <a:spLocks/>
          </p:cNvSpPr>
          <p:nvPr/>
        </p:nvSpPr>
        <p:spPr>
          <a:xfrm>
            <a:off x="535223" y="5126150"/>
            <a:ext cx="10515600" cy="866331"/>
          </a:xfrm>
          <a:prstGeom prst="rect">
            <a:avLst/>
          </a:prstGeom>
        </p:spPr>
        <p:txBody>
          <a:bodyPr>
            <a:noAutofit/>
          </a:bodyPr>
          <a:lstStyle>
            <a:lvl1pPr algn="l" defTabSz="513064" rtl="0" eaLnBrk="1" latinLnBrk="0" hangingPunct="1">
              <a:lnSpc>
                <a:spcPct val="100000"/>
              </a:lnSpc>
              <a:spcBef>
                <a:spcPct val="0"/>
              </a:spcBef>
              <a:buNone/>
              <a:defRPr sz="2400" b="1" i="0" kern="1200" cap="none" baseline="0">
                <a:solidFill>
                  <a:schemeClr val="tx1"/>
                </a:solidFill>
                <a:latin typeface="+mj-lt"/>
                <a:ea typeface="+mj-ea"/>
                <a:cs typeface="+mj-cs"/>
              </a:defRPr>
            </a:lvl1pPr>
          </a:lstStyle>
          <a:p>
            <a:pPr algn="ctr"/>
            <a:r>
              <a:rPr lang="en-US" sz="3600">
                <a:solidFill>
                  <a:schemeClr val="bg1"/>
                </a:solidFill>
              </a:rPr>
              <a:t>Thank you</a:t>
            </a:r>
          </a:p>
        </p:txBody>
      </p:sp>
      <p:sp>
        <p:nvSpPr>
          <p:cNvPr id="3" name="Title 1">
            <a:extLst>
              <a:ext uri="{FF2B5EF4-FFF2-40B4-BE49-F238E27FC236}">
                <a16:creationId xmlns:a16="http://schemas.microsoft.com/office/drawing/2014/main" id="{5410EE80-99AC-4EEE-B978-B4C18D3156DC}"/>
              </a:ext>
            </a:extLst>
          </p:cNvPr>
          <p:cNvSpPr txBox="1">
            <a:spLocks/>
          </p:cNvSpPr>
          <p:nvPr/>
        </p:nvSpPr>
        <p:spPr>
          <a:xfrm>
            <a:off x="535223" y="5970867"/>
            <a:ext cx="10515600" cy="86633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i="0" kern="1200">
                <a:solidFill>
                  <a:srgbClr val="8E9AAD"/>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Q&amp;A</a:t>
            </a:r>
          </a:p>
        </p:txBody>
      </p:sp>
    </p:spTree>
    <p:extLst>
      <p:ext uri="{BB962C8B-B14F-4D97-AF65-F5344CB8AC3E}">
        <p14:creationId xmlns:p14="http://schemas.microsoft.com/office/powerpoint/2010/main" val="419383988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p:txBody>
          <a:bodyPr/>
          <a:lstStyle/>
          <a:p>
            <a:r>
              <a:rPr lang="en-US" altLang="en-US">
                <a:solidFill>
                  <a:srgbClr val="003764"/>
                </a:solidFill>
              </a:rPr>
              <a:t>Disclaimer</a:t>
            </a: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p:txBody>
          <a:bodyPr/>
          <a:lstStyle/>
          <a:p>
            <a:pPr>
              <a:lnSpc>
                <a:spcPct val="150000"/>
              </a:lnSpc>
              <a:spcBef>
                <a:spcPts val="600"/>
              </a:spcBef>
            </a:pPr>
            <a:r>
              <a:rPr lang="en-GB" sz="1400" b="0" dirty="0"/>
              <a:t>This presentation has been prepared by </a:t>
            </a:r>
            <a:r>
              <a:rPr lang="en-GB" sz="1400" b="0" dirty="0" err="1"/>
              <a:t>Ascendis</a:t>
            </a:r>
            <a:r>
              <a:rPr lang="en-GB" sz="1400" b="0" dirty="0"/>
              <a:t> Health Limited based on information available to it as at the date of the presentation.</a:t>
            </a:r>
          </a:p>
          <a:p>
            <a:pPr>
              <a:lnSpc>
                <a:spcPct val="150000"/>
              </a:lnSpc>
              <a:spcBef>
                <a:spcPts val="600"/>
              </a:spcBef>
            </a:pPr>
            <a:r>
              <a:rPr lang="en-GB" sz="1400" b="0" dirty="0"/>
              <a:t>This presentation may contain prospects, projections, future plans and expectations, strategy and other forward- looking statements that are not historical in nature. These which include, without limitation, prospects, projections, plans and statements regarding </a:t>
            </a:r>
            <a:r>
              <a:rPr lang="en-GB" sz="1400" b="0" dirty="0" err="1"/>
              <a:t>Ascendis</a:t>
            </a:r>
            <a:r>
              <a:rPr lang="en-GB" sz="1400" b="0" dirty="0"/>
              <a:t> Health’s future results of operations, financial condition or business prospects are based on the current views, assumptions, expectations, estimates and projections of the directors and management of </a:t>
            </a:r>
            <a:r>
              <a:rPr lang="en-GB" sz="1400" b="0" dirty="0" err="1"/>
              <a:t>Ascendis</a:t>
            </a:r>
            <a:r>
              <a:rPr lang="en-GB" sz="1400" b="0" dirty="0"/>
              <a:t> Health about the business, the industry and the markets in which it operates.</a:t>
            </a:r>
          </a:p>
          <a:p>
            <a:pPr>
              <a:lnSpc>
                <a:spcPct val="150000"/>
              </a:lnSpc>
              <a:spcBef>
                <a:spcPts val="600"/>
              </a:spcBef>
            </a:pPr>
            <a:r>
              <a:rPr lang="en-GB" sz="1400" b="0" dirty="0"/>
              <a:t>These statements are not guarantees of future performance and are subject to known and unknown risks, uncertainties and other factors, some of which are beyond </a:t>
            </a:r>
            <a:r>
              <a:rPr lang="en-GB" sz="1400" b="0" dirty="0" err="1"/>
              <a:t>Ascendis</a:t>
            </a:r>
            <a:r>
              <a:rPr lang="en-GB" sz="1400" b="0" dirty="0"/>
              <a:t> Health’s control and are difficult to predict. Actual results, performance or achievements could be materially different from those expressed, implied or forecasted in these forward-looking statements.</a:t>
            </a:r>
          </a:p>
          <a:p>
            <a:pPr>
              <a:lnSpc>
                <a:spcPct val="150000"/>
              </a:lnSpc>
              <a:spcBef>
                <a:spcPts val="600"/>
              </a:spcBef>
            </a:pPr>
            <a:r>
              <a:rPr lang="en-GB" sz="1400" b="0" dirty="0"/>
              <a:t>Any such prospects, projections, future plans and expectations, strategy and forward-looking statements in the presentation speak only as at the date of the presentation and </a:t>
            </a:r>
            <a:r>
              <a:rPr lang="en-GB" sz="1400" b="0" dirty="0" err="1"/>
              <a:t>Ascendis</a:t>
            </a:r>
            <a:r>
              <a:rPr lang="en-GB" sz="1400" b="0" dirty="0"/>
              <a:t> Health assumes no obligation to update or provide any additional information in relation to such prospects, projections, future expectations and forward-looking statements.</a:t>
            </a:r>
          </a:p>
          <a:p>
            <a:pPr>
              <a:lnSpc>
                <a:spcPct val="150000"/>
              </a:lnSpc>
              <a:spcBef>
                <a:spcPts val="600"/>
              </a:spcBef>
            </a:pPr>
            <a:r>
              <a:rPr lang="en-GB" sz="1400" b="0" dirty="0"/>
              <a:t>Given the aforementioned uncertainties, current and prospective investors are cautioned not to place undue reliance on any of these projections, future plans and expectations, strategy and forward-looking statements.</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6FD032F9-043A-EB49-8B86-26287B5783DF}"/>
              </a:ext>
            </a:extLst>
          </p:cNvPr>
          <p:cNvSpPr/>
          <p:nvPr/>
        </p:nvSpPr>
        <p:spPr>
          <a:xfrm>
            <a:off x="1246909" y="1676739"/>
            <a:ext cx="9788236" cy="499479"/>
          </a:xfrm>
          <a:prstGeom prst="roundRect">
            <a:avLst>
              <a:gd name="adj" fmla="val 50000"/>
            </a:avLst>
          </a:prstGeom>
          <a:solidFill>
            <a:srgbClr val="81C8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GB">
                <a:solidFill>
                  <a:srgbClr val="003764"/>
                </a:solidFill>
              </a:rPr>
              <a:t>Investor relations contacts</a:t>
            </a:r>
            <a:endParaRPr lang="en-ZA">
              <a:solidFill>
                <a:srgbClr val="003764"/>
              </a:solidFill>
            </a:endParaRPr>
          </a:p>
        </p:txBody>
      </p:sp>
      <p:graphicFrame>
        <p:nvGraphicFramePr>
          <p:cNvPr id="7" name="Group 23">
            <a:extLst>
              <a:ext uri="{FF2B5EF4-FFF2-40B4-BE49-F238E27FC236}">
                <a16:creationId xmlns:a16="http://schemas.microsoft.com/office/drawing/2014/main" id="{264D59FA-3479-4C35-BF00-BFC71BFF57AE}"/>
              </a:ext>
            </a:extLst>
          </p:cNvPr>
          <p:cNvGraphicFramePr>
            <a:graphicFrameLocks/>
          </p:cNvGraphicFramePr>
          <p:nvPr>
            <p:extLst>
              <p:ext uri="{D42A27DB-BD31-4B8C-83A1-F6EECF244321}">
                <p14:modId xmlns:p14="http://schemas.microsoft.com/office/powerpoint/2010/main" val="226844502"/>
              </p:ext>
            </p:extLst>
          </p:nvPr>
        </p:nvGraphicFramePr>
        <p:xfrm>
          <a:off x="1378995" y="1684189"/>
          <a:ext cx="9577954" cy="3019200"/>
        </p:xfrm>
        <a:graphic>
          <a:graphicData uri="http://schemas.openxmlformats.org/drawingml/2006/table">
            <a:tbl>
              <a:tblPr/>
              <a:tblGrid>
                <a:gridCol w="2758700">
                  <a:extLst>
                    <a:ext uri="{9D8B030D-6E8A-4147-A177-3AD203B41FA5}">
                      <a16:colId xmlns:a16="http://schemas.microsoft.com/office/drawing/2014/main" val="20000"/>
                    </a:ext>
                  </a:extLst>
                </a:gridCol>
                <a:gridCol w="2557220">
                  <a:extLst>
                    <a:ext uri="{9D8B030D-6E8A-4147-A177-3AD203B41FA5}">
                      <a16:colId xmlns:a16="http://schemas.microsoft.com/office/drawing/2014/main" val="3671236059"/>
                    </a:ext>
                  </a:extLst>
                </a:gridCol>
                <a:gridCol w="4262034">
                  <a:extLst>
                    <a:ext uri="{9D8B030D-6E8A-4147-A177-3AD203B41FA5}">
                      <a16:colId xmlns:a16="http://schemas.microsoft.com/office/drawing/2014/main" val="20001"/>
                    </a:ext>
                  </a:extLst>
                </a:gridCol>
              </a:tblGrid>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16375E"/>
                          </a:solidFill>
                          <a:effectLst/>
                          <a:latin typeface="Arial" pitchFamily="34" charset="0"/>
                          <a:ea typeface="MS PGothic" pitchFamily="34" charset="-128"/>
                          <a:sym typeface="Arial" pitchFamily="34" charset="0"/>
                        </a:rPr>
                        <a:t>Contact</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lang="en-US" sz="1600" b="1">
                          <a:solidFill>
                            <a:srgbClr val="16375E"/>
                          </a:solidFill>
                        </a:rPr>
                        <a:t>Designation</a:t>
                      </a:r>
                      <a:endParaRPr kumimoji="0" lang="en-ZA" sz="1600" b="1" i="0" u="none" strike="noStrike" cap="none" normalizeH="0" baseline="0">
                        <a:ln>
                          <a:noFill/>
                        </a:ln>
                        <a:solidFill>
                          <a:srgbClr val="16375E"/>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lang="en-US" sz="1600" b="1">
                          <a:solidFill>
                            <a:srgbClr val="16375E"/>
                          </a:solidFill>
                        </a:rPr>
                        <a:t>Email</a:t>
                      </a:r>
                      <a:endParaRPr kumimoji="0" lang="en-ZA" sz="1600" b="1" i="0" u="none" strike="noStrike" cap="none" normalizeH="0" baseline="0">
                        <a:ln>
                          <a:noFill/>
                        </a:ln>
                        <a:solidFill>
                          <a:srgbClr val="16375E"/>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a:ln>
                            <a:noFill/>
                          </a:ln>
                          <a:solidFill>
                            <a:srgbClr val="003764"/>
                          </a:solidFill>
                          <a:effectLst/>
                          <a:latin typeface="+mj-lt"/>
                          <a:ea typeface="MS PGothic" pitchFamily="34" charset="-128"/>
                          <a:sym typeface="Arial" pitchFamily="34" charset="0"/>
                        </a:rPr>
                        <a:t>Mark Sardi</a:t>
                      </a:r>
                      <a:endParaRPr kumimoji="0" lang="en-GB" sz="1600" b="0" i="0" u="none" strike="noStrike" cap="none" normalizeH="0" baseline="0">
                        <a:ln>
                          <a:noFill/>
                        </a:ln>
                        <a:solidFill>
                          <a:srgbClr val="003764"/>
                        </a:solidFill>
                        <a:effectLst/>
                        <a:latin typeface="+mj-lt"/>
                        <a:ea typeface="MS PGothic" pitchFamily="34" charset="-128"/>
                        <a:sym typeface="Arial" pitchFamily="34" charset="0"/>
                      </a:endParaRP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r>
                        <a:rPr lang="en-US" sz="1600">
                          <a:solidFill>
                            <a:srgbClr val="003764"/>
                          </a:solidFill>
                          <a:latin typeface="+mj-lt"/>
                        </a:rPr>
                        <a:t>CEO</a:t>
                      </a:r>
                      <a:endParaRPr lang="en-ZA" sz="1600">
                        <a:solidFill>
                          <a:srgbClr val="003764"/>
                        </a:solidFill>
                        <a:latin typeface="+mj-lt"/>
                      </a:endParaRP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r>
                        <a:rPr lang="en-ZA" sz="1600">
                          <a:solidFill>
                            <a:srgbClr val="003764"/>
                          </a:solidFill>
                          <a:latin typeface="+mj-lt"/>
                        </a:rPr>
                        <a:t>mark.sardi@ascendishealth.com</a:t>
                      </a: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a:ln>
                            <a:noFill/>
                          </a:ln>
                          <a:solidFill>
                            <a:srgbClr val="003764"/>
                          </a:solidFill>
                          <a:effectLst/>
                          <a:latin typeface="+mj-lt"/>
                          <a:ea typeface="MS PGothic" pitchFamily="34" charset="-128"/>
                          <a:sym typeface="Arial" pitchFamily="34" charset="0"/>
                        </a:rPr>
                        <a:t>CJ Kujenga</a:t>
                      </a:r>
                      <a:endParaRPr kumimoji="0" lang="en-GB" sz="1600" b="0" i="0" u="none" strike="noStrike" cap="none" normalizeH="0" baseline="0">
                        <a:ln>
                          <a:noFill/>
                        </a:ln>
                        <a:solidFill>
                          <a:srgbClr val="003764"/>
                        </a:solidFill>
                        <a:effectLst/>
                        <a:latin typeface="+mj-lt"/>
                        <a:ea typeface="MS PGothic" pitchFamily="34" charset="-128"/>
                        <a:sym typeface="Arial" pitchFamily="34" charset="0"/>
                      </a:endParaRP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r>
                        <a:rPr lang="en-US" sz="1600">
                          <a:solidFill>
                            <a:srgbClr val="003764"/>
                          </a:solidFill>
                          <a:latin typeface="+mj-lt"/>
                        </a:rPr>
                        <a:t>CFO</a:t>
                      </a:r>
                      <a:endParaRPr lang="en-ZA" sz="1600">
                        <a:solidFill>
                          <a:srgbClr val="003764"/>
                        </a:solidFill>
                        <a:latin typeface="+mj-lt"/>
                      </a:endParaRP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cap="none" normalizeH="0" baseline="0">
                          <a:ln>
                            <a:noFill/>
                          </a:ln>
                          <a:solidFill>
                            <a:srgbClr val="003764"/>
                          </a:solidFill>
                          <a:effectLst/>
                          <a:latin typeface="+mj-lt"/>
                          <a:ea typeface="MS PGothic" pitchFamily="34" charset="-128"/>
                          <a:sym typeface="Arial" pitchFamily="34" charset="0"/>
                        </a:rPr>
                        <a:t>cheryl-jane.kujenga@ascendishealth.com</a:t>
                      </a:r>
                      <a:endParaRPr kumimoji="0" lang="en-GB" sz="1600" b="0" i="0" u="none" strike="noStrike" cap="none" normalizeH="0" baseline="0">
                        <a:ln>
                          <a:noFill/>
                        </a:ln>
                        <a:solidFill>
                          <a:srgbClr val="003764"/>
                        </a:solidFill>
                        <a:effectLst/>
                        <a:latin typeface="+mj-lt"/>
                        <a:ea typeface="MS PGothic" pitchFamily="34" charset="-128"/>
                        <a:sym typeface="Arial" pitchFamily="34" charset="0"/>
                      </a:endParaRP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a:ln>
                            <a:noFill/>
                          </a:ln>
                          <a:solidFill>
                            <a:srgbClr val="003764"/>
                          </a:solidFill>
                          <a:effectLst/>
                          <a:latin typeface="+mj-lt"/>
                          <a:ea typeface="MS PGothic" pitchFamily="34" charset="-128"/>
                          <a:sym typeface="Arial" pitchFamily="34" charset="0"/>
                        </a:rPr>
                        <a:t>Investor relations</a:t>
                      </a: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endParaRPr lang="en-ZA" sz="1600">
                        <a:solidFill>
                          <a:srgbClr val="003764"/>
                        </a:solidFill>
                        <a:latin typeface="+mj-lt"/>
                      </a:endParaRP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rgbClr val="003764"/>
                          </a:solidFill>
                          <a:effectLst/>
                          <a:latin typeface="+mj-lt"/>
                          <a:ea typeface="MS PGothic" pitchFamily="34" charset="-128"/>
                          <a:sym typeface="Arial" pitchFamily="34" charset="0"/>
                        </a:rPr>
                        <a:t>investor.relations@ascendishealth.com</a:t>
                      </a: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8777461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rgbClr val="003764"/>
                          </a:solidFill>
                          <a:effectLst/>
                          <a:latin typeface="+mj-lt"/>
                          <a:ea typeface="MS PGothic" pitchFamily="34" charset="-128"/>
                          <a:sym typeface="Arial" pitchFamily="34" charset="0"/>
                        </a:rPr>
                        <a:t>Tier 1 Investor Relations</a:t>
                      </a: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r>
                        <a:rPr lang="en-ZA" sz="1600" dirty="0">
                          <a:solidFill>
                            <a:srgbClr val="003764"/>
                          </a:solidFill>
                          <a:latin typeface="+mj-lt"/>
                        </a:rPr>
                        <a:t>IR consultants</a:t>
                      </a: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dirty="0">
                          <a:ln>
                            <a:noFill/>
                          </a:ln>
                          <a:solidFill>
                            <a:srgbClr val="003764"/>
                          </a:solidFill>
                          <a:effectLst/>
                          <a:latin typeface="+mj-lt"/>
                          <a:ea typeface="MS PGothic" pitchFamily="34" charset="-128"/>
                          <a:sym typeface="Arial" pitchFamily="34" charset="0"/>
                        </a:rPr>
                        <a:t>ir@tier1ir.co.za</a:t>
                      </a:r>
                    </a:p>
                  </a:txBody>
                  <a:tcPr marT="180000" marB="180000" anchor="ctr">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98442561"/>
                  </a:ext>
                </a:extLst>
              </a:tr>
            </a:tbl>
          </a:graphicData>
        </a:graphic>
      </p:graphicFrame>
    </p:spTree>
    <p:extLst>
      <p:ext uri="{BB962C8B-B14F-4D97-AF65-F5344CB8AC3E}">
        <p14:creationId xmlns:p14="http://schemas.microsoft.com/office/powerpoint/2010/main" val="27465301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7712A23-D1E1-49B2-9026-10B3504423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47712A23-D1E1-49B2-9026-10B3504423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CE310F4-9AF6-4DA6-A51F-8A37720DE80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p:txBody>
          <a:bodyPr/>
          <a:lstStyle/>
          <a:p>
            <a:r>
              <a:rPr lang="en-US" altLang="en-US" dirty="0">
                <a:solidFill>
                  <a:srgbClr val="003764"/>
                </a:solidFill>
              </a:rPr>
              <a:t>Impact of COVID-19 </a:t>
            </a:r>
            <a:endParaRPr lang="en-US" altLang="en-US" b="0" i="1" dirty="0">
              <a:solidFill>
                <a:srgbClr val="FF0000"/>
              </a:solidFill>
            </a:endParaRP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794412" y="1149531"/>
            <a:ext cx="10794208" cy="4875091"/>
          </a:xfrm>
        </p:spPr>
        <p:txBody>
          <a:bodyPr/>
          <a:lstStyle/>
          <a:p>
            <a:pPr marL="354013" lvl="1" indent="-260350">
              <a:lnSpc>
                <a:spcPct val="150000"/>
              </a:lnSpc>
              <a:spcBef>
                <a:spcPts val="600"/>
              </a:spcBef>
              <a:buFont typeface="Wingdings" panose="05000000000000000000" pitchFamily="2" charset="2"/>
              <a:buChar char="§"/>
            </a:pPr>
            <a:r>
              <a:rPr lang="en-US" sz="2000" dirty="0"/>
              <a:t>Impact of </a:t>
            </a:r>
            <a:r>
              <a:rPr lang="en-US" sz="2000" b="1" dirty="0"/>
              <a:t>second wave </a:t>
            </a:r>
            <a:r>
              <a:rPr lang="en-US" sz="2000" dirty="0"/>
              <a:t>of COVID-19 was </a:t>
            </a:r>
            <a:r>
              <a:rPr lang="en-US" sz="2000" b="1" dirty="0"/>
              <a:t>less disruptive </a:t>
            </a:r>
            <a:r>
              <a:rPr lang="en-US" sz="2000" dirty="0"/>
              <a:t>than the initial outbreak as key response processes are now embedded in the business</a:t>
            </a:r>
          </a:p>
          <a:p>
            <a:pPr marL="354013" lvl="1" indent="-260350">
              <a:lnSpc>
                <a:spcPct val="150000"/>
              </a:lnSpc>
              <a:spcBef>
                <a:spcPts val="600"/>
              </a:spcBef>
              <a:buFont typeface="Wingdings" panose="05000000000000000000" pitchFamily="2" charset="2"/>
              <a:buChar char="§"/>
            </a:pPr>
            <a:r>
              <a:rPr lang="en-US" sz="2000" dirty="0"/>
              <a:t>Second wave </a:t>
            </a:r>
            <a:r>
              <a:rPr lang="en-US" sz="2000" b="1" dirty="0"/>
              <a:t>impacted all countries </a:t>
            </a:r>
            <a:r>
              <a:rPr lang="en-US" sz="2000" dirty="0"/>
              <a:t>of operation</a:t>
            </a:r>
          </a:p>
          <a:p>
            <a:pPr marL="619125" lvl="2" indent="-260350">
              <a:lnSpc>
                <a:spcPct val="150000"/>
              </a:lnSpc>
              <a:spcBef>
                <a:spcPts val="600"/>
              </a:spcBef>
              <a:buFont typeface="Wingdings" panose="05000000000000000000" pitchFamily="2" charset="2"/>
              <a:buChar char="§"/>
            </a:pPr>
            <a:r>
              <a:rPr lang="en-US" sz="1800" dirty="0"/>
              <a:t>Severity of new strain of virus in South Africa and lockdown regulations reintroduced</a:t>
            </a:r>
          </a:p>
          <a:p>
            <a:pPr marL="619125" lvl="2" indent="-260350">
              <a:lnSpc>
                <a:spcPct val="150000"/>
              </a:lnSpc>
              <a:spcBef>
                <a:spcPts val="600"/>
              </a:spcBef>
              <a:buFont typeface="Wingdings" panose="05000000000000000000" pitchFamily="2" charset="2"/>
              <a:buChar char="§"/>
            </a:pPr>
            <a:r>
              <a:rPr lang="en-US" sz="1800" dirty="0"/>
              <a:t>Major impact in Spain and Romania, with harsh lockdown restrictions</a:t>
            </a:r>
          </a:p>
          <a:p>
            <a:pPr marL="619125" lvl="2" indent="-260350">
              <a:lnSpc>
                <a:spcPct val="150000"/>
              </a:lnSpc>
              <a:spcBef>
                <a:spcPts val="600"/>
              </a:spcBef>
              <a:buFont typeface="Wingdings" panose="05000000000000000000" pitchFamily="2" charset="2"/>
              <a:buChar char="§"/>
            </a:pPr>
            <a:r>
              <a:rPr lang="en-US" sz="1800" dirty="0"/>
              <a:t>Relative isolation of Cyprus benefited the containment of the virus</a:t>
            </a:r>
          </a:p>
          <a:p>
            <a:pPr marL="354013" marR="0" lvl="1" indent="-260350" algn="l" defTabSz="513064" rtl="0" eaLnBrk="1" fontAlgn="auto" latinLnBrk="0" hangingPunct="1">
              <a:lnSpc>
                <a:spcPct val="150000"/>
              </a:lnSpc>
              <a:spcBef>
                <a:spcPts val="600"/>
              </a:spcBef>
              <a:spcAft>
                <a:spcPts val="0"/>
              </a:spcAft>
              <a:buClr>
                <a:srgbClr val="173963"/>
              </a:buClr>
              <a:buSzPct val="90000"/>
              <a:buFont typeface="Wingdings" panose="05000000000000000000" pitchFamily="2" charset="2"/>
              <a:buChar char="§"/>
              <a:tabLst/>
              <a:defRPr/>
            </a:pPr>
            <a:r>
              <a:rPr lang="en-US" sz="2000" b="1" dirty="0"/>
              <a:t>Vaccination </a:t>
            </a:r>
            <a:r>
              <a:rPr lang="en-US" sz="2000" b="1" dirty="0" err="1"/>
              <a:t>programmes</a:t>
            </a:r>
            <a:r>
              <a:rPr lang="en-US" sz="2000" b="1" dirty="0"/>
              <a:t> </a:t>
            </a:r>
            <a:r>
              <a:rPr lang="en-US" sz="2000" dirty="0"/>
              <a:t>gaining momentum in European Union countries</a:t>
            </a:r>
          </a:p>
          <a:p>
            <a:pPr marL="354013" marR="0" lvl="1" indent="-260350" algn="l" defTabSz="513064" rtl="0" eaLnBrk="1" fontAlgn="auto" latinLnBrk="0" hangingPunct="1">
              <a:lnSpc>
                <a:spcPct val="150000"/>
              </a:lnSpc>
              <a:spcBef>
                <a:spcPts val="600"/>
              </a:spcBef>
              <a:spcAft>
                <a:spcPts val="0"/>
              </a:spcAft>
              <a:buClr>
                <a:srgbClr val="173963"/>
              </a:buClr>
              <a:buSzPct val="90000"/>
              <a:buFont typeface="Wingdings" panose="05000000000000000000" pitchFamily="2" charset="2"/>
              <a:buChar char="§"/>
              <a:tabLst/>
              <a:defRPr/>
            </a:pPr>
            <a:r>
              <a:rPr lang="en-US" sz="2000" dirty="0"/>
              <a:t>Slow start to vaccine roll-out in SA as </a:t>
            </a:r>
            <a:r>
              <a:rPr lang="en-US" sz="2000" b="1" dirty="0"/>
              <a:t>risk of third wave </a:t>
            </a:r>
            <a:r>
              <a:rPr lang="en-US" sz="2000" dirty="0"/>
              <a:t>increases</a:t>
            </a:r>
          </a:p>
          <a:p>
            <a:pPr marL="354013" marR="0" lvl="1" indent="-260350" algn="l" defTabSz="513064" rtl="0" eaLnBrk="1" fontAlgn="auto" latinLnBrk="0" hangingPunct="1">
              <a:lnSpc>
                <a:spcPct val="150000"/>
              </a:lnSpc>
              <a:spcBef>
                <a:spcPts val="600"/>
              </a:spcBef>
              <a:spcAft>
                <a:spcPts val="0"/>
              </a:spcAft>
              <a:buClr>
                <a:srgbClr val="173963"/>
              </a:buClr>
              <a:buSzPct val="90000"/>
              <a:buFont typeface="Wingdings" panose="05000000000000000000" pitchFamily="2" charset="2"/>
              <a:buChar char="§"/>
              <a:tabLst/>
              <a:defRPr/>
            </a:pPr>
            <a:r>
              <a:rPr kumimoji="0" lang="en-US" sz="2000" b="0" i="0" u="none" strike="noStrike" kern="1200" cap="none" spc="0" normalizeH="0" baseline="0" noProof="0" dirty="0">
                <a:ln>
                  <a:noFill/>
                </a:ln>
                <a:solidFill>
                  <a:srgbClr val="173963"/>
                </a:solidFill>
                <a:effectLst/>
                <a:uLnTx/>
                <a:uFillTx/>
                <a:latin typeface="Arial"/>
                <a:ea typeface="+mn-ea"/>
                <a:cs typeface="+mn-cs"/>
              </a:rPr>
              <a:t>Impact of COVID-19 on business units covered in the operational review of this presentation</a:t>
            </a:r>
          </a:p>
          <a:p>
            <a:pPr marL="354013" lvl="1" indent="-260350">
              <a:lnSpc>
                <a:spcPct val="150000"/>
              </a:lnSpc>
              <a:spcBef>
                <a:spcPts val="600"/>
              </a:spcBef>
              <a:buFont typeface="Wingdings" panose="05000000000000000000" pitchFamily="2" charset="2"/>
              <a:buChar char="§"/>
            </a:pPr>
            <a:endParaRPr lang="en-US" sz="2000" dirty="0"/>
          </a:p>
          <a:p>
            <a:pPr marL="354013" lvl="1" indent="-260350">
              <a:lnSpc>
                <a:spcPct val="150000"/>
              </a:lnSpc>
              <a:spcBef>
                <a:spcPts val="600"/>
              </a:spcBef>
              <a:buFont typeface="Wingdings" panose="05000000000000000000" pitchFamily="2" charset="2"/>
              <a:buChar char="§"/>
            </a:pPr>
            <a:endParaRPr lang="en-US" sz="2000" dirty="0"/>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127855932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7712A23-D1E1-49B2-9026-10B3504423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4" name="Object 3" hidden="1">
                        <a:extLst>
                          <a:ext uri="{FF2B5EF4-FFF2-40B4-BE49-F238E27FC236}">
                            <a16:creationId xmlns:a16="http://schemas.microsoft.com/office/drawing/2014/main" id="{47712A23-D1E1-49B2-9026-10B3504423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CE310F4-9AF6-4DA6-A51F-8A37720DE80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Title 1">
            <a:extLst>
              <a:ext uri="{FF2B5EF4-FFF2-40B4-BE49-F238E27FC236}">
                <a16:creationId xmlns:a16="http://schemas.microsoft.com/office/drawing/2014/main" id="{05227995-3800-4DE4-B8B0-48315245273D}"/>
              </a:ext>
            </a:extLst>
          </p:cNvPr>
          <p:cNvSpPr>
            <a:spLocks noGrp="1"/>
          </p:cNvSpPr>
          <p:nvPr>
            <p:ph type="title"/>
          </p:nvPr>
        </p:nvSpPr>
        <p:spPr/>
        <p:txBody>
          <a:bodyPr/>
          <a:lstStyle/>
          <a:p>
            <a:r>
              <a:rPr lang="en-US" altLang="en-US" dirty="0">
                <a:solidFill>
                  <a:srgbClr val="003764"/>
                </a:solidFill>
              </a:rPr>
              <a:t>Impact of COVID-19 </a:t>
            </a:r>
            <a:r>
              <a:rPr lang="en-GB" dirty="0">
                <a:solidFill>
                  <a:srgbClr val="003764"/>
                </a:solidFill>
              </a:rPr>
              <a:t>(</a:t>
            </a:r>
            <a:r>
              <a:rPr lang="en-GB" i="1" dirty="0">
                <a:solidFill>
                  <a:srgbClr val="003764"/>
                </a:solidFill>
              </a:rPr>
              <a:t>continued</a:t>
            </a:r>
            <a:r>
              <a:rPr lang="en-GB" dirty="0">
                <a:solidFill>
                  <a:srgbClr val="003764"/>
                </a:solidFill>
              </a:rPr>
              <a:t>)</a:t>
            </a:r>
            <a:endParaRPr lang="en-US" altLang="en-US" b="0" i="1" dirty="0">
              <a:solidFill>
                <a:srgbClr val="FF0000"/>
              </a:solidFill>
            </a:endParaRPr>
          </a:p>
        </p:txBody>
      </p:sp>
      <p:sp>
        <p:nvSpPr>
          <p:cNvPr id="5" name="Content Placeholder 4">
            <a:extLst>
              <a:ext uri="{FF2B5EF4-FFF2-40B4-BE49-F238E27FC236}">
                <a16:creationId xmlns:a16="http://schemas.microsoft.com/office/drawing/2014/main" id="{831DE625-6B26-447B-B753-37344B18C934}"/>
              </a:ext>
            </a:extLst>
          </p:cNvPr>
          <p:cNvSpPr>
            <a:spLocks noGrp="1"/>
          </p:cNvSpPr>
          <p:nvPr>
            <p:ph sz="quarter" idx="10"/>
          </p:nvPr>
        </p:nvSpPr>
        <p:spPr>
          <a:xfrm>
            <a:off x="794412" y="1149531"/>
            <a:ext cx="10794208" cy="4875091"/>
          </a:xfrm>
        </p:spPr>
        <p:txBody>
          <a:bodyPr/>
          <a:lstStyle/>
          <a:p>
            <a:pPr marL="354013" lvl="1" indent="-260350">
              <a:lnSpc>
                <a:spcPct val="150000"/>
              </a:lnSpc>
              <a:spcBef>
                <a:spcPts val="600"/>
              </a:spcBef>
              <a:buClr>
                <a:srgbClr val="173963"/>
              </a:buClr>
              <a:buFont typeface="Wingdings" panose="05000000000000000000" pitchFamily="2" charset="2"/>
              <a:buChar char="§"/>
              <a:defRPr/>
            </a:pPr>
            <a:r>
              <a:rPr lang="en-US" sz="2000" dirty="0">
                <a:solidFill>
                  <a:srgbClr val="173963"/>
                </a:solidFill>
              </a:rPr>
              <a:t>Minimal production facility closures due to employee infections </a:t>
            </a:r>
          </a:p>
          <a:p>
            <a:pPr marL="354013" lvl="1" indent="-260350">
              <a:lnSpc>
                <a:spcPct val="150000"/>
              </a:lnSpc>
              <a:spcBef>
                <a:spcPts val="600"/>
              </a:spcBef>
              <a:buClr>
                <a:srgbClr val="173963"/>
              </a:buClr>
              <a:buFont typeface="Wingdings" panose="05000000000000000000" pitchFamily="2" charset="2"/>
              <a:buChar char="§"/>
              <a:defRPr/>
            </a:pPr>
            <a:r>
              <a:rPr lang="en-US" sz="2000" dirty="0"/>
              <a:t>Experienced </a:t>
            </a:r>
            <a:r>
              <a:rPr lang="en-US" sz="2000" b="1" dirty="0"/>
              <a:t>supply chain challenges </a:t>
            </a:r>
            <a:r>
              <a:rPr lang="en-US" sz="2000" dirty="0"/>
              <a:t>due to port and shipping delays; increased freight and distribution costs</a:t>
            </a:r>
          </a:p>
          <a:p>
            <a:pPr marL="354013" lvl="1" indent="-260350">
              <a:lnSpc>
                <a:spcPct val="150000"/>
              </a:lnSpc>
              <a:spcBef>
                <a:spcPts val="600"/>
              </a:spcBef>
              <a:buFont typeface="Wingdings" panose="05000000000000000000" pitchFamily="2" charset="2"/>
              <a:buChar char="§"/>
            </a:pPr>
            <a:r>
              <a:rPr lang="en-US" sz="2000" b="1" dirty="0"/>
              <a:t>Cost savings </a:t>
            </a:r>
            <a:r>
              <a:rPr lang="en-US" sz="2000" dirty="0" err="1"/>
              <a:t>realised</a:t>
            </a:r>
            <a:r>
              <a:rPr lang="en-US" sz="2000" dirty="0"/>
              <a:t> due to less travel and reduced marketing during lockdown</a:t>
            </a:r>
          </a:p>
          <a:p>
            <a:pPr marL="354013" lvl="1" indent="-260350">
              <a:lnSpc>
                <a:spcPct val="150000"/>
              </a:lnSpc>
              <a:spcBef>
                <a:spcPts val="600"/>
              </a:spcBef>
              <a:buFont typeface="Wingdings" panose="05000000000000000000" pitchFamily="2" charset="2"/>
              <a:buChar char="§"/>
            </a:pPr>
            <a:r>
              <a:rPr lang="en-US" sz="2000" b="1" dirty="0"/>
              <a:t>Priorities</a:t>
            </a:r>
            <a:r>
              <a:rPr lang="en-US" sz="2000" dirty="0"/>
              <a:t> in managing the impact of COVID-19 remain as follows:</a:t>
            </a:r>
          </a:p>
          <a:p>
            <a:pPr marL="619125" lvl="2" indent="-260350">
              <a:lnSpc>
                <a:spcPct val="150000"/>
              </a:lnSpc>
              <a:spcBef>
                <a:spcPts val="600"/>
              </a:spcBef>
              <a:buFont typeface="Wingdings" panose="05000000000000000000" pitchFamily="2" charset="2"/>
              <a:buChar char="§"/>
            </a:pPr>
            <a:r>
              <a:rPr lang="en-US" sz="1800" dirty="0"/>
              <a:t>ensuring</a:t>
            </a:r>
            <a:r>
              <a:rPr lang="en-US" sz="1800" b="1" dirty="0"/>
              <a:t> health and safety </a:t>
            </a:r>
            <a:r>
              <a:rPr lang="en-US" sz="1800" dirty="0"/>
              <a:t>of employees and all stakeholders</a:t>
            </a:r>
          </a:p>
          <a:p>
            <a:pPr marL="619125" lvl="2" indent="-260350">
              <a:lnSpc>
                <a:spcPct val="150000"/>
              </a:lnSpc>
              <a:spcBef>
                <a:spcPts val="600"/>
              </a:spcBef>
              <a:buFont typeface="Wingdings" panose="05000000000000000000" pitchFamily="2" charset="2"/>
              <a:buChar char="§"/>
            </a:pPr>
            <a:r>
              <a:rPr lang="en-US" sz="1800" dirty="0"/>
              <a:t>maintaining </a:t>
            </a:r>
            <a:r>
              <a:rPr lang="en-US" sz="1800" b="1" dirty="0"/>
              <a:t>business continuity</a:t>
            </a:r>
          </a:p>
          <a:p>
            <a:pPr marL="619125" lvl="2" indent="-260350">
              <a:lnSpc>
                <a:spcPct val="150000"/>
              </a:lnSpc>
              <a:spcBef>
                <a:spcPts val="600"/>
              </a:spcBef>
              <a:buFont typeface="Wingdings" panose="05000000000000000000" pitchFamily="2" charset="2"/>
              <a:buChar char="§"/>
            </a:pPr>
            <a:r>
              <a:rPr lang="en-US" sz="1800" dirty="0"/>
              <a:t>availability of products to assist in </a:t>
            </a:r>
            <a:r>
              <a:rPr kumimoji="0" lang="en-US" sz="1800" b="0" i="0" u="none" strike="noStrike" kern="1200" cap="none" spc="0" normalizeH="0" baseline="0" noProof="0" dirty="0">
                <a:ln>
                  <a:noFill/>
                </a:ln>
                <a:solidFill>
                  <a:srgbClr val="173963"/>
                </a:solidFill>
                <a:effectLst/>
                <a:uLnTx/>
                <a:uFillTx/>
                <a:latin typeface="Arial"/>
                <a:ea typeface="+mn-ea"/>
                <a:cs typeface="+mn-cs"/>
              </a:rPr>
              <a:t>the </a:t>
            </a:r>
            <a:r>
              <a:rPr kumimoji="0" lang="en-US" sz="1800" b="1" i="0" u="none" strike="noStrike" kern="1200" cap="none" spc="0" normalizeH="0" baseline="0" noProof="0" dirty="0">
                <a:ln>
                  <a:noFill/>
                </a:ln>
                <a:solidFill>
                  <a:srgbClr val="173963"/>
                </a:solidFill>
                <a:effectLst/>
                <a:uLnTx/>
                <a:uFillTx/>
                <a:latin typeface="Arial"/>
                <a:ea typeface="+mn-ea"/>
                <a:cs typeface="+mn-cs"/>
              </a:rPr>
              <a:t>humanitarian response </a:t>
            </a:r>
            <a:r>
              <a:rPr kumimoji="0" lang="en-US" sz="1800" b="0" i="0" u="none" strike="noStrike" kern="1200" cap="none" spc="0" normalizeH="0" baseline="0" noProof="0" dirty="0">
                <a:ln>
                  <a:noFill/>
                </a:ln>
                <a:solidFill>
                  <a:srgbClr val="173963"/>
                </a:solidFill>
                <a:effectLst/>
                <a:uLnTx/>
                <a:uFillTx/>
                <a:latin typeface="Arial"/>
                <a:ea typeface="+mn-ea"/>
                <a:cs typeface="+mn-cs"/>
              </a:rPr>
              <a:t>to the pandemic</a:t>
            </a:r>
          </a:p>
          <a:p>
            <a:pPr marL="354013" lvl="1" indent="-260350">
              <a:lnSpc>
                <a:spcPct val="150000"/>
              </a:lnSpc>
              <a:spcBef>
                <a:spcPts val="600"/>
              </a:spcBef>
              <a:buFont typeface="Wingdings" panose="05000000000000000000" pitchFamily="2" charset="2"/>
              <a:buChar char="§"/>
            </a:pPr>
            <a:endParaRPr lang="en-US" sz="1700" dirty="0"/>
          </a:p>
          <a:p>
            <a:pPr marL="55563" lvl="1" indent="290513">
              <a:lnSpc>
                <a:spcPct val="150000"/>
              </a:lnSpc>
              <a:spcBef>
                <a:spcPts val="600"/>
              </a:spcBef>
              <a:buFont typeface="Wingdings" panose="05000000000000000000" pitchFamily="2" charset="2"/>
              <a:buChar char="§"/>
            </a:pPr>
            <a:endParaRPr lang="en-GB" sz="1700" dirty="0"/>
          </a:p>
        </p:txBody>
      </p:sp>
      <p:sp>
        <p:nvSpPr>
          <p:cNvPr id="66563" name="Rectangle 5">
            <a:extLst>
              <a:ext uri="{FF2B5EF4-FFF2-40B4-BE49-F238E27FC236}">
                <a16:creationId xmlns:a16="http://schemas.microsoft.com/office/drawing/2014/main" id="{148F12D3-F4DD-4CDD-A599-1F559E099A86}"/>
              </a:ext>
            </a:extLst>
          </p:cNvPr>
          <p:cNvSpPr>
            <a:spLocks/>
          </p:cNvSpPr>
          <p:nvPr/>
        </p:nvSpPr>
        <p:spPr bwMode="auto">
          <a:xfrm>
            <a:off x="1774825" y="360364"/>
            <a:ext cx="6553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nchor="ctr"/>
          <a:lstStyle>
            <a:lvl1pPr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5pPr>
            <a:lvl6pPr marL="25146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6pPr>
            <a:lvl7pPr marL="29718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7pPr>
            <a:lvl8pPr marL="34290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8pPr>
            <a:lvl9pPr marL="3886200" indent="-228600" algn="ctr" eaLnBrk="0" fontAlgn="base" hangingPunct="0">
              <a:spcBef>
                <a:spcPct val="0"/>
              </a:spcBef>
              <a:spcAft>
                <a:spcPct val="0"/>
              </a:spcAft>
              <a:defRPr sz="1600">
                <a:solidFill>
                  <a:srgbClr val="003764"/>
                </a:solidFill>
                <a:latin typeface="Arial" panose="020B0604020202020204" pitchFamily="34" charset="0"/>
                <a:ea typeface="MS PGothic" panose="020B0600070205080204" pitchFamily="34" charset="-128"/>
                <a:sym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GB" altLang="en-US" sz="20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Tree>
    <p:extLst>
      <p:ext uri="{BB962C8B-B14F-4D97-AF65-F5344CB8AC3E}">
        <p14:creationId xmlns:p14="http://schemas.microsoft.com/office/powerpoint/2010/main" val="37696266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8A42841E-C6F2-4714-9099-282ADABF57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1" name="Object 20" hidden="1">
                        <a:extLst>
                          <a:ext uri="{FF2B5EF4-FFF2-40B4-BE49-F238E27FC236}">
                            <a16:creationId xmlns:a16="http://schemas.microsoft.com/office/drawing/2014/main" id="{8A42841E-C6F2-4714-9099-282ADABF57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object 3"/>
          <p:cNvSpPr txBox="1">
            <a:spLocks noGrp="1"/>
          </p:cNvSpPr>
          <p:nvPr>
            <p:ph type="title"/>
          </p:nvPr>
        </p:nvSpPr>
        <p:spPr>
          <a:xfrm>
            <a:off x="983893" y="300751"/>
            <a:ext cx="10027514" cy="966931"/>
          </a:xfrm>
          <a:prstGeom prst="rect">
            <a:avLst/>
          </a:prstGeom>
        </p:spPr>
        <p:txBody>
          <a:bodyPr vert="horz" wrap="square" lIns="0" tIns="12700" rIns="0" bIns="0" rtlCol="0">
            <a:spAutoFit/>
          </a:bodyPr>
          <a:lstStyle/>
          <a:p>
            <a:r>
              <a:rPr lang="en-GB" dirty="0">
                <a:solidFill>
                  <a:srgbClr val="002060"/>
                </a:solidFill>
              </a:rPr>
              <a:t>Strategy review</a:t>
            </a:r>
            <a:br>
              <a:rPr lang="en-GB" dirty="0">
                <a:solidFill>
                  <a:srgbClr val="002060"/>
                </a:solidFill>
              </a:rPr>
            </a:br>
            <a:br>
              <a:rPr lang="en-GB" dirty="0">
                <a:solidFill>
                  <a:srgbClr val="002060"/>
                </a:solidFill>
              </a:rPr>
            </a:br>
            <a:endParaRPr sz="1400" i="1" spc="-5" dirty="0">
              <a:solidFill>
                <a:srgbClr val="002060"/>
              </a:solidFill>
            </a:endParaRPr>
          </a:p>
        </p:txBody>
      </p:sp>
      <p:sp>
        <p:nvSpPr>
          <p:cNvPr id="4" name="object 4"/>
          <p:cNvSpPr txBox="1"/>
          <p:nvPr/>
        </p:nvSpPr>
        <p:spPr>
          <a:xfrm>
            <a:off x="279700" y="1515164"/>
            <a:ext cx="3598944" cy="4282940"/>
          </a:xfrm>
          <a:prstGeom prst="rect">
            <a:avLst/>
          </a:prstGeom>
          <a:solidFill>
            <a:srgbClr val="C7EBEB"/>
          </a:solidFill>
          <a:ln w="12700">
            <a:solidFill>
              <a:schemeClr val="accent6"/>
            </a:solidFill>
          </a:ln>
        </p:spPr>
        <p:txBody>
          <a:bodyPr vert="horz" wrap="square" lIns="0" tIns="109220" rIns="72000" bIns="0" rtlCol="0" anchor="t">
            <a:noAutofit/>
          </a:bodyPr>
          <a:lstStyle/>
          <a:p>
            <a:pPr marL="357750" indent="-285750">
              <a:spcBef>
                <a:spcPts val="600"/>
              </a:spcBef>
              <a:buFont typeface="Wingdings" panose="05000000000000000000" pitchFamily="2" charset="2"/>
              <a:buChar char="§"/>
            </a:pPr>
            <a:r>
              <a:rPr lang="en-GB" sz="1250" dirty="0">
                <a:solidFill>
                  <a:srgbClr val="173963"/>
                </a:solidFill>
              </a:rPr>
              <a:t>Proactively navigated challenging liquidity position brought on by significant Covid-19 driven demand in SA – successfully serviced high levels of patient demand and played a role in addressing humanitarian crisis in SA</a:t>
            </a:r>
          </a:p>
          <a:p>
            <a:pPr marL="357750" indent="-285750">
              <a:spcBef>
                <a:spcPts val="600"/>
              </a:spcBef>
              <a:buFont typeface="Wingdings" panose="05000000000000000000" pitchFamily="2" charset="2"/>
              <a:buChar char="§"/>
            </a:pPr>
            <a:r>
              <a:rPr lang="en-GB" sz="1250" dirty="0">
                <a:solidFill>
                  <a:srgbClr val="173963"/>
                </a:solidFill>
              </a:rPr>
              <a:t>Concluded a set of agreements to ensure group has sufficient liquidity headroom to continue driving strong operational performance and meet potential future Covid-driven demand:</a:t>
            </a:r>
          </a:p>
          <a:p>
            <a:pPr marL="539750" lvl="1" indent="-260350">
              <a:spcBef>
                <a:spcPts val="600"/>
              </a:spcBef>
              <a:buFont typeface="Arial" panose="020B0604020202020204" pitchFamily="34" charset="0"/>
              <a:buChar char="-"/>
            </a:pPr>
            <a:r>
              <a:rPr lang="en-GB" sz="1250" dirty="0">
                <a:solidFill>
                  <a:srgbClr val="173963"/>
                </a:solidFill>
              </a:rPr>
              <a:t>Concluded interim forbearance agreement (enabling an interest standstill)</a:t>
            </a:r>
          </a:p>
          <a:p>
            <a:pPr marL="539750" lvl="1" indent="-260350">
              <a:spcBef>
                <a:spcPts val="600"/>
              </a:spcBef>
              <a:buFont typeface="Arial" panose="020B0604020202020204" pitchFamily="34" charset="0"/>
              <a:buChar char="-"/>
            </a:pPr>
            <a:r>
              <a:rPr lang="en-GB" sz="1250" dirty="0">
                <a:solidFill>
                  <a:srgbClr val="173963"/>
                </a:solidFill>
              </a:rPr>
              <a:t>Raised €6m in bilateral liquidity facilities in </a:t>
            </a:r>
            <a:r>
              <a:rPr lang="en-GB" sz="1250" dirty="0" err="1">
                <a:solidFill>
                  <a:srgbClr val="173963"/>
                </a:solidFill>
              </a:rPr>
              <a:t>Remedica</a:t>
            </a:r>
            <a:endParaRPr lang="en-GB" sz="1250" dirty="0">
              <a:solidFill>
                <a:srgbClr val="173963"/>
              </a:solidFill>
            </a:endParaRPr>
          </a:p>
          <a:p>
            <a:pPr marL="539750" lvl="1" indent="-260350">
              <a:spcBef>
                <a:spcPts val="600"/>
              </a:spcBef>
              <a:buFont typeface="Arial" panose="020B0604020202020204" pitchFamily="34" charset="0"/>
              <a:buChar char="-"/>
            </a:pPr>
            <a:r>
              <a:rPr lang="en-GB" sz="1250" dirty="0">
                <a:solidFill>
                  <a:srgbClr val="173963"/>
                </a:solidFill>
              </a:rPr>
              <a:t>Negotiated retention of </a:t>
            </a:r>
            <a:r>
              <a:rPr lang="en-GB" sz="1250" dirty="0" err="1">
                <a:solidFill>
                  <a:srgbClr val="173963"/>
                </a:solidFill>
              </a:rPr>
              <a:t>Dezzo</a:t>
            </a:r>
            <a:r>
              <a:rPr lang="en-GB" sz="1250" dirty="0">
                <a:solidFill>
                  <a:srgbClr val="173963"/>
                </a:solidFill>
              </a:rPr>
              <a:t> sale proceeds </a:t>
            </a:r>
          </a:p>
          <a:p>
            <a:pPr marL="357750" indent="-285750">
              <a:spcBef>
                <a:spcPts val="600"/>
              </a:spcBef>
              <a:buFont typeface="Wingdings" panose="05000000000000000000" pitchFamily="2" charset="2"/>
              <a:buChar char="§"/>
            </a:pPr>
            <a:r>
              <a:rPr lang="en-GB" sz="1250" dirty="0">
                <a:solidFill>
                  <a:srgbClr val="173963"/>
                </a:solidFill>
              </a:rPr>
              <a:t>In process of negotiating permanent balance sheet recapitalisation</a:t>
            </a:r>
          </a:p>
        </p:txBody>
      </p:sp>
      <p:sp>
        <p:nvSpPr>
          <p:cNvPr id="5" name="object 5"/>
          <p:cNvSpPr/>
          <p:nvPr/>
        </p:nvSpPr>
        <p:spPr>
          <a:xfrm>
            <a:off x="3948684" y="2862388"/>
            <a:ext cx="289560" cy="265430"/>
          </a:xfrm>
          <a:custGeom>
            <a:avLst/>
            <a:gdLst/>
            <a:ahLst/>
            <a:cxnLst/>
            <a:rect l="l" t="t" r="r" b="b"/>
            <a:pathLst>
              <a:path w="289560" h="265429">
                <a:moveTo>
                  <a:pt x="144779" y="0"/>
                </a:moveTo>
                <a:lnTo>
                  <a:pt x="98999" y="6754"/>
                </a:lnTo>
                <a:lnTo>
                  <a:pt x="59253" y="25566"/>
                </a:lnTo>
                <a:lnTo>
                  <a:pt x="27919" y="54260"/>
                </a:lnTo>
                <a:lnTo>
                  <a:pt x="7376" y="90659"/>
                </a:lnTo>
                <a:lnTo>
                  <a:pt x="0" y="132587"/>
                </a:lnTo>
                <a:lnTo>
                  <a:pt x="7376" y="174516"/>
                </a:lnTo>
                <a:lnTo>
                  <a:pt x="27919" y="210915"/>
                </a:lnTo>
                <a:lnTo>
                  <a:pt x="59253" y="239609"/>
                </a:lnTo>
                <a:lnTo>
                  <a:pt x="98999" y="258421"/>
                </a:lnTo>
                <a:lnTo>
                  <a:pt x="144779" y="265175"/>
                </a:lnTo>
                <a:lnTo>
                  <a:pt x="190560" y="258421"/>
                </a:lnTo>
                <a:lnTo>
                  <a:pt x="230306" y="239609"/>
                </a:lnTo>
                <a:lnTo>
                  <a:pt x="261640" y="210915"/>
                </a:lnTo>
                <a:lnTo>
                  <a:pt x="282183" y="174516"/>
                </a:lnTo>
                <a:lnTo>
                  <a:pt x="289560" y="132587"/>
                </a:lnTo>
                <a:lnTo>
                  <a:pt x="282183" y="90659"/>
                </a:lnTo>
                <a:lnTo>
                  <a:pt x="261640" y="54260"/>
                </a:lnTo>
                <a:lnTo>
                  <a:pt x="230306" y="25566"/>
                </a:lnTo>
                <a:lnTo>
                  <a:pt x="190560" y="6754"/>
                </a:lnTo>
                <a:lnTo>
                  <a:pt x="144779" y="0"/>
                </a:lnTo>
                <a:close/>
              </a:path>
            </a:pathLst>
          </a:custGeom>
          <a:solidFill>
            <a:srgbClr val="8E9A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ea typeface="+mn-ea"/>
              <a:cs typeface="+mn-cs"/>
            </a:endParaRPr>
          </a:p>
        </p:txBody>
      </p:sp>
      <p:sp>
        <p:nvSpPr>
          <p:cNvPr id="6" name="object 6"/>
          <p:cNvSpPr/>
          <p:nvPr/>
        </p:nvSpPr>
        <p:spPr>
          <a:xfrm>
            <a:off x="4030107" y="2924197"/>
            <a:ext cx="144315" cy="148671"/>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ea typeface="+mn-ea"/>
              <a:cs typeface="+mn-cs"/>
            </a:endParaRPr>
          </a:p>
        </p:txBody>
      </p:sp>
      <p:sp>
        <p:nvSpPr>
          <p:cNvPr id="7" name="object 7"/>
          <p:cNvSpPr/>
          <p:nvPr/>
        </p:nvSpPr>
        <p:spPr>
          <a:xfrm>
            <a:off x="7927058" y="2862388"/>
            <a:ext cx="289560" cy="265430"/>
          </a:xfrm>
          <a:custGeom>
            <a:avLst/>
            <a:gdLst/>
            <a:ahLst/>
            <a:cxnLst/>
            <a:rect l="l" t="t" r="r" b="b"/>
            <a:pathLst>
              <a:path w="289559" h="265429">
                <a:moveTo>
                  <a:pt x="144780" y="0"/>
                </a:moveTo>
                <a:lnTo>
                  <a:pt x="98999" y="6754"/>
                </a:lnTo>
                <a:lnTo>
                  <a:pt x="59253" y="25566"/>
                </a:lnTo>
                <a:lnTo>
                  <a:pt x="27919" y="54260"/>
                </a:lnTo>
                <a:lnTo>
                  <a:pt x="7376" y="90659"/>
                </a:lnTo>
                <a:lnTo>
                  <a:pt x="0" y="132587"/>
                </a:lnTo>
                <a:lnTo>
                  <a:pt x="7376" y="174516"/>
                </a:lnTo>
                <a:lnTo>
                  <a:pt x="27919" y="210915"/>
                </a:lnTo>
                <a:lnTo>
                  <a:pt x="59253" y="239609"/>
                </a:lnTo>
                <a:lnTo>
                  <a:pt x="98999" y="258421"/>
                </a:lnTo>
                <a:lnTo>
                  <a:pt x="144780" y="265175"/>
                </a:lnTo>
                <a:lnTo>
                  <a:pt x="190560" y="258421"/>
                </a:lnTo>
                <a:lnTo>
                  <a:pt x="230306" y="239609"/>
                </a:lnTo>
                <a:lnTo>
                  <a:pt x="261640" y="210915"/>
                </a:lnTo>
                <a:lnTo>
                  <a:pt x="282183" y="174516"/>
                </a:lnTo>
                <a:lnTo>
                  <a:pt x="289560" y="132587"/>
                </a:lnTo>
                <a:lnTo>
                  <a:pt x="282183" y="90659"/>
                </a:lnTo>
                <a:lnTo>
                  <a:pt x="261640" y="54260"/>
                </a:lnTo>
                <a:lnTo>
                  <a:pt x="230306" y="25566"/>
                </a:lnTo>
                <a:lnTo>
                  <a:pt x="190560" y="6754"/>
                </a:lnTo>
                <a:lnTo>
                  <a:pt x="144780" y="0"/>
                </a:lnTo>
                <a:close/>
              </a:path>
            </a:pathLst>
          </a:custGeom>
          <a:solidFill>
            <a:srgbClr val="8E9AA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ea typeface="+mn-ea"/>
              <a:cs typeface="+mn-cs"/>
            </a:endParaRPr>
          </a:p>
        </p:txBody>
      </p:sp>
      <p:sp>
        <p:nvSpPr>
          <p:cNvPr id="8" name="object 8"/>
          <p:cNvSpPr/>
          <p:nvPr/>
        </p:nvSpPr>
        <p:spPr>
          <a:xfrm>
            <a:off x="8008484" y="2924197"/>
            <a:ext cx="144315" cy="148671"/>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ea typeface="+mn-ea"/>
              <a:cs typeface="+mn-cs"/>
            </a:endParaRPr>
          </a:p>
        </p:txBody>
      </p:sp>
      <p:sp>
        <p:nvSpPr>
          <p:cNvPr id="19" name="object 19"/>
          <p:cNvSpPr txBox="1"/>
          <p:nvPr/>
        </p:nvSpPr>
        <p:spPr>
          <a:xfrm>
            <a:off x="11804015" y="6587854"/>
            <a:ext cx="161290" cy="196215"/>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FFFFFF"/>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1" name="object 11"/>
          <p:cNvSpPr txBox="1"/>
          <p:nvPr/>
        </p:nvSpPr>
        <p:spPr>
          <a:xfrm>
            <a:off x="294531" y="1222149"/>
            <a:ext cx="3598944" cy="288000"/>
          </a:xfrm>
          <a:prstGeom prst="rect">
            <a:avLst/>
          </a:prstGeom>
          <a:solidFill>
            <a:srgbClr val="001F5F"/>
          </a:solidFill>
        </p:spPr>
        <p:txBody>
          <a:bodyPr vert="horz" wrap="square" lIns="0" tIns="43180" rIns="0" bIns="0" rtlCol="0" anchor="t">
            <a:noAutofit/>
          </a:bodyPr>
          <a:lstStyle/>
          <a:p>
            <a:pPr marL="0" marR="0" lvl="0" indent="0" algn="ctr" defTabSz="914400" rtl="0" eaLnBrk="1" fontAlgn="auto" latinLnBrk="0" hangingPunct="1">
              <a:lnSpc>
                <a:spcPct val="100000"/>
              </a:lnSpc>
              <a:spcBef>
                <a:spcPts val="340"/>
              </a:spcBef>
              <a:spcAft>
                <a:spcPts val="0"/>
              </a:spcAft>
              <a:buClrTx/>
              <a:buSzTx/>
              <a:buFontTx/>
              <a:buNone/>
              <a:tabLst/>
              <a:defRPr/>
            </a:pPr>
            <a:r>
              <a:rPr kumimoji="0" sz="1300" b="1" i="0" u="none" strike="noStrike" kern="1200" cap="none" spc="-5" normalizeH="0" baseline="0" noProof="0" err="1">
                <a:ln>
                  <a:noFill/>
                </a:ln>
                <a:solidFill>
                  <a:srgbClr val="FFFFFF"/>
                </a:solidFill>
                <a:effectLst/>
                <a:uLnTx/>
                <a:uFillTx/>
                <a:ea typeface="+mn-ea"/>
                <a:cs typeface="Arial"/>
              </a:rPr>
              <a:t>Stabili</a:t>
            </a:r>
            <a:r>
              <a:rPr kumimoji="0" lang="en-ZA" sz="1300" b="1" i="0" u="none" strike="noStrike" kern="1200" cap="none" spc="-5" normalizeH="0" baseline="0" noProof="0">
                <a:ln>
                  <a:noFill/>
                </a:ln>
                <a:solidFill>
                  <a:srgbClr val="FFFFFF"/>
                </a:solidFill>
                <a:effectLst/>
                <a:uLnTx/>
                <a:uFillTx/>
                <a:ea typeface="+mn-ea"/>
                <a:cs typeface="Arial"/>
              </a:rPr>
              <a:t>s</a:t>
            </a:r>
            <a:r>
              <a:rPr kumimoji="0" sz="1300" b="1" i="0" u="none" strike="noStrike" kern="1200" cap="none" spc="-5" normalizeH="0" baseline="0" noProof="0">
                <a:ln>
                  <a:noFill/>
                </a:ln>
                <a:solidFill>
                  <a:srgbClr val="FFFFFF"/>
                </a:solidFill>
                <a:effectLst/>
                <a:uLnTx/>
                <a:uFillTx/>
                <a:ea typeface="+mn-ea"/>
                <a:cs typeface="Arial"/>
              </a:rPr>
              <a:t>e</a:t>
            </a:r>
            <a:endParaRPr kumimoji="0" sz="1300" b="0" i="0" u="none" strike="noStrike" kern="1200" cap="none" spc="0" normalizeH="0" baseline="0" noProof="0">
              <a:ln>
                <a:noFill/>
              </a:ln>
              <a:solidFill>
                <a:prstClr val="black"/>
              </a:solidFill>
              <a:effectLst/>
              <a:uLnTx/>
              <a:uFillTx/>
              <a:ea typeface="+mn-ea"/>
              <a:cs typeface="Arial"/>
            </a:endParaRPr>
          </a:p>
        </p:txBody>
      </p:sp>
      <p:sp>
        <p:nvSpPr>
          <p:cNvPr id="14" name="object 14"/>
          <p:cNvSpPr txBox="1"/>
          <p:nvPr/>
        </p:nvSpPr>
        <p:spPr>
          <a:xfrm>
            <a:off x="279700" y="5818176"/>
            <a:ext cx="3613775" cy="288000"/>
          </a:xfrm>
          <a:prstGeom prst="rect">
            <a:avLst/>
          </a:prstGeom>
          <a:solidFill>
            <a:srgbClr val="001F5F"/>
          </a:solidFill>
        </p:spPr>
        <p:txBody>
          <a:bodyPr vert="horz" wrap="square" lIns="0" tIns="43180" rIns="0" bIns="0" rtlCol="0">
            <a:noAutofit/>
          </a:bodyPr>
          <a:lstStyle/>
          <a:p>
            <a:pPr marL="828040" marR="0" lvl="0" indent="0" algn="l" defTabSz="914400" rtl="0" eaLnBrk="1" fontAlgn="auto" latinLnBrk="0" hangingPunct="1">
              <a:lnSpc>
                <a:spcPct val="100000"/>
              </a:lnSpc>
              <a:spcBef>
                <a:spcPts val="340"/>
              </a:spcBef>
              <a:spcAft>
                <a:spcPts val="0"/>
              </a:spcAft>
              <a:buClrTx/>
              <a:buSzTx/>
              <a:buFontTx/>
              <a:buNone/>
              <a:tabLst/>
              <a:defRPr/>
            </a:pPr>
            <a:r>
              <a:rPr kumimoji="0" sz="1300" b="1" i="0" u="none" strike="noStrike" kern="1200" cap="none" spc="-5" normalizeH="0" baseline="0" noProof="0">
                <a:ln>
                  <a:noFill/>
                </a:ln>
                <a:solidFill>
                  <a:srgbClr val="FFFFFF"/>
                </a:solidFill>
                <a:effectLst/>
                <a:uLnTx/>
                <a:uFillTx/>
                <a:ea typeface="+mn-ea"/>
                <a:cs typeface="Arial"/>
              </a:rPr>
              <a:t>Fix the balance</a:t>
            </a:r>
            <a:r>
              <a:rPr kumimoji="0" sz="1300" b="1" i="0" u="none" strike="noStrike" kern="1200" cap="none" spc="-70" normalizeH="0" baseline="0" noProof="0">
                <a:ln>
                  <a:noFill/>
                </a:ln>
                <a:solidFill>
                  <a:srgbClr val="FFFFFF"/>
                </a:solidFill>
                <a:effectLst/>
                <a:uLnTx/>
                <a:uFillTx/>
                <a:ea typeface="+mn-ea"/>
                <a:cs typeface="Arial"/>
              </a:rPr>
              <a:t> </a:t>
            </a:r>
            <a:r>
              <a:rPr kumimoji="0" sz="1300" b="1" i="0" u="none" strike="noStrike" kern="1200" cap="none" spc="0" normalizeH="0" baseline="0" noProof="0">
                <a:ln>
                  <a:noFill/>
                </a:ln>
                <a:solidFill>
                  <a:srgbClr val="FFFFFF"/>
                </a:solidFill>
                <a:effectLst/>
                <a:uLnTx/>
                <a:uFillTx/>
                <a:ea typeface="+mn-ea"/>
                <a:cs typeface="Arial"/>
              </a:rPr>
              <a:t>sheet</a:t>
            </a:r>
            <a:endParaRPr kumimoji="0" sz="1300" b="0" i="0" u="none" strike="noStrike" kern="1200" cap="none" spc="0" normalizeH="0" baseline="0" noProof="0">
              <a:ln>
                <a:noFill/>
              </a:ln>
              <a:solidFill>
                <a:prstClr val="black"/>
              </a:solidFill>
              <a:effectLst/>
              <a:uLnTx/>
              <a:uFillTx/>
              <a:ea typeface="+mn-ea"/>
              <a:cs typeface="Arial"/>
            </a:endParaRPr>
          </a:p>
        </p:txBody>
      </p:sp>
      <p:sp>
        <p:nvSpPr>
          <p:cNvPr id="24" name="object 4">
            <a:extLst>
              <a:ext uri="{FF2B5EF4-FFF2-40B4-BE49-F238E27FC236}">
                <a16:creationId xmlns:a16="http://schemas.microsoft.com/office/drawing/2014/main" id="{2E0A2E46-6D4A-5149-97FC-1F24879F024E}"/>
              </a:ext>
            </a:extLst>
          </p:cNvPr>
          <p:cNvSpPr txBox="1"/>
          <p:nvPr/>
        </p:nvSpPr>
        <p:spPr>
          <a:xfrm>
            <a:off x="4267352" y="1515164"/>
            <a:ext cx="3614907" cy="4282940"/>
          </a:xfrm>
          <a:prstGeom prst="rect">
            <a:avLst/>
          </a:prstGeom>
          <a:solidFill>
            <a:srgbClr val="C7EBEB"/>
          </a:solidFill>
          <a:ln w="12700">
            <a:solidFill>
              <a:schemeClr val="accent6"/>
            </a:solidFill>
          </a:ln>
        </p:spPr>
        <p:txBody>
          <a:bodyPr vert="horz" wrap="square" lIns="0" tIns="109220" rIns="0" bIns="0" rtlCol="0" anchor="t">
            <a:noAutofit/>
          </a:bodyPr>
          <a:lstStyle/>
          <a:p>
            <a:pPr marL="357750" indent="-285750">
              <a:spcBef>
                <a:spcPts val="600"/>
              </a:spcBef>
              <a:buFont typeface="Wingdings" panose="05000000000000000000" pitchFamily="2" charset="2"/>
              <a:buChar char="§"/>
            </a:pPr>
            <a:r>
              <a:rPr lang="en-GB" sz="1250" dirty="0">
                <a:solidFill>
                  <a:srgbClr val="173963"/>
                </a:solidFill>
              </a:rPr>
              <a:t>Portfolio businesses performing exceptionally well in challenging environment</a:t>
            </a:r>
          </a:p>
          <a:p>
            <a:pPr marL="622300" lvl="1" indent="-169863">
              <a:spcBef>
                <a:spcPts val="600"/>
              </a:spcBef>
              <a:buFont typeface="Arial" panose="020B0604020202020204" pitchFamily="34" charset="0"/>
              <a:buChar char="-"/>
            </a:pPr>
            <a:r>
              <a:rPr lang="en-GB" sz="1250" dirty="0">
                <a:solidFill>
                  <a:srgbClr val="173963"/>
                </a:solidFill>
              </a:rPr>
              <a:t>Group EBITDA up 50% at R794m vs </a:t>
            </a:r>
            <a:br>
              <a:rPr lang="en-GB" sz="1250" dirty="0">
                <a:solidFill>
                  <a:srgbClr val="173963"/>
                </a:solidFill>
              </a:rPr>
            </a:br>
            <a:r>
              <a:rPr lang="en-GB" sz="1250" dirty="0">
                <a:solidFill>
                  <a:srgbClr val="173963"/>
                </a:solidFill>
              </a:rPr>
              <a:t>H1 2020 of R529m</a:t>
            </a:r>
          </a:p>
          <a:p>
            <a:pPr marL="357750" indent="-285750">
              <a:spcBef>
                <a:spcPts val="600"/>
              </a:spcBef>
              <a:buFont typeface="Wingdings" panose="05000000000000000000" pitchFamily="2" charset="2"/>
              <a:buChar char="§"/>
            </a:pPr>
            <a:r>
              <a:rPr lang="en-GB" sz="1250" dirty="0">
                <a:solidFill>
                  <a:srgbClr val="173963"/>
                </a:solidFill>
              </a:rPr>
              <a:t>Established ‘Transition Team’ to manage high impact projects in BUs, drive divestments and further optimise group liquidity management</a:t>
            </a:r>
          </a:p>
          <a:p>
            <a:pPr marL="357750" indent="-285750">
              <a:spcBef>
                <a:spcPts val="600"/>
              </a:spcBef>
              <a:buFont typeface="Wingdings" panose="05000000000000000000" pitchFamily="2" charset="2"/>
              <a:buChar char="§"/>
            </a:pPr>
            <a:r>
              <a:rPr lang="en-GB" sz="1250" dirty="0">
                <a:solidFill>
                  <a:srgbClr val="173963"/>
                </a:solidFill>
              </a:rPr>
              <a:t>Made significant progress on business “clean-up” in SA BUs: working capital clean-up in Medical Devices, supply chain and SKU optimisation in Consumer Brands, carve out of working capital intensive and loss making </a:t>
            </a:r>
            <a:r>
              <a:rPr lang="en-GB" sz="1250" dirty="0" err="1">
                <a:solidFill>
                  <a:srgbClr val="173963"/>
                </a:solidFill>
              </a:rPr>
              <a:t>Dezzo</a:t>
            </a:r>
            <a:r>
              <a:rPr lang="en-GB" sz="1250" dirty="0">
                <a:solidFill>
                  <a:srgbClr val="173963"/>
                </a:solidFill>
              </a:rPr>
              <a:t> business in SA Pharma</a:t>
            </a:r>
          </a:p>
          <a:p>
            <a:pPr marL="357750" indent="-285750">
              <a:spcBef>
                <a:spcPts val="600"/>
              </a:spcBef>
              <a:buFont typeface="Wingdings" panose="05000000000000000000" pitchFamily="2" charset="2"/>
              <a:buChar char="§"/>
            </a:pPr>
            <a:r>
              <a:rPr lang="en-GB" sz="1250" dirty="0">
                <a:solidFill>
                  <a:srgbClr val="173963"/>
                </a:solidFill>
              </a:rPr>
              <a:t>Commenced head office cost optimisation programme </a:t>
            </a:r>
          </a:p>
          <a:p>
            <a:pPr marL="357750" indent="-285750">
              <a:spcBef>
                <a:spcPts val="600"/>
              </a:spcBef>
              <a:buFont typeface="Wingdings" panose="05000000000000000000" pitchFamily="2" charset="2"/>
              <a:buChar char="§"/>
            </a:pPr>
            <a:r>
              <a:rPr lang="en-GB" sz="1250" dirty="0">
                <a:solidFill>
                  <a:srgbClr val="173963"/>
                </a:solidFill>
              </a:rPr>
              <a:t>Developed new LTI to drive entrepreneurial / owner-led value maximisation behaviour</a:t>
            </a:r>
          </a:p>
        </p:txBody>
      </p:sp>
      <p:sp>
        <p:nvSpPr>
          <p:cNvPr id="25" name="object 11">
            <a:extLst>
              <a:ext uri="{FF2B5EF4-FFF2-40B4-BE49-F238E27FC236}">
                <a16:creationId xmlns:a16="http://schemas.microsoft.com/office/drawing/2014/main" id="{59B7311D-027D-3E42-B539-5D71A4A0548D}"/>
              </a:ext>
            </a:extLst>
          </p:cNvPr>
          <p:cNvSpPr txBox="1"/>
          <p:nvPr/>
        </p:nvSpPr>
        <p:spPr>
          <a:xfrm>
            <a:off x="4282184" y="1222149"/>
            <a:ext cx="3598944" cy="288000"/>
          </a:xfrm>
          <a:prstGeom prst="rect">
            <a:avLst/>
          </a:prstGeom>
          <a:solidFill>
            <a:srgbClr val="001F5F"/>
          </a:solidFill>
        </p:spPr>
        <p:txBody>
          <a:bodyPr vert="horz" wrap="square" lIns="0" tIns="43180" rIns="0" bIns="0" rtlCol="0" anchor="t">
            <a:noAutofit/>
          </a:bodyPr>
          <a:lstStyle/>
          <a:p>
            <a:pPr lvl="0" algn="ctr">
              <a:spcBef>
                <a:spcPts val="335"/>
              </a:spcBef>
              <a:defRPr/>
            </a:pPr>
            <a:r>
              <a:rPr lang="en-GB" sz="1300" b="1">
                <a:solidFill>
                  <a:srgbClr val="FFFFFF"/>
                </a:solidFill>
                <a:cs typeface="Arial"/>
              </a:rPr>
              <a:t>Optimise</a:t>
            </a:r>
            <a:endParaRPr lang="en-GB" sz="1300">
              <a:solidFill>
                <a:prstClr val="black"/>
              </a:solidFill>
              <a:cs typeface="Arial"/>
            </a:endParaRPr>
          </a:p>
        </p:txBody>
      </p:sp>
      <p:sp>
        <p:nvSpPr>
          <p:cNvPr id="26" name="object 14">
            <a:extLst>
              <a:ext uri="{FF2B5EF4-FFF2-40B4-BE49-F238E27FC236}">
                <a16:creationId xmlns:a16="http://schemas.microsoft.com/office/drawing/2014/main" id="{311A6CB9-9A41-044F-AC22-27396C272577}"/>
              </a:ext>
            </a:extLst>
          </p:cNvPr>
          <p:cNvSpPr txBox="1"/>
          <p:nvPr/>
        </p:nvSpPr>
        <p:spPr>
          <a:xfrm>
            <a:off x="4282183" y="5818176"/>
            <a:ext cx="3621615" cy="288000"/>
          </a:xfrm>
          <a:prstGeom prst="rect">
            <a:avLst/>
          </a:prstGeom>
          <a:solidFill>
            <a:srgbClr val="001F5F"/>
          </a:solidFill>
        </p:spPr>
        <p:txBody>
          <a:bodyPr vert="horz" wrap="square" lIns="0" tIns="43180" rIns="0" bIns="0" rtlCol="0">
            <a:noAutofit/>
          </a:bodyPr>
          <a:lstStyle/>
          <a:p>
            <a:pPr lvl="0" algn="ctr">
              <a:spcBef>
                <a:spcPts val="340"/>
              </a:spcBef>
              <a:defRPr/>
            </a:pPr>
            <a:r>
              <a:rPr lang="en-GB" sz="1300" b="1" spc="-5" dirty="0">
                <a:solidFill>
                  <a:srgbClr val="FFFFFF"/>
                </a:solidFill>
                <a:cs typeface="Arial"/>
              </a:rPr>
              <a:t>Right-size and </a:t>
            </a:r>
            <a:r>
              <a:rPr lang="en-GB" sz="1300" b="1" dirty="0">
                <a:solidFill>
                  <a:srgbClr val="FFFFFF"/>
                </a:solidFill>
                <a:cs typeface="Arial"/>
              </a:rPr>
              <a:t>set </a:t>
            </a:r>
            <a:r>
              <a:rPr lang="en-GB" sz="1300" b="1" spc="-5" dirty="0">
                <a:solidFill>
                  <a:srgbClr val="FFFFFF"/>
                </a:solidFill>
                <a:cs typeface="Arial"/>
              </a:rPr>
              <a:t>the</a:t>
            </a:r>
            <a:r>
              <a:rPr lang="en-GB" sz="1300" b="1" spc="-95" dirty="0">
                <a:solidFill>
                  <a:srgbClr val="FFFFFF"/>
                </a:solidFill>
                <a:cs typeface="Arial"/>
              </a:rPr>
              <a:t> </a:t>
            </a:r>
            <a:r>
              <a:rPr lang="en-GB" sz="1300" b="1" spc="-5" dirty="0">
                <a:solidFill>
                  <a:srgbClr val="FFFFFF"/>
                </a:solidFill>
                <a:cs typeface="Arial"/>
              </a:rPr>
              <a:t>platform</a:t>
            </a:r>
            <a:endParaRPr lang="en-GB" sz="1300" dirty="0">
              <a:solidFill>
                <a:prstClr val="black"/>
              </a:solidFill>
              <a:cs typeface="Arial"/>
            </a:endParaRPr>
          </a:p>
        </p:txBody>
      </p:sp>
      <p:sp>
        <p:nvSpPr>
          <p:cNvPr id="27" name="object 4">
            <a:extLst>
              <a:ext uri="{FF2B5EF4-FFF2-40B4-BE49-F238E27FC236}">
                <a16:creationId xmlns:a16="http://schemas.microsoft.com/office/drawing/2014/main" id="{76A1093F-FFFD-584A-AA37-8600D21CABA1}"/>
              </a:ext>
            </a:extLst>
          </p:cNvPr>
          <p:cNvSpPr txBox="1"/>
          <p:nvPr/>
        </p:nvSpPr>
        <p:spPr>
          <a:xfrm>
            <a:off x="8262192" y="1513564"/>
            <a:ext cx="3586103" cy="4282940"/>
          </a:xfrm>
          <a:prstGeom prst="rect">
            <a:avLst/>
          </a:prstGeom>
          <a:solidFill>
            <a:srgbClr val="C7EBEB"/>
          </a:solidFill>
          <a:ln w="12700">
            <a:solidFill>
              <a:schemeClr val="accent6"/>
            </a:solidFill>
          </a:ln>
        </p:spPr>
        <p:txBody>
          <a:bodyPr vert="horz" wrap="square" lIns="0" tIns="109220" rIns="72000" bIns="0" rtlCol="0" anchor="t">
            <a:noAutofit/>
          </a:bodyPr>
          <a:lstStyle/>
          <a:p>
            <a:pPr marL="357750" indent="-285750">
              <a:spcBef>
                <a:spcPts val="600"/>
              </a:spcBef>
              <a:buFont typeface="Wingdings" panose="05000000000000000000" pitchFamily="2" charset="2"/>
              <a:buChar char="§"/>
            </a:pPr>
            <a:r>
              <a:rPr lang="en-GB" sz="1250" dirty="0">
                <a:solidFill>
                  <a:srgbClr val="173963"/>
                </a:solidFill>
              </a:rPr>
              <a:t>Successful divestment of </a:t>
            </a:r>
            <a:r>
              <a:rPr lang="en-GB" sz="1250" dirty="0" err="1">
                <a:solidFill>
                  <a:srgbClr val="173963"/>
                </a:solidFill>
              </a:rPr>
              <a:t>Scitec</a:t>
            </a:r>
            <a:r>
              <a:rPr lang="en-GB" sz="1250" dirty="0">
                <a:solidFill>
                  <a:srgbClr val="173963"/>
                </a:solidFill>
              </a:rPr>
              <a:t> and avoided capital call of €15m (underperforming and non-core asset)</a:t>
            </a:r>
          </a:p>
          <a:p>
            <a:pPr marL="357750" indent="-285750">
              <a:spcBef>
                <a:spcPts val="600"/>
              </a:spcBef>
              <a:buFont typeface="Wingdings" panose="05000000000000000000" pitchFamily="2" charset="2"/>
              <a:buChar char="§"/>
            </a:pPr>
            <a:r>
              <a:rPr lang="en-GB" sz="1250" dirty="0">
                <a:solidFill>
                  <a:srgbClr val="173963"/>
                </a:solidFill>
              </a:rPr>
              <a:t>Successful divestment of non-core Direct Selling businesses (for R10m more than prior offer) </a:t>
            </a:r>
          </a:p>
          <a:p>
            <a:pPr marL="357750" indent="-285750">
              <a:spcBef>
                <a:spcPts val="600"/>
              </a:spcBef>
              <a:buFont typeface="Wingdings" panose="05000000000000000000" pitchFamily="2" charset="2"/>
              <a:buChar char="§"/>
            </a:pPr>
            <a:r>
              <a:rPr lang="en-GB" sz="1250" dirty="0">
                <a:solidFill>
                  <a:srgbClr val="173963"/>
                </a:solidFill>
              </a:rPr>
              <a:t>Successful divestment of </a:t>
            </a:r>
            <a:r>
              <a:rPr lang="en-GB" sz="1250" dirty="0" err="1">
                <a:solidFill>
                  <a:srgbClr val="173963"/>
                </a:solidFill>
              </a:rPr>
              <a:t>Dezzo</a:t>
            </a:r>
            <a:r>
              <a:rPr lang="en-GB" sz="1250" dirty="0">
                <a:solidFill>
                  <a:srgbClr val="173963"/>
                </a:solidFill>
              </a:rPr>
              <a:t> tender pharma business (loss-making and non-core asset) in March 2021</a:t>
            </a:r>
          </a:p>
          <a:p>
            <a:pPr marL="357750" indent="-285750">
              <a:spcBef>
                <a:spcPts val="600"/>
              </a:spcBef>
              <a:buFont typeface="Wingdings" panose="05000000000000000000" pitchFamily="2" charset="2"/>
              <a:buChar char="§"/>
            </a:pPr>
            <a:r>
              <a:rPr lang="en-GB" sz="1250" dirty="0">
                <a:solidFill>
                  <a:srgbClr val="173963"/>
                </a:solidFill>
              </a:rPr>
              <a:t>Significantly progressed other sale processes in SA: Animal Health and Biosciences</a:t>
            </a:r>
          </a:p>
          <a:p>
            <a:pPr marL="357750" indent="-285750">
              <a:spcBef>
                <a:spcPts val="600"/>
              </a:spcBef>
              <a:buFont typeface="Wingdings" panose="05000000000000000000" pitchFamily="2" charset="2"/>
              <a:buChar char="§"/>
            </a:pPr>
            <a:r>
              <a:rPr lang="en-GB" sz="1250" dirty="0">
                <a:solidFill>
                  <a:srgbClr val="173963"/>
                </a:solidFill>
              </a:rPr>
              <a:t>Recently concluded 3-year strategic business plans for all remaining businesses which will inform value maximisation path to monetisation (of SA assets in particular)</a:t>
            </a:r>
          </a:p>
          <a:p>
            <a:pPr marL="243450" indent="-171450">
              <a:spcBef>
                <a:spcPts val="600"/>
              </a:spcBef>
              <a:buFont typeface="Arial" panose="020B0604020202020204" pitchFamily="34" charset="0"/>
              <a:buChar char="•"/>
            </a:pPr>
            <a:endParaRPr lang="en-GB" sz="1200" dirty="0">
              <a:solidFill>
                <a:srgbClr val="173963"/>
              </a:solidFill>
            </a:endParaRPr>
          </a:p>
        </p:txBody>
      </p:sp>
      <p:sp>
        <p:nvSpPr>
          <p:cNvPr id="28" name="object 11">
            <a:extLst>
              <a:ext uri="{FF2B5EF4-FFF2-40B4-BE49-F238E27FC236}">
                <a16:creationId xmlns:a16="http://schemas.microsoft.com/office/drawing/2014/main" id="{728707A8-43E2-7A4E-8631-8855A882408B}"/>
              </a:ext>
            </a:extLst>
          </p:cNvPr>
          <p:cNvSpPr txBox="1"/>
          <p:nvPr/>
        </p:nvSpPr>
        <p:spPr>
          <a:xfrm>
            <a:off x="8277024" y="1202077"/>
            <a:ext cx="3598944" cy="288000"/>
          </a:xfrm>
          <a:prstGeom prst="rect">
            <a:avLst/>
          </a:prstGeom>
          <a:solidFill>
            <a:srgbClr val="001F5F"/>
          </a:solidFill>
        </p:spPr>
        <p:txBody>
          <a:bodyPr vert="horz" wrap="square" lIns="0" tIns="43180" rIns="0" bIns="0" rtlCol="0" anchor="t">
            <a:noAutofit/>
          </a:bodyPr>
          <a:lstStyle/>
          <a:p>
            <a:pPr marL="3175" lvl="0" algn="ctr">
              <a:spcBef>
                <a:spcPts val="340"/>
              </a:spcBef>
              <a:defRPr/>
            </a:pPr>
            <a:r>
              <a:rPr lang="en-GB" sz="1300" b="1" spc="-5">
                <a:solidFill>
                  <a:srgbClr val="FFFFFF"/>
                </a:solidFill>
                <a:cs typeface="Arial"/>
              </a:rPr>
              <a:t>Monetise</a:t>
            </a:r>
            <a:endParaRPr lang="en-GB" sz="1300">
              <a:solidFill>
                <a:prstClr val="black"/>
              </a:solidFill>
              <a:cs typeface="Arial"/>
            </a:endParaRPr>
          </a:p>
        </p:txBody>
      </p:sp>
      <p:sp>
        <p:nvSpPr>
          <p:cNvPr id="29" name="object 14">
            <a:extLst>
              <a:ext uri="{FF2B5EF4-FFF2-40B4-BE49-F238E27FC236}">
                <a16:creationId xmlns:a16="http://schemas.microsoft.com/office/drawing/2014/main" id="{5BA24977-FCBF-A848-9752-4AC63BD37D0E}"/>
              </a:ext>
            </a:extLst>
          </p:cNvPr>
          <p:cNvSpPr txBox="1"/>
          <p:nvPr/>
        </p:nvSpPr>
        <p:spPr>
          <a:xfrm>
            <a:off x="8262193" y="5818176"/>
            <a:ext cx="3600933" cy="288000"/>
          </a:xfrm>
          <a:prstGeom prst="rect">
            <a:avLst/>
          </a:prstGeom>
          <a:solidFill>
            <a:srgbClr val="001F5F"/>
          </a:solidFill>
        </p:spPr>
        <p:txBody>
          <a:bodyPr vert="horz" wrap="square" lIns="0" tIns="43180" rIns="0" bIns="0" rtlCol="0">
            <a:noAutofit/>
          </a:bodyPr>
          <a:lstStyle/>
          <a:p>
            <a:pPr marL="463550" lvl="0" algn="ctr">
              <a:spcBef>
                <a:spcPts val="340"/>
              </a:spcBef>
              <a:defRPr/>
            </a:pPr>
            <a:r>
              <a:rPr lang="en-GB" sz="1300" b="1" spc="-5">
                <a:solidFill>
                  <a:srgbClr val="FFFFFF"/>
                </a:solidFill>
                <a:cs typeface="Arial"/>
              </a:rPr>
              <a:t>Focus on value</a:t>
            </a:r>
            <a:r>
              <a:rPr lang="en-GB" sz="1300" b="1" spc="-60">
                <a:solidFill>
                  <a:srgbClr val="FFFFFF"/>
                </a:solidFill>
                <a:cs typeface="Arial"/>
              </a:rPr>
              <a:t> </a:t>
            </a:r>
            <a:r>
              <a:rPr lang="en-GB" sz="1300" b="1">
                <a:solidFill>
                  <a:srgbClr val="FFFFFF"/>
                </a:solidFill>
                <a:cs typeface="Arial"/>
              </a:rPr>
              <a:t>maximisation</a:t>
            </a:r>
            <a:endParaRPr lang="en-GB" sz="1300">
              <a:solidFill>
                <a:prstClr val="black"/>
              </a:solidFill>
              <a:cs typeface="Arial"/>
            </a:endParaRPr>
          </a:p>
        </p:txBody>
      </p:sp>
      <p:sp>
        <p:nvSpPr>
          <p:cNvPr id="9" name="object 14">
            <a:extLst>
              <a:ext uri="{FF2B5EF4-FFF2-40B4-BE49-F238E27FC236}">
                <a16:creationId xmlns:a16="http://schemas.microsoft.com/office/drawing/2014/main" id="{B022BA8E-01A4-4CB8-8E95-17D5D36E629A}"/>
              </a:ext>
            </a:extLst>
          </p:cNvPr>
          <p:cNvSpPr txBox="1"/>
          <p:nvPr/>
        </p:nvSpPr>
        <p:spPr>
          <a:xfrm>
            <a:off x="279700" y="6150938"/>
            <a:ext cx="11596268" cy="288000"/>
          </a:xfrm>
          <a:prstGeom prst="rect">
            <a:avLst/>
          </a:prstGeom>
          <a:solidFill>
            <a:srgbClr val="70CACB"/>
          </a:solidFill>
        </p:spPr>
        <p:txBody>
          <a:bodyPr vert="horz" wrap="square" lIns="0" tIns="43180" rIns="0" bIns="0" rtlCol="0">
            <a:noAutofit/>
          </a:bodyPr>
          <a:lstStyle/>
          <a:p>
            <a:pPr marL="828040" marR="0" lvl="0" indent="0" algn="ctr" defTabSz="914400" rtl="0" eaLnBrk="1" fontAlgn="auto" latinLnBrk="0" hangingPunct="1">
              <a:lnSpc>
                <a:spcPct val="100000"/>
              </a:lnSpc>
              <a:spcBef>
                <a:spcPts val="340"/>
              </a:spcBef>
              <a:spcAft>
                <a:spcPts val="0"/>
              </a:spcAft>
              <a:buClrTx/>
              <a:buSzTx/>
              <a:buFontTx/>
              <a:buNone/>
              <a:tabLst/>
              <a:defRPr/>
            </a:pPr>
            <a:r>
              <a:rPr kumimoji="0" lang="en-US" sz="1400" b="1" i="0" u="none" strike="noStrike" kern="1200" cap="none" spc="-5" normalizeH="0" baseline="0" noProof="0">
                <a:ln>
                  <a:noFill/>
                </a:ln>
                <a:solidFill>
                  <a:srgbClr val="173963"/>
                </a:solidFill>
                <a:effectLst/>
                <a:uLnTx/>
                <a:uFillTx/>
                <a:ea typeface="+mn-ea"/>
                <a:cs typeface="Arial"/>
              </a:rPr>
              <a:t>Resilience, Innovation and Energy:  Key </a:t>
            </a:r>
            <a:r>
              <a:rPr kumimoji="0" lang="en-US" sz="1400" b="1" i="0" u="none" strike="noStrike" kern="1200" cap="none" spc="-5" normalizeH="0" baseline="0" noProof="0" err="1">
                <a:ln>
                  <a:noFill/>
                </a:ln>
                <a:solidFill>
                  <a:srgbClr val="173963"/>
                </a:solidFill>
                <a:effectLst/>
                <a:uLnTx/>
                <a:uFillTx/>
                <a:ea typeface="+mn-ea"/>
                <a:cs typeface="Arial"/>
              </a:rPr>
              <a:t>behaviours</a:t>
            </a:r>
            <a:r>
              <a:rPr kumimoji="0" lang="en-US" sz="1400" b="1" i="0" u="none" strike="noStrike" kern="1200" cap="none" spc="-5" normalizeH="0" baseline="0" noProof="0">
                <a:ln>
                  <a:noFill/>
                </a:ln>
                <a:solidFill>
                  <a:srgbClr val="173963"/>
                </a:solidFill>
                <a:effectLst/>
                <a:uLnTx/>
                <a:uFillTx/>
                <a:ea typeface="+mn-ea"/>
                <a:cs typeface="Arial"/>
              </a:rPr>
              <a:t> that have underpinned the turnaround journey  </a:t>
            </a:r>
            <a:endParaRPr kumimoji="0" sz="1400" b="0" i="0" u="none" strike="noStrike" kern="1200" cap="none" spc="0" normalizeH="0" baseline="0" noProof="0">
              <a:ln>
                <a:noFill/>
              </a:ln>
              <a:solidFill>
                <a:srgbClr val="173963"/>
              </a:solidFill>
              <a:effectLst/>
              <a:uLnTx/>
              <a:uFillTx/>
              <a:ea typeface="+mn-ea"/>
              <a:cs typeface="Arial"/>
            </a:endParaRPr>
          </a:p>
        </p:txBody>
      </p:sp>
      <p:sp>
        <p:nvSpPr>
          <p:cNvPr id="10" name="object 3">
            <a:extLst>
              <a:ext uri="{FF2B5EF4-FFF2-40B4-BE49-F238E27FC236}">
                <a16:creationId xmlns:a16="http://schemas.microsoft.com/office/drawing/2014/main" id="{B564AE30-601A-4AED-B7D0-4A20B7389CAF}"/>
              </a:ext>
            </a:extLst>
          </p:cNvPr>
          <p:cNvSpPr txBox="1">
            <a:spLocks/>
          </p:cNvSpPr>
          <p:nvPr/>
        </p:nvSpPr>
        <p:spPr>
          <a:xfrm>
            <a:off x="749070" y="824893"/>
            <a:ext cx="11054945" cy="228268"/>
          </a:xfrm>
          <a:prstGeom prst="rect">
            <a:avLst/>
          </a:prstGeom>
        </p:spPr>
        <p:txBody>
          <a:bodyPr vert="horz" wrap="square" lIns="0" tIns="12700" rIns="0" bIns="0" rtlCol="0">
            <a:spAutoFit/>
          </a:bodyPr>
          <a:lstStyle>
            <a:lvl1pPr algn="l" defTabSz="513064" rtl="0" eaLnBrk="1" latinLnBrk="0" hangingPunct="1">
              <a:lnSpc>
                <a:spcPct val="100000"/>
              </a:lnSpc>
              <a:spcBef>
                <a:spcPct val="0"/>
              </a:spcBef>
              <a:buNone/>
              <a:defRPr sz="2400" b="1" i="0" kern="1200" cap="none" baseline="0">
                <a:solidFill>
                  <a:schemeClr val="bg1"/>
                </a:solidFill>
                <a:latin typeface="Arial"/>
                <a:ea typeface="+mj-ea"/>
                <a:cs typeface="Arial"/>
              </a:defRPr>
            </a:lvl1pPr>
          </a:lstStyle>
          <a:p>
            <a:r>
              <a:rPr lang="en-GB" sz="1400" i="1" dirty="0">
                <a:solidFill>
                  <a:srgbClr val="002060"/>
                </a:solidFill>
              </a:rPr>
              <a:t>The group has achieved several significant successes in the first half of FY2021</a:t>
            </a:r>
            <a:endParaRPr lang="en-US" sz="1400" i="1" spc="-5" dirty="0">
              <a:solidFill>
                <a:srgbClr val="002060"/>
              </a:solidFill>
            </a:endParaRPr>
          </a:p>
        </p:txBody>
      </p:sp>
    </p:spTree>
    <p:extLst>
      <p:ext uri="{BB962C8B-B14F-4D97-AF65-F5344CB8AC3E}">
        <p14:creationId xmlns:p14="http://schemas.microsoft.com/office/powerpoint/2010/main" val="399983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EF96626-A849-43EC-BE14-7FB12B10D4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9EF96626-A849-43EC-BE14-7FB12B10D4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65987F1-E5B5-41CD-98CD-CF7AA4C7E7B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ZA" sz="2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sym typeface="Arial" panose="020B0604020202020204" pitchFamily="34" charset="0"/>
            </a:endParaRPr>
          </a:p>
        </p:txBody>
      </p:sp>
      <p:sp>
        <p:nvSpPr>
          <p:cNvPr id="4" name="Rounded Rectangle 7">
            <a:extLst>
              <a:ext uri="{FF2B5EF4-FFF2-40B4-BE49-F238E27FC236}">
                <a16:creationId xmlns:a16="http://schemas.microsoft.com/office/drawing/2014/main" id="{AE737798-E92B-4978-973B-926558991F63}"/>
              </a:ext>
            </a:extLst>
          </p:cNvPr>
          <p:cNvSpPr/>
          <p:nvPr/>
        </p:nvSpPr>
        <p:spPr>
          <a:xfrm>
            <a:off x="570710" y="2848891"/>
            <a:ext cx="11133610" cy="499479"/>
          </a:xfrm>
          <a:prstGeom prst="roundRect">
            <a:avLst>
              <a:gd name="adj" fmla="val 50000"/>
            </a:avLst>
          </a:prstGeom>
          <a:solidFill>
            <a:srgbClr val="1D365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5">
            <a:extLst>
              <a:ext uri="{FF2B5EF4-FFF2-40B4-BE49-F238E27FC236}">
                <a16:creationId xmlns:a16="http://schemas.microsoft.com/office/drawing/2014/main" id="{7BC3724E-C649-4982-B7D5-977C780C5F5E}"/>
              </a:ext>
            </a:extLst>
          </p:cNvPr>
          <p:cNvSpPr>
            <a:spLocks noGrp="1"/>
          </p:cNvSpPr>
          <p:nvPr>
            <p:ph type="title"/>
          </p:nvPr>
        </p:nvSpPr>
        <p:spPr>
          <a:xfrm>
            <a:off x="804599" y="374903"/>
            <a:ext cx="10603176" cy="430657"/>
          </a:xfrm>
        </p:spPr>
        <p:txBody>
          <a:bodyPr/>
          <a:lstStyle/>
          <a:p>
            <a:r>
              <a:rPr lang="en-ZA" altLang="en-US">
                <a:solidFill>
                  <a:srgbClr val="003764"/>
                </a:solidFill>
                <a:ea typeface="MS PGothic" panose="020B0600070205080204" pitchFamily="34" charset="-128"/>
              </a:rPr>
              <a:t>Presentation outline</a:t>
            </a:r>
            <a:endParaRPr lang="en-ZA">
              <a:solidFill>
                <a:srgbClr val="003764"/>
              </a:solidFill>
            </a:endParaRPr>
          </a:p>
        </p:txBody>
      </p:sp>
      <p:graphicFrame>
        <p:nvGraphicFramePr>
          <p:cNvPr id="8" name="Group 23">
            <a:extLst>
              <a:ext uri="{FF2B5EF4-FFF2-40B4-BE49-F238E27FC236}">
                <a16:creationId xmlns:a16="http://schemas.microsoft.com/office/drawing/2014/main" id="{0FAC9C01-63A6-45A5-87EE-77D2161A69C9}"/>
              </a:ext>
            </a:extLst>
          </p:cNvPr>
          <p:cNvGraphicFramePr>
            <a:graphicFrameLocks/>
          </p:cNvGraphicFramePr>
          <p:nvPr>
            <p:extLst>
              <p:ext uri="{D42A27DB-BD31-4B8C-83A1-F6EECF244321}">
                <p14:modId xmlns:p14="http://schemas.microsoft.com/office/powerpoint/2010/main" val="3398090005"/>
              </p:ext>
            </p:extLst>
          </p:nvPr>
        </p:nvGraphicFramePr>
        <p:xfrm>
          <a:off x="794412" y="1589089"/>
          <a:ext cx="10603177" cy="3623040"/>
        </p:xfrm>
        <a:graphic>
          <a:graphicData uri="http://schemas.openxmlformats.org/drawingml/2006/table">
            <a:tbl>
              <a:tblPr/>
              <a:tblGrid>
                <a:gridCol w="480206">
                  <a:extLst>
                    <a:ext uri="{9D8B030D-6E8A-4147-A177-3AD203B41FA5}">
                      <a16:colId xmlns:a16="http://schemas.microsoft.com/office/drawing/2014/main" val="2801102723"/>
                    </a:ext>
                  </a:extLst>
                </a:gridCol>
                <a:gridCol w="5149231">
                  <a:extLst>
                    <a:ext uri="{9D8B030D-6E8A-4147-A177-3AD203B41FA5}">
                      <a16:colId xmlns:a16="http://schemas.microsoft.com/office/drawing/2014/main" val="20000"/>
                    </a:ext>
                  </a:extLst>
                </a:gridCol>
                <a:gridCol w="4973740">
                  <a:extLst>
                    <a:ext uri="{9D8B030D-6E8A-4147-A177-3AD203B41FA5}">
                      <a16:colId xmlns:a16="http://schemas.microsoft.com/office/drawing/2014/main" val="20001"/>
                    </a:ext>
                  </a:extLst>
                </a:gridCol>
              </a:tblGrid>
              <a:tr h="0">
                <a:tc gridSpan="2">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Section</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hMerge="1">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endParaRPr kumimoji="0" lang="en-ZA" sz="1400" b="1" i="0" u="none" strike="noStrike" cap="none" normalizeH="0" baseline="0">
                        <a:ln>
                          <a:noFill/>
                        </a:ln>
                        <a:solidFill>
                          <a:srgbClr val="65CBC9"/>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rgbClr val="65CBC9"/>
                          </a:solidFill>
                          <a:effectLst/>
                          <a:latin typeface="Arial" pitchFamily="34" charset="0"/>
                          <a:ea typeface="MS PGothic" pitchFamily="34" charset="-128"/>
                          <a:sym typeface="Arial" pitchFamily="34" charset="0"/>
                        </a:rPr>
                        <a:t>Presenter</a:t>
                      </a:r>
                    </a:p>
                  </a:txBody>
                  <a:tcPr marL="90000" marR="90000" marT="180000" marB="180000" anchor="ctr" horzOverflow="overflow">
                    <a:lnL>
                      <a:noFill/>
                    </a:lnL>
                    <a:lnR>
                      <a:noFill/>
                    </a:lnR>
                    <a:lnT>
                      <a:noFill/>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01</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Overview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02</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Operational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chemeClr val="bg1"/>
                          </a:solidFill>
                          <a:effectLst/>
                          <a:latin typeface="Arial" pitchFamily="34" charset="0"/>
                          <a:ea typeface="MS PGothic" pitchFamily="34" charset="-128"/>
                          <a:sym typeface="Arial" pitchFamily="34" charset="0"/>
                        </a:rPr>
                        <a:t>Mark Sardi</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03</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Financial review</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04</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Group recapitalisation</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a:t>
                      </a:r>
                      <a:r>
                        <a:rPr kumimoji="0" lang="en-ZA" sz="1600" b="0" i="0" u="none" strike="noStrike" cap="none" normalizeH="0" baseline="0" err="1">
                          <a:ln>
                            <a:noFill/>
                          </a:ln>
                          <a:solidFill>
                            <a:srgbClr val="003764"/>
                          </a:solidFill>
                          <a:effectLst/>
                          <a:latin typeface="Arial" pitchFamily="34" charset="0"/>
                          <a:ea typeface="MS PGothic" pitchFamily="34" charset="-128"/>
                          <a:sym typeface="Arial" pitchFamily="34" charset="0"/>
                        </a:rPr>
                        <a:t>Sardi</a:t>
                      </a:r>
                      <a:endPar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endParaRP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97599401"/>
                  </a:ext>
                </a:extLst>
              </a:tr>
              <a:tr h="0">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1" i="0" u="none" strike="noStrike" cap="none" normalizeH="0" baseline="0">
                          <a:ln>
                            <a:noFill/>
                          </a:ln>
                          <a:solidFill>
                            <a:schemeClr val="accent2"/>
                          </a:solidFill>
                          <a:effectLst/>
                          <a:latin typeface="Arial" pitchFamily="34" charset="0"/>
                          <a:ea typeface="MS PGothic" pitchFamily="34" charset="-128"/>
                          <a:sym typeface="Arial" pitchFamily="34" charset="0"/>
                        </a:rPr>
                        <a:t>05</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Q &amp; 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ts val="300"/>
                        </a:spcAft>
                        <a:buClr>
                          <a:srgbClr val="003764"/>
                        </a:buClr>
                        <a:buSzTx/>
                        <a:buFont typeface="Wingdings" pitchFamily="2" charset="2"/>
                        <a:buNone/>
                        <a:tabLst/>
                        <a:defRPr/>
                      </a:pPr>
                      <a:r>
                        <a:rPr kumimoji="0" lang="en-ZA" sz="1600" b="0" i="0" u="none" strike="noStrike" cap="none" normalizeH="0" baseline="0">
                          <a:ln>
                            <a:noFill/>
                          </a:ln>
                          <a:solidFill>
                            <a:srgbClr val="003764"/>
                          </a:solidFill>
                          <a:effectLst/>
                          <a:latin typeface="Arial" pitchFamily="34" charset="0"/>
                          <a:ea typeface="MS PGothic" pitchFamily="34" charset="-128"/>
                          <a:sym typeface="Arial" pitchFamily="34" charset="0"/>
                        </a:rPr>
                        <a:t>Mark Sardi &amp; Cheryl-Jane Kujenga</a:t>
                      </a:r>
                    </a:p>
                  </a:txBody>
                  <a:tcPr marL="90000" marR="90000" marT="180000" marB="180000" anchor="ctr" horzOverflow="overflow">
                    <a:lnL>
                      <a:noFill/>
                    </a:lnL>
                    <a:lnR>
                      <a:noFill/>
                    </a:lnR>
                    <a:lnT w="9525" cap="flat" cmpd="sng" algn="ctr">
                      <a:solidFill>
                        <a:schemeClr val="accent1"/>
                      </a:solidFill>
                      <a:prstDash val="sysDot"/>
                      <a:round/>
                      <a:headEnd type="none" w="med" len="med"/>
                      <a:tailEnd type="none" w="med" len="med"/>
                    </a:lnT>
                    <a:lnB w="9525" cap="flat" cmpd="sng" algn="ctr">
                      <a:solidFill>
                        <a:schemeClr val="accent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158191577"/>
                  </a:ext>
                </a:extLst>
              </a:tr>
            </a:tbl>
          </a:graphicData>
        </a:graphic>
      </p:graphicFrame>
    </p:spTree>
    <p:extLst>
      <p:ext uri="{BB962C8B-B14F-4D97-AF65-F5344CB8AC3E}">
        <p14:creationId xmlns:p14="http://schemas.microsoft.com/office/powerpoint/2010/main" val="27051872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B2D268F-0391-4F9B-8589-991ED61060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2B2D268F-0391-4F9B-8589-991ED61060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1523485-EA43-479E-A5A8-03DB9B408A6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400" b="1">
              <a:latin typeface="Arial" panose="020B0604020202020204" pitchFamily="34" charset="0"/>
              <a:ea typeface="+mj-ea"/>
              <a:cs typeface="+mj-cs"/>
              <a:sym typeface="Arial" panose="020B0604020202020204" pitchFamily="34" charset="0"/>
            </a:endParaRPr>
          </a:p>
        </p:txBody>
      </p:sp>
      <p:sp>
        <p:nvSpPr>
          <p:cNvPr id="19" name="Title 18">
            <a:extLst>
              <a:ext uri="{FF2B5EF4-FFF2-40B4-BE49-F238E27FC236}">
                <a16:creationId xmlns:a16="http://schemas.microsoft.com/office/drawing/2014/main" id="{601F1D86-8566-4729-881C-02468360B6C1}"/>
              </a:ext>
            </a:extLst>
          </p:cNvPr>
          <p:cNvSpPr>
            <a:spLocks noGrp="1"/>
          </p:cNvSpPr>
          <p:nvPr>
            <p:ph type="title"/>
          </p:nvPr>
        </p:nvSpPr>
        <p:spPr>
          <a:xfrm>
            <a:off x="804599" y="365125"/>
            <a:ext cx="10603176" cy="466725"/>
          </a:xfrm>
        </p:spPr>
        <p:txBody>
          <a:bodyPr/>
          <a:lstStyle/>
          <a:p>
            <a:r>
              <a:rPr lang="en-GB">
                <a:solidFill>
                  <a:srgbClr val="003764"/>
                </a:solidFill>
              </a:rPr>
              <a:t>Geographical performance</a:t>
            </a:r>
          </a:p>
        </p:txBody>
      </p:sp>
      <p:graphicFrame>
        <p:nvGraphicFramePr>
          <p:cNvPr id="6" name="Chart Placeholder 5">
            <a:extLst>
              <a:ext uri="{FF2B5EF4-FFF2-40B4-BE49-F238E27FC236}">
                <a16:creationId xmlns:a16="http://schemas.microsoft.com/office/drawing/2014/main" id="{D4C5F61D-41F6-4E54-8321-ABC4B278C62D}"/>
              </a:ext>
            </a:extLst>
          </p:cNvPr>
          <p:cNvGraphicFramePr>
            <a:graphicFrameLocks noGrp="1"/>
          </p:cNvGraphicFramePr>
          <p:nvPr>
            <p:ph type="chart" sz="quarter" idx="16"/>
            <p:extLst>
              <p:ext uri="{D42A27DB-BD31-4B8C-83A1-F6EECF244321}">
                <p14:modId xmlns:p14="http://schemas.microsoft.com/office/powerpoint/2010/main" val="236347555"/>
              </p:ext>
            </p:extLst>
          </p:nvPr>
        </p:nvGraphicFramePr>
        <p:xfrm>
          <a:off x="-174171" y="1641047"/>
          <a:ext cx="6891619" cy="3940984"/>
        </p:xfrm>
        <a:graphic>
          <a:graphicData uri="http://schemas.openxmlformats.org/drawingml/2006/chart">
            <c:chart xmlns:c="http://schemas.openxmlformats.org/drawingml/2006/chart" xmlns:r="http://schemas.openxmlformats.org/officeDocument/2006/relationships" r:id="rId7"/>
          </a:graphicData>
        </a:graphic>
      </p:graphicFrame>
      <p:cxnSp>
        <p:nvCxnSpPr>
          <p:cNvPr id="9" name="Straight Connector 8">
            <a:extLst>
              <a:ext uri="{FF2B5EF4-FFF2-40B4-BE49-F238E27FC236}">
                <a16:creationId xmlns:a16="http://schemas.microsoft.com/office/drawing/2014/main" id="{9AA89F2F-D973-41A1-88DD-4B564B35B5D0}"/>
              </a:ext>
            </a:extLst>
          </p:cNvPr>
          <p:cNvCxnSpPr>
            <a:cxnSpLocks/>
          </p:cNvCxnSpPr>
          <p:nvPr/>
        </p:nvCxnSpPr>
        <p:spPr>
          <a:xfrm flipV="1">
            <a:off x="2361791" y="4444484"/>
            <a:ext cx="1854890" cy="198678"/>
          </a:xfrm>
          <a:prstGeom prst="line">
            <a:avLst/>
          </a:prstGeom>
          <a:ln w="12700">
            <a:solidFill>
              <a:schemeClr val="tx2"/>
            </a:solidFill>
            <a:prstDash val="sysDot"/>
            <a:tailEnd type="triangle"/>
          </a:ln>
          <a:effectLst/>
        </p:spPr>
        <p:style>
          <a:lnRef idx="1">
            <a:schemeClr val="accent1"/>
          </a:lnRef>
          <a:fillRef idx="0">
            <a:schemeClr val="accent1"/>
          </a:fillRef>
          <a:effectRef idx="0">
            <a:schemeClr val="accent1"/>
          </a:effectRef>
          <a:fontRef idx="minor">
            <a:schemeClr val="tx1"/>
          </a:fontRef>
        </p:style>
      </p:cxnSp>
      <p:sp>
        <p:nvSpPr>
          <p:cNvPr id="21" name="Oval 42">
            <a:extLst>
              <a:ext uri="{FF2B5EF4-FFF2-40B4-BE49-F238E27FC236}">
                <a16:creationId xmlns:a16="http://schemas.microsoft.com/office/drawing/2014/main" id="{707C4DBF-6EA9-448A-9120-FA32932CBA99}"/>
              </a:ext>
            </a:extLst>
          </p:cNvPr>
          <p:cNvSpPr/>
          <p:nvPr/>
        </p:nvSpPr>
        <p:spPr>
          <a:xfrm>
            <a:off x="3013076" y="4252916"/>
            <a:ext cx="555470" cy="5516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ZA" sz="1400" b="1"/>
              <a:t>+30%</a:t>
            </a:r>
            <a:endParaRPr lang="en-GB" sz="1400" b="1"/>
          </a:p>
        </p:txBody>
      </p:sp>
      <p:cxnSp>
        <p:nvCxnSpPr>
          <p:cNvPr id="29" name="Straight Connector 28">
            <a:extLst>
              <a:ext uri="{FF2B5EF4-FFF2-40B4-BE49-F238E27FC236}">
                <a16:creationId xmlns:a16="http://schemas.microsoft.com/office/drawing/2014/main" id="{98D43BB9-8069-4BB7-947D-B4715E1C6D74}"/>
              </a:ext>
            </a:extLst>
          </p:cNvPr>
          <p:cNvCxnSpPr>
            <a:cxnSpLocks/>
          </p:cNvCxnSpPr>
          <p:nvPr/>
        </p:nvCxnSpPr>
        <p:spPr>
          <a:xfrm flipV="1">
            <a:off x="2360302" y="2840592"/>
            <a:ext cx="1856379" cy="686820"/>
          </a:xfrm>
          <a:prstGeom prst="line">
            <a:avLst/>
          </a:prstGeom>
          <a:ln w="12700">
            <a:solidFill>
              <a:schemeClr val="tx2"/>
            </a:solidFill>
            <a:prstDash val="sysDot"/>
            <a:tailEnd type="triangle"/>
          </a:ln>
          <a:effectLst/>
        </p:spPr>
        <p:style>
          <a:lnRef idx="1">
            <a:schemeClr val="accent1"/>
          </a:lnRef>
          <a:fillRef idx="0">
            <a:schemeClr val="accent1"/>
          </a:fillRef>
          <a:effectRef idx="0">
            <a:schemeClr val="accent1"/>
          </a:effectRef>
          <a:fontRef idx="minor">
            <a:schemeClr val="tx1"/>
          </a:fontRef>
        </p:style>
      </p:cxnSp>
      <p:sp>
        <p:nvSpPr>
          <p:cNvPr id="20" name="Oval 42">
            <a:extLst>
              <a:ext uri="{FF2B5EF4-FFF2-40B4-BE49-F238E27FC236}">
                <a16:creationId xmlns:a16="http://schemas.microsoft.com/office/drawing/2014/main" id="{564A4221-D164-4E36-B309-54DCFAD1916D}"/>
              </a:ext>
            </a:extLst>
          </p:cNvPr>
          <p:cNvSpPr/>
          <p:nvPr/>
        </p:nvSpPr>
        <p:spPr>
          <a:xfrm>
            <a:off x="3013076" y="2887260"/>
            <a:ext cx="555470" cy="5516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ZA" sz="1400" b="1"/>
              <a:t>+35%</a:t>
            </a:r>
            <a:endParaRPr lang="en-GB" sz="1400" b="1"/>
          </a:p>
        </p:txBody>
      </p:sp>
      <p:sp>
        <p:nvSpPr>
          <p:cNvPr id="26" name="TextBox 25">
            <a:extLst>
              <a:ext uri="{FF2B5EF4-FFF2-40B4-BE49-F238E27FC236}">
                <a16:creationId xmlns:a16="http://schemas.microsoft.com/office/drawing/2014/main" id="{03656791-DDAD-42BF-B8C6-EDC684A02012}"/>
              </a:ext>
            </a:extLst>
          </p:cNvPr>
          <p:cNvSpPr txBox="1"/>
          <p:nvPr/>
        </p:nvSpPr>
        <p:spPr>
          <a:xfrm>
            <a:off x="903918" y="1268243"/>
            <a:ext cx="4889884" cy="322341"/>
          </a:xfrm>
          <a:prstGeom prst="rect">
            <a:avLst/>
          </a:prstGeom>
          <a:noFill/>
        </p:spPr>
        <p:txBody>
          <a:bodyPr wrap="square" lIns="0" tIns="0" rIns="0" bIns="0" rtlCol="0">
            <a:noAutofit/>
          </a:bodyPr>
          <a:lstStyle/>
          <a:p>
            <a:pPr rtl="0"/>
            <a:r>
              <a:rPr lang="en-ZA" sz="1600" b="1"/>
              <a:t>Revenue growth (</a:t>
            </a:r>
            <a:r>
              <a:rPr lang="en-ZA" sz="1600" b="1" err="1"/>
              <a:t>R’m</a:t>
            </a:r>
            <a:r>
              <a:rPr lang="en-ZA" sz="1600" b="1"/>
              <a:t>)</a:t>
            </a:r>
          </a:p>
        </p:txBody>
      </p:sp>
      <p:sp>
        <p:nvSpPr>
          <p:cNvPr id="5" name="Rectangle 4">
            <a:extLst>
              <a:ext uri="{FF2B5EF4-FFF2-40B4-BE49-F238E27FC236}">
                <a16:creationId xmlns:a16="http://schemas.microsoft.com/office/drawing/2014/main" id="{33CCB4C4-B9A2-4A2B-9841-9FBD7F0C9D55}"/>
              </a:ext>
            </a:extLst>
          </p:cNvPr>
          <p:cNvSpPr/>
          <p:nvPr/>
        </p:nvSpPr>
        <p:spPr>
          <a:xfrm>
            <a:off x="1359197" y="3637501"/>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54%</a:t>
            </a:r>
            <a:endParaRPr lang="en-GB" sz="1200"/>
          </a:p>
        </p:txBody>
      </p:sp>
      <p:sp>
        <p:nvSpPr>
          <p:cNvPr id="28" name="Rectangle 27">
            <a:extLst>
              <a:ext uri="{FF2B5EF4-FFF2-40B4-BE49-F238E27FC236}">
                <a16:creationId xmlns:a16="http://schemas.microsoft.com/office/drawing/2014/main" id="{5F8EF9A1-7855-43DF-BFFD-6D0E5DE75FA9}"/>
              </a:ext>
            </a:extLst>
          </p:cNvPr>
          <p:cNvSpPr/>
          <p:nvPr/>
        </p:nvSpPr>
        <p:spPr>
          <a:xfrm>
            <a:off x="1364670" y="4755407"/>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46%</a:t>
            </a:r>
            <a:endParaRPr lang="en-GB" sz="1200"/>
          </a:p>
        </p:txBody>
      </p:sp>
      <p:sp>
        <p:nvSpPr>
          <p:cNvPr id="30" name="Rectangle 29">
            <a:extLst>
              <a:ext uri="{FF2B5EF4-FFF2-40B4-BE49-F238E27FC236}">
                <a16:creationId xmlns:a16="http://schemas.microsoft.com/office/drawing/2014/main" id="{F616812B-3117-4629-8086-B1CDC6E491C2}"/>
              </a:ext>
            </a:extLst>
          </p:cNvPr>
          <p:cNvSpPr/>
          <p:nvPr/>
        </p:nvSpPr>
        <p:spPr>
          <a:xfrm>
            <a:off x="4678450" y="2995126"/>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55%</a:t>
            </a:r>
            <a:endParaRPr lang="en-GB" sz="1200"/>
          </a:p>
        </p:txBody>
      </p:sp>
      <p:sp>
        <p:nvSpPr>
          <p:cNvPr id="32" name="Rectangle 31">
            <a:extLst>
              <a:ext uri="{FF2B5EF4-FFF2-40B4-BE49-F238E27FC236}">
                <a16:creationId xmlns:a16="http://schemas.microsoft.com/office/drawing/2014/main" id="{E92A64FA-8402-487A-875B-19D02DB0B935}"/>
              </a:ext>
            </a:extLst>
          </p:cNvPr>
          <p:cNvSpPr/>
          <p:nvPr/>
        </p:nvSpPr>
        <p:spPr>
          <a:xfrm>
            <a:off x="4687684" y="4585362"/>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45%</a:t>
            </a:r>
            <a:endParaRPr lang="en-GB" sz="1200"/>
          </a:p>
        </p:txBody>
      </p:sp>
      <p:sp>
        <p:nvSpPr>
          <p:cNvPr id="33" name="Rectangle 32">
            <a:extLst>
              <a:ext uri="{FF2B5EF4-FFF2-40B4-BE49-F238E27FC236}">
                <a16:creationId xmlns:a16="http://schemas.microsoft.com/office/drawing/2014/main" id="{228858D4-5B9F-4CF3-ADFC-67FB09024E70}"/>
              </a:ext>
            </a:extLst>
          </p:cNvPr>
          <p:cNvSpPr/>
          <p:nvPr/>
        </p:nvSpPr>
        <p:spPr>
          <a:xfrm>
            <a:off x="7085328" y="5824442"/>
            <a:ext cx="210675" cy="126506"/>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a:p>
        </p:txBody>
      </p:sp>
      <p:sp>
        <p:nvSpPr>
          <p:cNvPr id="35" name="Rectangle 34">
            <a:extLst>
              <a:ext uri="{FF2B5EF4-FFF2-40B4-BE49-F238E27FC236}">
                <a16:creationId xmlns:a16="http://schemas.microsoft.com/office/drawing/2014/main" id="{88C68E7C-3B55-49D2-A126-AE7F35D931CA}"/>
              </a:ext>
            </a:extLst>
          </p:cNvPr>
          <p:cNvSpPr/>
          <p:nvPr/>
        </p:nvSpPr>
        <p:spPr>
          <a:xfrm>
            <a:off x="7369824" y="5778932"/>
            <a:ext cx="1262906" cy="205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a:solidFill>
                  <a:schemeClr val="tx1"/>
                </a:solidFill>
              </a:rPr>
              <a:t>% of group</a:t>
            </a:r>
            <a:endParaRPr lang="en-GB" sz="1400"/>
          </a:p>
        </p:txBody>
      </p:sp>
      <p:cxnSp>
        <p:nvCxnSpPr>
          <p:cNvPr id="37" name="Straight Connector 36">
            <a:extLst>
              <a:ext uri="{FF2B5EF4-FFF2-40B4-BE49-F238E27FC236}">
                <a16:creationId xmlns:a16="http://schemas.microsoft.com/office/drawing/2014/main" id="{5AB2E4E1-C3AE-48D5-8A57-CC759DB2287D}"/>
              </a:ext>
            </a:extLst>
          </p:cNvPr>
          <p:cNvCxnSpPr>
            <a:cxnSpLocks/>
          </p:cNvCxnSpPr>
          <p:nvPr/>
        </p:nvCxnSpPr>
        <p:spPr>
          <a:xfrm>
            <a:off x="896284" y="1590606"/>
            <a:ext cx="4897517"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7704357-B005-4FB3-BAED-A0B6CBA43E4B}"/>
              </a:ext>
            </a:extLst>
          </p:cNvPr>
          <p:cNvCxnSpPr>
            <a:cxnSpLocks/>
          </p:cNvCxnSpPr>
          <p:nvPr/>
        </p:nvCxnSpPr>
        <p:spPr>
          <a:xfrm>
            <a:off x="793866" y="5160765"/>
            <a:ext cx="4928199" cy="0"/>
          </a:xfrm>
          <a:prstGeom prst="line">
            <a:avLst/>
          </a:prstGeom>
          <a:ln w="635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59B5D37-547D-4DB2-94AF-27D677D95765}"/>
              </a:ext>
            </a:extLst>
          </p:cNvPr>
          <p:cNvSpPr/>
          <p:nvPr/>
        </p:nvSpPr>
        <p:spPr>
          <a:xfrm>
            <a:off x="5583126" y="5801747"/>
            <a:ext cx="210675" cy="153073"/>
          </a:xfrm>
          <a:prstGeom prst="rect">
            <a:avLst/>
          </a:prstGeom>
          <a:solidFill>
            <a:srgbClr val="70CAC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a:p>
        </p:txBody>
      </p:sp>
      <p:sp>
        <p:nvSpPr>
          <p:cNvPr id="42" name="Rectangle 41">
            <a:extLst>
              <a:ext uri="{FF2B5EF4-FFF2-40B4-BE49-F238E27FC236}">
                <a16:creationId xmlns:a16="http://schemas.microsoft.com/office/drawing/2014/main" id="{B4294025-9A97-43C1-8CD4-F7650CFD4765}"/>
              </a:ext>
            </a:extLst>
          </p:cNvPr>
          <p:cNvSpPr/>
          <p:nvPr/>
        </p:nvSpPr>
        <p:spPr>
          <a:xfrm>
            <a:off x="5849883" y="5774208"/>
            <a:ext cx="1076195" cy="209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a:solidFill>
                  <a:schemeClr val="tx1"/>
                </a:solidFill>
              </a:rPr>
              <a:t>Europe</a:t>
            </a:r>
            <a:endParaRPr lang="en-GB" sz="1400"/>
          </a:p>
        </p:txBody>
      </p:sp>
      <p:sp>
        <p:nvSpPr>
          <p:cNvPr id="43" name="Rectangle 42">
            <a:extLst>
              <a:ext uri="{FF2B5EF4-FFF2-40B4-BE49-F238E27FC236}">
                <a16:creationId xmlns:a16="http://schemas.microsoft.com/office/drawing/2014/main" id="{1309EEAE-BADC-4777-8CC7-FEE696F16449}"/>
              </a:ext>
            </a:extLst>
          </p:cNvPr>
          <p:cNvSpPr/>
          <p:nvPr/>
        </p:nvSpPr>
        <p:spPr>
          <a:xfrm>
            <a:off x="4216681" y="5801747"/>
            <a:ext cx="210675" cy="153073"/>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00"/>
          </a:p>
        </p:txBody>
      </p:sp>
      <p:sp>
        <p:nvSpPr>
          <p:cNvPr id="44" name="Rectangle 43">
            <a:extLst>
              <a:ext uri="{FF2B5EF4-FFF2-40B4-BE49-F238E27FC236}">
                <a16:creationId xmlns:a16="http://schemas.microsoft.com/office/drawing/2014/main" id="{701793E0-8092-4929-ABCE-3DFD8EE6453A}"/>
              </a:ext>
            </a:extLst>
          </p:cNvPr>
          <p:cNvSpPr/>
          <p:nvPr/>
        </p:nvSpPr>
        <p:spPr>
          <a:xfrm>
            <a:off x="4482970" y="5786908"/>
            <a:ext cx="1064855" cy="185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a:solidFill>
                  <a:schemeClr val="tx1"/>
                </a:solidFill>
              </a:rPr>
              <a:t>Africa</a:t>
            </a:r>
            <a:endParaRPr lang="en-GB" sz="1400"/>
          </a:p>
        </p:txBody>
      </p:sp>
      <p:graphicFrame>
        <p:nvGraphicFramePr>
          <p:cNvPr id="65" name="Chart Placeholder 5">
            <a:extLst>
              <a:ext uri="{FF2B5EF4-FFF2-40B4-BE49-F238E27FC236}">
                <a16:creationId xmlns:a16="http://schemas.microsoft.com/office/drawing/2014/main" id="{D5E231E5-B9F5-46ED-8DA4-71A52A8A9F82}"/>
              </a:ext>
            </a:extLst>
          </p:cNvPr>
          <p:cNvGraphicFramePr>
            <a:graphicFrameLocks/>
          </p:cNvGraphicFramePr>
          <p:nvPr>
            <p:extLst>
              <p:ext uri="{D42A27DB-BD31-4B8C-83A1-F6EECF244321}">
                <p14:modId xmlns:p14="http://schemas.microsoft.com/office/powerpoint/2010/main" val="1525944586"/>
              </p:ext>
            </p:extLst>
          </p:nvPr>
        </p:nvGraphicFramePr>
        <p:xfrm>
          <a:off x="5553132" y="1645965"/>
          <a:ext cx="6891619" cy="3940984"/>
        </p:xfrm>
        <a:graphic>
          <a:graphicData uri="http://schemas.openxmlformats.org/drawingml/2006/chart">
            <c:chart xmlns:c="http://schemas.openxmlformats.org/drawingml/2006/chart" xmlns:r="http://schemas.openxmlformats.org/officeDocument/2006/relationships" r:id="rId8"/>
          </a:graphicData>
        </a:graphic>
      </p:graphicFrame>
      <p:cxnSp>
        <p:nvCxnSpPr>
          <p:cNvPr id="68" name="Straight Connector 67">
            <a:extLst>
              <a:ext uri="{FF2B5EF4-FFF2-40B4-BE49-F238E27FC236}">
                <a16:creationId xmlns:a16="http://schemas.microsoft.com/office/drawing/2014/main" id="{1E3EBA37-8E04-41D1-91CF-F62E431D8FA3}"/>
              </a:ext>
            </a:extLst>
          </p:cNvPr>
          <p:cNvCxnSpPr>
            <a:cxnSpLocks/>
          </p:cNvCxnSpPr>
          <p:nvPr/>
        </p:nvCxnSpPr>
        <p:spPr>
          <a:xfrm flipV="1">
            <a:off x="8089094" y="4655878"/>
            <a:ext cx="1854890" cy="198678"/>
          </a:xfrm>
          <a:prstGeom prst="line">
            <a:avLst/>
          </a:prstGeom>
          <a:ln w="12700">
            <a:solidFill>
              <a:schemeClr val="tx2"/>
            </a:solidFill>
            <a:prstDash val="sysDot"/>
            <a:tailEnd type="triangle"/>
          </a:ln>
          <a:effectLst/>
        </p:spPr>
        <p:style>
          <a:lnRef idx="1">
            <a:schemeClr val="accent1"/>
          </a:lnRef>
          <a:fillRef idx="0">
            <a:schemeClr val="accent1"/>
          </a:fillRef>
          <a:effectRef idx="0">
            <a:schemeClr val="accent1"/>
          </a:effectRef>
          <a:fontRef idx="minor">
            <a:schemeClr val="tx1"/>
          </a:fontRef>
        </p:style>
      </p:cxnSp>
      <p:sp>
        <p:nvSpPr>
          <p:cNvPr id="69" name="Oval 42">
            <a:extLst>
              <a:ext uri="{FF2B5EF4-FFF2-40B4-BE49-F238E27FC236}">
                <a16:creationId xmlns:a16="http://schemas.microsoft.com/office/drawing/2014/main" id="{518BF94E-6367-42DC-BE61-446ABE69B125}"/>
              </a:ext>
            </a:extLst>
          </p:cNvPr>
          <p:cNvSpPr/>
          <p:nvPr/>
        </p:nvSpPr>
        <p:spPr>
          <a:xfrm>
            <a:off x="8740379" y="4464312"/>
            <a:ext cx="555470" cy="5516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ZA" sz="1400" b="1"/>
              <a:t>+28%</a:t>
            </a:r>
            <a:endParaRPr lang="en-GB" sz="1400" b="1"/>
          </a:p>
        </p:txBody>
      </p:sp>
      <p:cxnSp>
        <p:nvCxnSpPr>
          <p:cNvPr id="70" name="Straight Connector 69">
            <a:extLst>
              <a:ext uri="{FF2B5EF4-FFF2-40B4-BE49-F238E27FC236}">
                <a16:creationId xmlns:a16="http://schemas.microsoft.com/office/drawing/2014/main" id="{184FB65B-CEA5-4395-90D9-17B70F33BABE}"/>
              </a:ext>
            </a:extLst>
          </p:cNvPr>
          <p:cNvCxnSpPr>
            <a:cxnSpLocks/>
          </p:cNvCxnSpPr>
          <p:nvPr/>
        </p:nvCxnSpPr>
        <p:spPr>
          <a:xfrm flipV="1">
            <a:off x="8087605" y="3189637"/>
            <a:ext cx="1856379" cy="686820"/>
          </a:xfrm>
          <a:prstGeom prst="line">
            <a:avLst/>
          </a:prstGeom>
          <a:ln w="12700">
            <a:solidFill>
              <a:schemeClr val="tx2"/>
            </a:solidFill>
            <a:prstDash val="sysDot"/>
            <a:tailEnd type="triangle"/>
          </a:ln>
          <a:effectLst/>
        </p:spPr>
        <p:style>
          <a:lnRef idx="1">
            <a:schemeClr val="accent1"/>
          </a:lnRef>
          <a:fillRef idx="0">
            <a:schemeClr val="accent1"/>
          </a:fillRef>
          <a:effectRef idx="0">
            <a:schemeClr val="accent1"/>
          </a:effectRef>
          <a:fontRef idx="minor">
            <a:schemeClr val="tx1"/>
          </a:fontRef>
        </p:style>
      </p:cxnSp>
      <p:sp>
        <p:nvSpPr>
          <p:cNvPr id="71" name="Oval 42">
            <a:extLst>
              <a:ext uri="{FF2B5EF4-FFF2-40B4-BE49-F238E27FC236}">
                <a16:creationId xmlns:a16="http://schemas.microsoft.com/office/drawing/2014/main" id="{E0CD0302-C6F0-4772-B4EC-A157B91D1730}"/>
              </a:ext>
            </a:extLst>
          </p:cNvPr>
          <p:cNvSpPr/>
          <p:nvPr/>
        </p:nvSpPr>
        <p:spPr>
          <a:xfrm>
            <a:off x="8740379" y="3295301"/>
            <a:ext cx="555470" cy="55163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ZA" sz="1400" b="1"/>
              <a:t>+56%</a:t>
            </a:r>
            <a:endParaRPr lang="en-GB" sz="1400" b="1"/>
          </a:p>
        </p:txBody>
      </p:sp>
      <p:sp>
        <p:nvSpPr>
          <p:cNvPr id="72" name="TextBox 71">
            <a:extLst>
              <a:ext uri="{FF2B5EF4-FFF2-40B4-BE49-F238E27FC236}">
                <a16:creationId xmlns:a16="http://schemas.microsoft.com/office/drawing/2014/main" id="{04771DEB-29C2-46A7-AEA7-8C359369C419}"/>
              </a:ext>
            </a:extLst>
          </p:cNvPr>
          <p:cNvSpPr txBox="1"/>
          <p:nvPr/>
        </p:nvSpPr>
        <p:spPr>
          <a:xfrm>
            <a:off x="6631220" y="1273162"/>
            <a:ext cx="5413291" cy="277236"/>
          </a:xfrm>
          <a:prstGeom prst="rect">
            <a:avLst/>
          </a:prstGeom>
          <a:noFill/>
        </p:spPr>
        <p:txBody>
          <a:bodyPr wrap="square" lIns="0" tIns="0" rIns="0" bIns="0" rtlCol="0">
            <a:noAutofit/>
          </a:bodyPr>
          <a:lstStyle/>
          <a:p>
            <a:pPr rtl="0"/>
            <a:r>
              <a:rPr lang="en-ZA" sz="1600" b="1"/>
              <a:t>Normalised EBITDA growth (</a:t>
            </a:r>
            <a:r>
              <a:rPr lang="en-ZA" sz="1600" b="1" err="1"/>
              <a:t>R’m</a:t>
            </a:r>
            <a:r>
              <a:rPr lang="en-ZA" sz="1600" b="1"/>
              <a:t>)</a:t>
            </a:r>
          </a:p>
        </p:txBody>
      </p:sp>
      <p:sp>
        <p:nvSpPr>
          <p:cNvPr id="73" name="Rectangle 72">
            <a:extLst>
              <a:ext uri="{FF2B5EF4-FFF2-40B4-BE49-F238E27FC236}">
                <a16:creationId xmlns:a16="http://schemas.microsoft.com/office/drawing/2014/main" id="{F3C07A44-BAE1-4C5D-AC0C-7F9D368581E6}"/>
              </a:ext>
            </a:extLst>
          </p:cNvPr>
          <p:cNvSpPr/>
          <p:nvPr/>
        </p:nvSpPr>
        <p:spPr>
          <a:xfrm>
            <a:off x="7086500" y="4016046"/>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69%</a:t>
            </a:r>
            <a:endParaRPr lang="en-GB" sz="1200"/>
          </a:p>
        </p:txBody>
      </p:sp>
      <p:sp>
        <p:nvSpPr>
          <p:cNvPr id="74" name="Rectangle 73">
            <a:extLst>
              <a:ext uri="{FF2B5EF4-FFF2-40B4-BE49-F238E27FC236}">
                <a16:creationId xmlns:a16="http://schemas.microsoft.com/office/drawing/2014/main" id="{A93B4DCE-112F-4F68-BBC6-BB0A37A3C8A2}"/>
              </a:ext>
            </a:extLst>
          </p:cNvPr>
          <p:cNvSpPr/>
          <p:nvPr/>
        </p:nvSpPr>
        <p:spPr>
          <a:xfrm>
            <a:off x="7091973" y="4809488"/>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31%</a:t>
            </a:r>
            <a:endParaRPr lang="en-GB" sz="1200"/>
          </a:p>
        </p:txBody>
      </p:sp>
      <p:sp>
        <p:nvSpPr>
          <p:cNvPr id="75" name="Rectangle 74">
            <a:extLst>
              <a:ext uri="{FF2B5EF4-FFF2-40B4-BE49-F238E27FC236}">
                <a16:creationId xmlns:a16="http://schemas.microsoft.com/office/drawing/2014/main" id="{76259D9A-6DEF-485F-8F35-B65B5EF55A23}"/>
              </a:ext>
            </a:extLst>
          </p:cNvPr>
          <p:cNvSpPr/>
          <p:nvPr/>
        </p:nvSpPr>
        <p:spPr>
          <a:xfrm>
            <a:off x="10405753" y="3324512"/>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73%</a:t>
            </a:r>
            <a:endParaRPr lang="en-GB" sz="1200"/>
          </a:p>
        </p:txBody>
      </p:sp>
      <p:sp>
        <p:nvSpPr>
          <p:cNvPr id="76" name="Rectangle 75">
            <a:extLst>
              <a:ext uri="{FF2B5EF4-FFF2-40B4-BE49-F238E27FC236}">
                <a16:creationId xmlns:a16="http://schemas.microsoft.com/office/drawing/2014/main" id="{65E46008-98D6-4B8D-B51E-30AE745592F5}"/>
              </a:ext>
            </a:extLst>
          </p:cNvPr>
          <p:cNvSpPr/>
          <p:nvPr/>
        </p:nvSpPr>
        <p:spPr>
          <a:xfrm>
            <a:off x="10395325" y="4777096"/>
            <a:ext cx="496762" cy="328124"/>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rPr>
              <a:t>27%</a:t>
            </a:r>
            <a:endParaRPr lang="en-GB" sz="1200"/>
          </a:p>
        </p:txBody>
      </p:sp>
      <p:cxnSp>
        <p:nvCxnSpPr>
          <p:cNvPr id="78" name="Straight Connector 77">
            <a:extLst>
              <a:ext uri="{FF2B5EF4-FFF2-40B4-BE49-F238E27FC236}">
                <a16:creationId xmlns:a16="http://schemas.microsoft.com/office/drawing/2014/main" id="{350BE4E1-3486-4BB9-BE58-B49760F7D25B}"/>
              </a:ext>
            </a:extLst>
          </p:cNvPr>
          <p:cNvCxnSpPr>
            <a:cxnSpLocks/>
          </p:cNvCxnSpPr>
          <p:nvPr/>
        </p:nvCxnSpPr>
        <p:spPr>
          <a:xfrm>
            <a:off x="6521169" y="5165683"/>
            <a:ext cx="4928199" cy="0"/>
          </a:xfrm>
          <a:prstGeom prst="line">
            <a:avLst/>
          </a:prstGeom>
          <a:ln w="635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095826B-7439-433E-AB78-AE6A96575B5D}"/>
              </a:ext>
            </a:extLst>
          </p:cNvPr>
          <p:cNvCxnSpPr>
            <a:cxnSpLocks/>
          </p:cNvCxnSpPr>
          <p:nvPr/>
        </p:nvCxnSpPr>
        <p:spPr>
          <a:xfrm>
            <a:off x="6633423" y="1595522"/>
            <a:ext cx="4897517" cy="0"/>
          </a:xfrm>
          <a:prstGeom prst="lin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2" name="Text Placeholder 2">
            <a:extLst>
              <a:ext uri="{FF2B5EF4-FFF2-40B4-BE49-F238E27FC236}">
                <a16:creationId xmlns:a16="http://schemas.microsoft.com/office/drawing/2014/main" id="{8725B85D-2CFF-4638-AEA1-7B50D11F9617}"/>
              </a:ext>
            </a:extLst>
          </p:cNvPr>
          <p:cNvSpPr txBox="1">
            <a:spLocks/>
          </p:cNvSpPr>
          <p:nvPr/>
        </p:nvSpPr>
        <p:spPr>
          <a:xfrm>
            <a:off x="693090" y="6267603"/>
            <a:ext cx="5367600" cy="300039"/>
          </a:xfrm>
          <a:prstGeom prst="rect">
            <a:avLst/>
          </a:prstGeom>
        </p:spPr>
        <p:txBody>
          <a:bodyPr/>
          <a:lstStyle>
            <a:lvl1pPr marL="0" indent="0" algn="l" defTabSz="513064" rtl="0" eaLnBrk="1" latinLnBrk="0" hangingPunct="1">
              <a:lnSpc>
                <a:spcPct val="120000"/>
              </a:lnSpc>
              <a:spcBef>
                <a:spcPts val="0"/>
              </a:spcBef>
              <a:buFont typeface="Arial" panose="020B0604020202020204" pitchFamily="34" charset="0"/>
              <a:buNone/>
              <a:defRPr sz="1200" b="1" kern="1200" baseline="0">
                <a:solidFill>
                  <a:schemeClr val="tx1"/>
                </a:solidFill>
                <a:latin typeface="+mn-lt"/>
                <a:ea typeface="+mn-ea"/>
                <a:cs typeface="+mn-cs"/>
              </a:defRPr>
            </a:lvl1pPr>
            <a:lvl2pPr marL="182563" indent="-127000" algn="l" defTabSz="513064" rtl="0" eaLnBrk="1" latinLnBrk="0" hangingPunct="1">
              <a:lnSpc>
                <a:spcPct val="100000"/>
              </a:lnSpc>
              <a:spcBef>
                <a:spcPts val="600"/>
              </a:spcBef>
              <a:spcAft>
                <a:spcPts val="0"/>
              </a:spcAft>
              <a:buClr>
                <a:schemeClr val="tx2"/>
              </a:buClr>
              <a:buSzPct val="90000"/>
              <a:buFontTx/>
              <a:buBlip>
                <a:blip r:embed="rId9"/>
              </a:buBlip>
              <a:defRPr lang="en-US" sz="1100" kern="1200" baseline="0" dirty="0" smtClean="0">
                <a:solidFill>
                  <a:schemeClr val="tx1"/>
                </a:solidFill>
                <a:latin typeface="+mn-lt"/>
                <a:ea typeface="+mn-ea"/>
                <a:cs typeface="+mn-cs"/>
              </a:defRPr>
            </a:lvl2pPr>
            <a:lvl3pPr marL="447675"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3pPr>
            <a:lvl4pPr marL="630238" indent="-182563" algn="l" defTabSz="513064" rtl="0" eaLnBrk="1" latinLnBrk="0" hangingPunct="1">
              <a:lnSpc>
                <a:spcPct val="100000"/>
              </a:lnSpc>
              <a:spcBef>
                <a:spcPts val="300"/>
              </a:spcBef>
              <a:spcAft>
                <a:spcPts val="0"/>
              </a:spcAft>
              <a:buClr>
                <a:schemeClr val="tx2"/>
              </a:buClr>
              <a:buSzPct val="80000"/>
              <a:buFont typeface="Arial" panose="020B0604020202020204" pitchFamily="34" charset="0"/>
              <a:buChar char="−"/>
              <a:defRPr sz="900" kern="1200" baseline="0">
                <a:solidFill>
                  <a:schemeClr val="tx1"/>
                </a:solidFill>
                <a:latin typeface="+mn-lt"/>
                <a:ea typeface="+mn-ea"/>
                <a:cs typeface="+mn-cs"/>
              </a:defRPr>
            </a:lvl4pPr>
            <a:lvl5pPr marL="803275" indent="-173038" algn="l" defTabSz="513064" rtl="0" eaLnBrk="1" latinLnBrk="0" hangingPunct="1">
              <a:lnSpc>
                <a:spcPct val="100000"/>
              </a:lnSpc>
              <a:spcBef>
                <a:spcPts val="300"/>
              </a:spcBef>
              <a:spcAft>
                <a:spcPts val="0"/>
              </a:spcAft>
              <a:buClr>
                <a:schemeClr val="tx1"/>
              </a:buClr>
              <a:buSzPct val="80000"/>
              <a:buFont typeface="Arial" panose="020B0604020202020204" pitchFamily="34" charset="0"/>
              <a:buChar char="−"/>
              <a:defRPr sz="900" kern="1200" baseline="0">
                <a:solidFill>
                  <a:schemeClr val="tx1"/>
                </a:solidFill>
                <a:latin typeface="+mn-lt"/>
                <a:ea typeface="+mn-ea"/>
                <a:cs typeface="+mn-cs"/>
              </a:defRPr>
            </a:lvl5pPr>
            <a:lvl6pPr marL="1410927"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6pPr>
            <a:lvl7pPr marL="1667459"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7pPr>
            <a:lvl8pPr marL="1923991"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8pPr>
            <a:lvl9pPr marL="2180523" indent="-128267" algn="l" defTabSz="513064" rtl="0" eaLnBrk="1" latinLnBrk="0" hangingPunct="1">
              <a:lnSpc>
                <a:spcPct val="90000"/>
              </a:lnSpc>
              <a:spcBef>
                <a:spcPts val="280"/>
              </a:spcBef>
              <a:buFont typeface="Arial" panose="020B0604020202020204" pitchFamily="34" charset="0"/>
              <a:buChar char="•"/>
              <a:defRPr sz="1010" kern="1200">
                <a:solidFill>
                  <a:schemeClr val="tx1"/>
                </a:solidFill>
                <a:latin typeface="+mn-lt"/>
                <a:ea typeface="+mn-ea"/>
                <a:cs typeface="+mn-cs"/>
              </a:defRPr>
            </a:lvl9pPr>
          </a:lstStyle>
          <a:p>
            <a:r>
              <a:rPr lang="en-GB" sz="1050" b="0" i="1">
                <a:solidFill>
                  <a:schemeClr val="accent1">
                    <a:lumMod val="75000"/>
                  </a:schemeClr>
                </a:solidFill>
              </a:rPr>
              <a:t>Continuing operations; EBITDA before HO costs</a:t>
            </a:r>
          </a:p>
        </p:txBody>
      </p:sp>
    </p:spTree>
    <p:extLst>
      <p:ext uri="{BB962C8B-B14F-4D97-AF65-F5344CB8AC3E}">
        <p14:creationId xmlns:p14="http://schemas.microsoft.com/office/powerpoint/2010/main" val="379245581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97oO1ZaqjdhGWh0lucgo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Lnl99DzRY2J7q8TgYn5Z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iKi_4DUAMtEeBQfvG2HF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Lnl99DzRY2J7q8TgYn5Z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7cYx5TOPS36xIPXAGnB5r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7cRP9qpxGybIgkiT0X2M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cRP9qpxGybIgkiT0X2M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7cRP9qpxGybIgkiT0X2M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cYx5TOPS36xIPXAGnB5r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GD41WtnSZGxJ_YlVjIK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oE_AfAnQ07O.Xu.P6Q3hB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cYx5TOPS36xIPXAGnB5r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kZRz9IQJiGnqBfs0cau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7XeXQN.OSS2h2YHIhCT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r6NwfJ6TUuhm_ljV0BZ7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lLnl99DzRY2J7q8TgYn5Z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r6NwfJ6TUuhm_ljV0BZ7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r6NwfJ6TUuhm_ljV0BZ7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xrM78mRbQ4OgCi8ju3Kd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2kX4WX9QXaJqvkgv8rjV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r6NwfJ6TUuhm_ljV0BZ7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rM78mRbQ4OgCi8ju3Kd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w47NbetR0WHuSbbdlZ5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7cYx5TOPS36xIPXAGnB5r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5KtFdWTiXt4cOoDxXmnS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_bKNnXuz_dA8oGScC2tzz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7cYx5TOPS36xIPXAGnB5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ellness">
  <a:themeElements>
    <a:clrScheme name="Ascendis Health">
      <a:dk1>
        <a:srgbClr val="173963"/>
      </a:dk1>
      <a:lt1>
        <a:srgbClr val="FFFFFF"/>
      </a:lt1>
      <a:dk2>
        <a:srgbClr val="173963"/>
      </a:dk2>
      <a:lt2>
        <a:srgbClr val="FFFFFF"/>
      </a:lt2>
      <a:accent1>
        <a:srgbClr val="A5A5A5"/>
      </a:accent1>
      <a:accent2>
        <a:srgbClr val="70CACB"/>
      </a:accent2>
      <a:accent3>
        <a:srgbClr val="E84E21"/>
      </a:accent3>
      <a:accent4>
        <a:srgbClr val="7AB743"/>
      </a:accent4>
      <a:accent5>
        <a:srgbClr val="FBCF00"/>
      </a:accent5>
      <a:accent6>
        <a:srgbClr val="A0DCDC"/>
      </a:accent6>
      <a:hlink>
        <a:srgbClr val="4282D3"/>
      </a:hlink>
      <a:folHlink>
        <a:srgbClr val="A5A5A5"/>
      </a:folHlink>
    </a:clrScheme>
    <a:fontScheme name="Custom 29">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rtl="0">
          <a:defRPr sz="1400" i="0" u="none" strike="noStrike" kern="1200" dirty="0" err="1" smtClean="0">
            <a:solidFill>
              <a:schemeClr val="tx1"/>
            </a:solidFill>
          </a:defRPr>
        </a:defPPr>
      </a:lstStyle>
    </a:txDef>
  </a:objectDefaults>
  <a:extraClrSchemeLst/>
  <a:extLst>
    <a:ext uri="{05A4C25C-085E-4340-85A3-A5531E510DB2}">
      <thm15:themeFamily xmlns:thm15="http://schemas.microsoft.com/office/thememl/2012/main" name="Tarsus" id="{2B6269C7-A178-44A8-859C-421FF4BCD64F}" vid="{DF86417F-789E-411B-BE2F-6BD1436E7515}"/>
    </a:ext>
  </a:extLst>
</a:theme>
</file>

<file path=ppt/theme/theme2.xml><?xml version="1.0" encoding="utf-8"?>
<a:theme xmlns:a="http://schemas.openxmlformats.org/drawingml/2006/main" name="2_Wellness">
  <a:themeElements>
    <a:clrScheme name="Ascendis Health">
      <a:dk1>
        <a:srgbClr val="173963"/>
      </a:dk1>
      <a:lt1>
        <a:srgbClr val="FFFFFF"/>
      </a:lt1>
      <a:dk2>
        <a:srgbClr val="173963"/>
      </a:dk2>
      <a:lt2>
        <a:srgbClr val="FFFFFF"/>
      </a:lt2>
      <a:accent1>
        <a:srgbClr val="A5A5A5"/>
      </a:accent1>
      <a:accent2>
        <a:srgbClr val="70CACB"/>
      </a:accent2>
      <a:accent3>
        <a:srgbClr val="E84E21"/>
      </a:accent3>
      <a:accent4>
        <a:srgbClr val="7AB743"/>
      </a:accent4>
      <a:accent5>
        <a:srgbClr val="FBCF00"/>
      </a:accent5>
      <a:accent6>
        <a:srgbClr val="A0DCDC"/>
      </a:accent6>
      <a:hlink>
        <a:srgbClr val="4282D3"/>
      </a:hlink>
      <a:folHlink>
        <a:srgbClr val="A5A5A5"/>
      </a:folHlink>
    </a:clrScheme>
    <a:fontScheme name="Custom 29">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rtl="0">
          <a:defRPr sz="1400" i="0" u="none" strike="noStrike" kern="1200" dirty="0" err="1" smtClean="0">
            <a:solidFill>
              <a:schemeClr val="tx1"/>
            </a:solidFill>
          </a:defRPr>
        </a:defPPr>
      </a:lstStyle>
    </a:txDef>
  </a:objectDefaults>
  <a:extraClrSchemeLst/>
  <a:extLst>
    <a:ext uri="{05A4C25C-085E-4340-85A3-A5531E510DB2}">
      <thm15:themeFamily xmlns:thm15="http://schemas.microsoft.com/office/thememl/2012/main" name="Tarsus" id="{2B6269C7-A178-44A8-859C-421FF4BCD64F}" vid="{DF86417F-789E-411B-BE2F-6BD1436E7515}"/>
    </a:ext>
  </a:extLst>
</a:theme>
</file>

<file path=ppt/theme/theme3.xml><?xml version="1.0" encoding="utf-8"?>
<a:theme xmlns:a="http://schemas.openxmlformats.org/drawingml/2006/main" name="3_Wellness">
  <a:themeElements>
    <a:clrScheme name="Ascendis Health">
      <a:dk1>
        <a:srgbClr val="173963"/>
      </a:dk1>
      <a:lt1>
        <a:srgbClr val="FFFFFF"/>
      </a:lt1>
      <a:dk2>
        <a:srgbClr val="173963"/>
      </a:dk2>
      <a:lt2>
        <a:srgbClr val="FFFFFF"/>
      </a:lt2>
      <a:accent1>
        <a:srgbClr val="A5A5A5"/>
      </a:accent1>
      <a:accent2>
        <a:srgbClr val="70CACB"/>
      </a:accent2>
      <a:accent3>
        <a:srgbClr val="E84E21"/>
      </a:accent3>
      <a:accent4>
        <a:srgbClr val="7AB743"/>
      </a:accent4>
      <a:accent5>
        <a:srgbClr val="FBCF00"/>
      </a:accent5>
      <a:accent6>
        <a:srgbClr val="A0DCDC"/>
      </a:accent6>
      <a:hlink>
        <a:srgbClr val="4282D3"/>
      </a:hlink>
      <a:folHlink>
        <a:srgbClr val="A5A5A5"/>
      </a:folHlink>
    </a:clrScheme>
    <a:fontScheme name="Custom 29">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rtl="0">
          <a:defRPr sz="1400" i="0" u="none" strike="noStrike" kern="1200" dirty="0" err="1" smtClean="0">
            <a:solidFill>
              <a:schemeClr val="tx1"/>
            </a:solidFill>
          </a:defRPr>
        </a:defPPr>
      </a:lstStyle>
    </a:txDef>
  </a:objectDefaults>
  <a:extraClrSchemeLst/>
  <a:extLst>
    <a:ext uri="{05A4C25C-085E-4340-85A3-A5531E510DB2}">
      <thm15:themeFamily xmlns:thm15="http://schemas.microsoft.com/office/thememl/2012/main" name="Tarsus" id="{2B6269C7-A178-44A8-859C-421FF4BCD64F}" vid="{DF86417F-789E-411B-BE2F-6BD1436E7515}"/>
    </a:ext>
  </a:extLst>
</a:theme>
</file>

<file path=ppt/theme/theme4.xml><?xml version="1.0" encoding="utf-8"?>
<a:theme xmlns:a="http://schemas.openxmlformats.org/drawingml/2006/main" name="4_Wellness">
  <a:themeElements>
    <a:clrScheme name="Ascendis Health">
      <a:dk1>
        <a:srgbClr val="173963"/>
      </a:dk1>
      <a:lt1>
        <a:srgbClr val="FFFFFF"/>
      </a:lt1>
      <a:dk2>
        <a:srgbClr val="173963"/>
      </a:dk2>
      <a:lt2>
        <a:srgbClr val="FFFFFF"/>
      </a:lt2>
      <a:accent1>
        <a:srgbClr val="A5A5A5"/>
      </a:accent1>
      <a:accent2>
        <a:srgbClr val="70CACB"/>
      </a:accent2>
      <a:accent3>
        <a:srgbClr val="E84E21"/>
      </a:accent3>
      <a:accent4>
        <a:srgbClr val="7AB743"/>
      </a:accent4>
      <a:accent5>
        <a:srgbClr val="FBCF00"/>
      </a:accent5>
      <a:accent6>
        <a:srgbClr val="A0DCDC"/>
      </a:accent6>
      <a:hlink>
        <a:srgbClr val="4282D3"/>
      </a:hlink>
      <a:folHlink>
        <a:srgbClr val="A5A5A5"/>
      </a:folHlink>
    </a:clrScheme>
    <a:fontScheme name="Custom 29">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rtl="0">
          <a:defRPr sz="1400" i="0" u="none" strike="noStrike" kern="1200" dirty="0" err="1" smtClean="0">
            <a:solidFill>
              <a:schemeClr val="tx1"/>
            </a:solidFill>
          </a:defRPr>
        </a:defPPr>
      </a:lstStyle>
    </a:txDef>
  </a:objectDefaults>
  <a:extraClrSchemeLst/>
  <a:extLst>
    <a:ext uri="{05A4C25C-085E-4340-85A3-A5531E510DB2}">
      <thm15:themeFamily xmlns:thm15="http://schemas.microsoft.com/office/thememl/2012/main" name="Tarsus" id="{2B6269C7-A178-44A8-859C-421FF4BCD64F}" vid="{DF86417F-789E-411B-BE2F-6BD1436E751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39"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D1DF799-32A0-4D36-B746-74DFFC1D987F}">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2397925B55C74A81E010C1F607B52B" ma:contentTypeVersion="12" ma:contentTypeDescription="Create a new document." ma:contentTypeScope="" ma:versionID="90807b37dde884039ce13b0394b9d0bb">
  <xsd:schema xmlns:xsd="http://www.w3.org/2001/XMLSchema" xmlns:xs="http://www.w3.org/2001/XMLSchema" xmlns:p="http://schemas.microsoft.com/office/2006/metadata/properties" xmlns:ns2="5796d983-e9a7-451a-8722-097e1859eca7" xmlns:ns3="86a7859b-85a7-4408-9c85-a1eaa8ee2ddd" targetNamespace="http://schemas.microsoft.com/office/2006/metadata/properties" ma:root="true" ma:fieldsID="7d7d41e4dcfa2a485de34166f432967a" ns2:_="" ns3:_="">
    <xsd:import namespace="5796d983-e9a7-451a-8722-097e1859eca7"/>
    <xsd:import namespace="86a7859b-85a7-4408-9c85-a1eaa8ee2d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d983-e9a7-451a-8722-097e1859e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a7859b-85a7-4408-9c85-a1eaa8ee2d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DFEDA-5F12-4E9C-8AB3-D8F67BA00759}">
  <ds:schemaRefs>
    <ds:schemaRef ds:uri="5796d983-e9a7-451a-8722-097e1859eca7"/>
    <ds:schemaRef ds:uri="86a7859b-85a7-4408-9c85-a1eaa8ee2d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824B4F2-6FB4-4799-BCE8-2AF0F74F276C}">
  <ds:schemaRefs>
    <ds:schemaRef ds:uri="http://schemas.microsoft.com/sharepoint/v3/contenttype/forms"/>
  </ds:schemaRefs>
</ds:datastoreItem>
</file>

<file path=customXml/itemProps3.xml><?xml version="1.0" encoding="utf-8"?>
<ds:datastoreItem xmlns:ds="http://schemas.openxmlformats.org/officeDocument/2006/customXml" ds:itemID="{263FC6DE-1272-44E9-BEF1-8799107DF6DA}">
  <ds:schemaRefs>
    <ds:schemaRef ds:uri="5796d983-e9a7-451a-8722-097e1859eca7"/>
    <ds:schemaRef ds:uri="86a7859b-85a7-4408-9c85-a1eaa8ee2d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5174</Words>
  <Application>Microsoft Office PowerPoint</Application>
  <PresentationFormat>Widescreen</PresentationFormat>
  <Paragraphs>1243</Paragraphs>
  <Slides>42</Slides>
  <Notes>19</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42</vt:i4>
      </vt:variant>
    </vt:vector>
  </HeadingPairs>
  <TitlesOfParts>
    <vt:vector size="51" baseType="lpstr">
      <vt:lpstr>Arial</vt:lpstr>
      <vt:lpstr>Calibri</vt:lpstr>
      <vt:lpstr>Times New Roman</vt:lpstr>
      <vt:lpstr>Wingdings</vt:lpstr>
      <vt:lpstr>1_Wellness</vt:lpstr>
      <vt:lpstr>2_Wellness</vt:lpstr>
      <vt:lpstr>3_Wellness</vt:lpstr>
      <vt:lpstr>4_Wellness</vt:lpstr>
      <vt:lpstr>think-cell Slide</vt:lpstr>
      <vt:lpstr>PowerPoint Presentation</vt:lpstr>
      <vt:lpstr>Presentation outline</vt:lpstr>
      <vt:lpstr>Presentation outline</vt:lpstr>
      <vt:lpstr>Overview of the six months</vt:lpstr>
      <vt:lpstr>Impact of COVID-19 </vt:lpstr>
      <vt:lpstr>Impact of COVID-19 (continued)</vt:lpstr>
      <vt:lpstr>Strategy review  </vt:lpstr>
      <vt:lpstr>Presentation outline</vt:lpstr>
      <vt:lpstr>Geographical performance</vt:lpstr>
      <vt:lpstr>PowerPoint Presentation</vt:lpstr>
      <vt:lpstr>PowerPoint Presentation</vt:lpstr>
      <vt:lpstr>PowerPoint Presentation</vt:lpstr>
      <vt:lpstr>PowerPoint Presentation</vt:lpstr>
      <vt:lpstr>PowerPoint Presentation</vt:lpstr>
      <vt:lpstr>PowerPoint Presentation</vt:lpstr>
      <vt:lpstr>Presentation outline</vt:lpstr>
      <vt:lpstr>Income statement</vt:lpstr>
      <vt:lpstr>Income statement (continued)</vt:lpstr>
      <vt:lpstr>Revenue by business</vt:lpstr>
      <vt:lpstr>Normalised EBITDA by business</vt:lpstr>
      <vt:lpstr>Transaction-related and restructuring costs</vt:lpstr>
      <vt:lpstr>Impairments</vt:lpstr>
      <vt:lpstr>PowerPoint Presentation</vt:lpstr>
      <vt:lpstr>Balance sheet – net assets</vt:lpstr>
      <vt:lpstr>Balance sheet – liabilities and equity</vt:lpstr>
      <vt:lpstr>Borrowings</vt:lpstr>
      <vt:lpstr>Finance costs</vt:lpstr>
      <vt:lpstr>Gearing and covenants</vt:lpstr>
      <vt:lpstr>Deferred vendor liabilities</vt:lpstr>
      <vt:lpstr>Cash utilisation</vt:lpstr>
      <vt:lpstr>Presentation outline</vt:lpstr>
      <vt:lpstr>Lender-driven disposal process to deleverage balance sheet </vt:lpstr>
      <vt:lpstr>Group recapitalisation update</vt:lpstr>
      <vt:lpstr>Key principles of the group recapitalisation </vt:lpstr>
      <vt:lpstr>Forbearance agreement</vt:lpstr>
      <vt:lpstr>Non-consensual restructuring </vt:lpstr>
      <vt:lpstr>Transaction governance </vt:lpstr>
      <vt:lpstr>Group recapitalisation timeline</vt:lpstr>
      <vt:lpstr>Presentation outline</vt:lpstr>
      <vt:lpstr>PowerPoint Presentation</vt:lpstr>
      <vt:lpstr>Disclaimer</vt:lpstr>
      <vt:lpstr>Investor relations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ida@screenplaypresents.co.za</dc:creator>
  <cp:keywords>ida@screenplaypresents.co.za</cp:keywords>
  <cp:lastModifiedBy>Mark Sardi</cp:lastModifiedBy>
  <cp:revision>30</cp:revision>
  <cp:lastPrinted>2021-03-11T10:41:37Z</cp:lastPrinted>
  <dcterms:created xsi:type="dcterms:W3CDTF">2016-02-09T10:19:25Z</dcterms:created>
  <dcterms:modified xsi:type="dcterms:W3CDTF">2021-03-31T04:30:48Z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0x010100A82397925B55C74A81E010C1F607B52B</vt:lpwstr>
  </property>
</Properties>
</file>